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Lst>
  <p:notesMasterIdLst>
    <p:notesMasterId r:id="rId12"/>
  </p:notesMasterIdLst>
  <p:handoutMasterIdLst>
    <p:handoutMasterId r:id="rId13"/>
  </p:handoutMasterIdLst>
  <p:sldIdLst>
    <p:sldId id="391" r:id="rId2"/>
    <p:sldId id="512" r:id="rId3"/>
    <p:sldId id="501" r:id="rId4"/>
    <p:sldId id="510" r:id="rId5"/>
    <p:sldId id="499" r:id="rId6"/>
    <p:sldId id="502" r:id="rId7"/>
    <p:sldId id="497" r:id="rId8"/>
    <p:sldId id="498" r:id="rId9"/>
    <p:sldId id="511" r:id="rId10"/>
    <p:sldId id="506" r:id="rId11"/>
  </p:sldIdLst>
  <p:sldSz cx="9906000" cy="6858000" type="A4"/>
  <p:notesSz cx="6858000" cy="9947275"/>
  <p:defaultTextStyle>
    <a:defPPr>
      <a:defRPr lang="ru-RU"/>
    </a:defPPr>
    <a:lvl1pPr algn="l" defTabSz="912813" rtl="0" fontAlgn="base">
      <a:spcBef>
        <a:spcPct val="0"/>
      </a:spcBef>
      <a:spcAft>
        <a:spcPct val="0"/>
      </a:spcAft>
      <a:defRPr kern="1200">
        <a:solidFill>
          <a:schemeClr val="tx1"/>
        </a:solidFill>
        <a:latin typeface="Arial" charset="0"/>
        <a:ea typeface="+mn-ea"/>
        <a:cs typeface="Arial" charset="0"/>
      </a:defRPr>
    </a:lvl1pPr>
    <a:lvl2pPr marL="455613" indent="1588" algn="l" defTabSz="912813" rtl="0" fontAlgn="base">
      <a:spcBef>
        <a:spcPct val="0"/>
      </a:spcBef>
      <a:spcAft>
        <a:spcPct val="0"/>
      </a:spcAft>
      <a:defRPr kern="1200">
        <a:solidFill>
          <a:schemeClr val="tx1"/>
        </a:solidFill>
        <a:latin typeface="Arial" charset="0"/>
        <a:ea typeface="+mn-ea"/>
        <a:cs typeface="Arial" charset="0"/>
      </a:defRPr>
    </a:lvl2pPr>
    <a:lvl3pPr marL="912813" indent="1588" algn="l" defTabSz="912813" rtl="0" fontAlgn="base">
      <a:spcBef>
        <a:spcPct val="0"/>
      </a:spcBef>
      <a:spcAft>
        <a:spcPct val="0"/>
      </a:spcAft>
      <a:defRPr kern="1200">
        <a:solidFill>
          <a:schemeClr val="tx1"/>
        </a:solidFill>
        <a:latin typeface="Arial" charset="0"/>
        <a:ea typeface="+mn-ea"/>
        <a:cs typeface="Arial" charset="0"/>
      </a:defRPr>
    </a:lvl3pPr>
    <a:lvl4pPr marL="1370013" indent="1588" algn="l" defTabSz="912813" rtl="0" fontAlgn="base">
      <a:spcBef>
        <a:spcPct val="0"/>
      </a:spcBef>
      <a:spcAft>
        <a:spcPct val="0"/>
      </a:spcAft>
      <a:defRPr kern="1200">
        <a:solidFill>
          <a:schemeClr val="tx1"/>
        </a:solidFill>
        <a:latin typeface="Arial" charset="0"/>
        <a:ea typeface="+mn-ea"/>
        <a:cs typeface="Arial" charset="0"/>
      </a:defRPr>
    </a:lvl4pPr>
    <a:lvl5pPr marL="1827213" indent="1588" algn="l" defTabSz="912813"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Раздел по умолчанию" id="{99F217CC-D5B6-41CA-A6AD-C68B2726FC5C}">
          <p14:sldIdLst>
            <p14:sldId id="391"/>
            <p14:sldId id="512"/>
            <p14:sldId id="501"/>
            <p14:sldId id="510"/>
            <p14:sldId id="499"/>
            <p14:sldId id="502"/>
            <p14:sldId id="497"/>
            <p14:sldId id="498"/>
            <p14:sldId id="511"/>
            <p14:sldId id="506"/>
          </p14:sldIdLst>
        </p14:section>
        <p14:section name="Раздел без заголовка" id="{67378DCF-4C8C-4665-A9CE-6ACBDDB61117}">
          <p14:sldIdLst/>
        </p14:section>
        <p14:section name="Раздел без заголовка" id="{FC7CE542-B85E-4267-8944-C22CD425732C}">
          <p14:sldIdLst/>
        </p14:section>
      </p14:sectionLst>
    </p:ext>
    <p:ext uri="{EFAFB233-063F-42B5-8137-9DF3F51BA10A}">
      <p15:sldGuideLst xmlns:p15="http://schemas.microsoft.com/office/powerpoint/2012/main" xmlns="">
        <p15:guide id="1" orient="horz" pos="4028">
          <p15:clr>
            <a:srgbClr val="A4A3A4"/>
          </p15:clr>
        </p15:guide>
        <p15:guide id="2" orient="horz" pos="2102">
          <p15:clr>
            <a:srgbClr val="A4A3A4"/>
          </p15:clr>
        </p15:guide>
        <p15:guide id="3" pos="3207">
          <p15:clr>
            <a:srgbClr val="A4A3A4"/>
          </p15:clr>
        </p15:guide>
      </p15:sldGuideLst>
    </p:ext>
    <p:ext uri="{2D200454-40CA-4A62-9FC3-DE9A4176ACB9}">
      <p15:notesGuideLst xmlns:p15="http://schemas.microsoft.com/office/powerpoint/2012/main" xmlns="">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69D"/>
    <a:srgbClr val="FA9706"/>
    <a:srgbClr val="F7B309"/>
    <a:srgbClr val="F55F0B"/>
    <a:srgbClr val="0099CC"/>
    <a:srgbClr val="00B5CB"/>
    <a:srgbClr val="EAEAEA"/>
    <a:srgbClr val="E6E6E6"/>
    <a:srgbClr val="CCECFF"/>
    <a:srgbClr val="D7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Средний стиль 3 - акцент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99754" autoAdjust="0"/>
  </p:normalViewPr>
  <p:slideViewPr>
    <p:cSldViewPr snapToGrid="0">
      <p:cViewPr>
        <p:scale>
          <a:sx n="124" d="100"/>
          <a:sy n="124" d="100"/>
        </p:scale>
        <p:origin x="-1104" y="-42"/>
      </p:cViewPr>
      <p:guideLst>
        <p:guide orient="horz" pos="4028"/>
        <p:guide orient="horz" pos="2102"/>
        <p:guide pos="3207"/>
      </p:guideLst>
    </p:cSldViewPr>
  </p:slideViewPr>
  <p:outlineViewPr>
    <p:cViewPr>
      <p:scale>
        <a:sx n="33" d="100"/>
        <a:sy n="33" d="100"/>
      </p:scale>
      <p:origin x="18"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79" d="100"/>
          <a:sy n="79" d="100"/>
        </p:scale>
        <p:origin x="-3936" y="-84"/>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D70250-45D7-4C78-BE68-F7929085775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A0AF046D-378A-4C7A-BFBB-00C9482D2DA0}">
      <dgm:prSet custT="1"/>
      <dgm:spPr>
        <a:solidFill>
          <a:schemeClr val="accent1">
            <a:lumMod val="20000"/>
            <a:lumOff val="80000"/>
          </a:schemeClr>
        </a:solidFill>
      </dgm:spPr>
      <dgm:t>
        <a:bodyPr/>
        <a:lstStyle/>
        <a:p>
          <a:pPr algn="just"/>
          <a:r>
            <a:rPr lang="ru-RU" sz="1600" b="1" dirty="0">
              <a:solidFill>
                <a:srgbClr val="002060"/>
              </a:solidFill>
            </a:rPr>
            <a:t>Партнеров</a:t>
          </a:r>
        </a:p>
      </dgm:t>
    </dgm:pt>
    <dgm:pt modelId="{FEDCF18E-8807-42F7-A55A-0DC00C6A98AD}" type="parTrans" cxnId="{99269187-9A27-4200-88A4-6CFD8B13210A}">
      <dgm:prSet/>
      <dgm:spPr/>
      <dgm:t>
        <a:bodyPr/>
        <a:lstStyle/>
        <a:p>
          <a:endParaRPr lang="ru-RU"/>
        </a:p>
      </dgm:t>
    </dgm:pt>
    <dgm:pt modelId="{00D46B6B-D5BA-4965-8238-C891528E8074}" type="sibTrans" cxnId="{99269187-9A27-4200-88A4-6CFD8B13210A}">
      <dgm:prSet/>
      <dgm:spPr/>
      <dgm:t>
        <a:bodyPr/>
        <a:lstStyle/>
        <a:p>
          <a:endParaRPr lang="ru-RU"/>
        </a:p>
      </dgm:t>
    </dgm:pt>
    <dgm:pt modelId="{74B6A52A-B173-4D1B-A49C-290708753E65}">
      <dgm:prSet custT="1"/>
      <dgm:spPr>
        <a:solidFill>
          <a:schemeClr val="accent1">
            <a:lumMod val="20000"/>
            <a:lumOff val="80000"/>
          </a:schemeClr>
        </a:solidFill>
      </dgm:spPr>
      <dgm:t>
        <a:bodyPr/>
        <a:lstStyle/>
        <a:p>
          <a:pPr algn="just"/>
          <a:r>
            <a:rPr lang="ru-RU" sz="1400" b="1" dirty="0">
              <a:solidFill>
                <a:srgbClr val="002060"/>
              </a:solidFill>
            </a:rPr>
            <a:t>Капитализация Фонда </a:t>
          </a:r>
        </a:p>
        <a:p>
          <a:pPr algn="just"/>
          <a:r>
            <a:rPr lang="ru-RU" sz="1400" b="1" dirty="0">
              <a:solidFill>
                <a:srgbClr val="002060"/>
              </a:solidFill>
            </a:rPr>
            <a:t>(6 место среди РГО )</a:t>
          </a:r>
        </a:p>
        <a:p>
          <a:pPr algn="just"/>
          <a:r>
            <a:rPr lang="ru-RU" sz="800" dirty="0">
              <a:solidFill>
                <a:srgbClr val="002060"/>
              </a:solidFill>
            </a:rPr>
            <a:t>Москва, Санкт-Петербург, Новосибирск, Ханты-Мансийск, </a:t>
          </a:r>
          <a:r>
            <a:rPr lang="ru-RU" sz="800" dirty="0" err="1">
              <a:solidFill>
                <a:srgbClr val="002060"/>
              </a:solidFill>
            </a:rPr>
            <a:t>Ростов</a:t>
          </a:r>
          <a:endParaRPr lang="ru-RU" sz="800" dirty="0">
            <a:solidFill>
              <a:srgbClr val="002060"/>
            </a:solidFill>
          </a:endParaRPr>
        </a:p>
      </dgm:t>
    </dgm:pt>
    <dgm:pt modelId="{9C806A27-5351-42E1-B10F-7BE1EACF40A2}" type="parTrans" cxnId="{2ECABD0A-64D2-4148-9191-FB65A3B67ABB}">
      <dgm:prSet/>
      <dgm:spPr/>
      <dgm:t>
        <a:bodyPr/>
        <a:lstStyle/>
        <a:p>
          <a:endParaRPr lang="ru-RU"/>
        </a:p>
      </dgm:t>
    </dgm:pt>
    <dgm:pt modelId="{82FB1722-9D47-425F-93E2-43486227C6F4}" type="sibTrans" cxnId="{2ECABD0A-64D2-4148-9191-FB65A3B67ABB}">
      <dgm:prSet/>
      <dgm:spPr/>
      <dgm:t>
        <a:bodyPr/>
        <a:lstStyle/>
        <a:p>
          <a:endParaRPr lang="ru-RU"/>
        </a:p>
      </dgm:t>
    </dgm:pt>
    <dgm:pt modelId="{231C60A5-A838-4622-A1CB-F92CD6D2E973}">
      <dgm:prSet custT="1"/>
      <dgm:spPr>
        <a:solidFill>
          <a:schemeClr val="accent1">
            <a:lumMod val="20000"/>
            <a:lumOff val="80000"/>
          </a:schemeClr>
        </a:solidFill>
      </dgm:spPr>
      <dgm:t>
        <a:bodyPr/>
        <a:lstStyle/>
        <a:p>
          <a:r>
            <a:rPr lang="ru-RU" sz="1400" kern="1200" dirty="0">
              <a:solidFill>
                <a:srgbClr val="002060"/>
              </a:solidFill>
            </a:rPr>
            <a:t> - </a:t>
          </a:r>
          <a:r>
            <a:rPr lang="ru-RU" sz="1400" b="1" kern="1200" dirty="0">
              <a:solidFill>
                <a:srgbClr val="002060"/>
              </a:solidFill>
            </a:rPr>
            <a:t>по объему привлеченного банковского финансирования </a:t>
          </a:r>
          <a:r>
            <a:rPr lang="ru-RU" sz="800" kern="1200" dirty="0">
              <a:solidFill>
                <a:srgbClr val="002060"/>
              </a:solidFill>
            </a:rPr>
            <a:t>(Москва) </a:t>
          </a:r>
        </a:p>
        <a:p>
          <a:r>
            <a:rPr lang="ru-RU" sz="800" kern="1200" dirty="0">
              <a:solidFill>
                <a:srgbClr val="002060"/>
              </a:solidFill>
            </a:rPr>
            <a:t> </a:t>
          </a:r>
          <a:r>
            <a:rPr lang="ru-RU" sz="1400" kern="1200" dirty="0">
              <a:solidFill>
                <a:srgbClr val="002060"/>
              </a:solidFill>
              <a:latin typeface="Arial"/>
              <a:ea typeface="+mn-ea"/>
              <a:cs typeface="Arial"/>
            </a:rPr>
            <a:t>-  </a:t>
          </a:r>
          <a:r>
            <a:rPr lang="ru-RU" sz="1400" b="1" kern="1200" dirty="0">
              <a:solidFill>
                <a:srgbClr val="002060"/>
              </a:solidFill>
              <a:latin typeface="Arial"/>
              <a:ea typeface="+mn-ea"/>
              <a:cs typeface="Arial"/>
            </a:rPr>
            <a:t>по объему </a:t>
          </a:r>
          <a:r>
            <a:rPr lang="ru-RU" sz="1400" b="1" kern="1200" dirty="0">
              <a:solidFill>
                <a:srgbClr val="002060"/>
              </a:solidFill>
            </a:rPr>
            <a:t>совместных сделок с Корпорацией МСП </a:t>
          </a:r>
          <a:r>
            <a:rPr lang="ru-RU" sz="800" kern="1200" dirty="0">
              <a:solidFill>
                <a:srgbClr val="002060"/>
              </a:solidFill>
            </a:rPr>
            <a:t>(Санкт-Петербург)</a:t>
          </a:r>
        </a:p>
      </dgm:t>
    </dgm:pt>
    <dgm:pt modelId="{E156C406-01C0-4BE0-95F9-FF43CA0A9017}" type="parTrans" cxnId="{F2D4DE56-6D59-4F37-98E6-7257139A091F}">
      <dgm:prSet/>
      <dgm:spPr/>
      <dgm:t>
        <a:bodyPr/>
        <a:lstStyle/>
        <a:p>
          <a:endParaRPr lang="ru-RU"/>
        </a:p>
      </dgm:t>
    </dgm:pt>
    <dgm:pt modelId="{F84EA482-0B13-453C-966C-468A75E7AE5C}" type="sibTrans" cxnId="{F2D4DE56-6D59-4F37-98E6-7257139A091F}">
      <dgm:prSet/>
      <dgm:spPr/>
      <dgm:t>
        <a:bodyPr/>
        <a:lstStyle/>
        <a:p>
          <a:endParaRPr lang="ru-RU"/>
        </a:p>
      </dgm:t>
    </dgm:pt>
    <dgm:pt modelId="{BE4C1BD0-9818-416F-8B53-1207A58A7A26}" type="pres">
      <dgm:prSet presAssocID="{63D70250-45D7-4C78-BE68-F79290857756}" presName="Name0" presStyleCnt="0">
        <dgm:presLayoutVars>
          <dgm:chMax val="7"/>
          <dgm:chPref val="7"/>
          <dgm:dir/>
        </dgm:presLayoutVars>
      </dgm:prSet>
      <dgm:spPr/>
      <dgm:t>
        <a:bodyPr/>
        <a:lstStyle/>
        <a:p>
          <a:endParaRPr lang="ru-RU"/>
        </a:p>
      </dgm:t>
    </dgm:pt>
    <dgm:pt modelId="{DB27FC62-F469-402A-846B-B56A60AF7280}" type="pres">
      <dgm:prSet presAssocID="{63D70250-45D7-4C78-BE68-F79290857756}" presName="Name1" presStyleCnt="0"/>
      <dgm:spPr/>
    </dgm:pt>
    <dgm:pt modelId="{1F54F422-2B5B-4768-9282-6EE6A49046B5}" type="pres">
      <dgm:prSet presAssocID="{63D70250-45D7-4C78-BE68-F79290857756}" presName="cycle" presStyleCnt="0"/>
      <dgm:spPr/>
    </dgm:pt>
    <dgm:pt modelId="{687A973A-7AE3-401A-8F35-3E7BD9598B70}" type="pres">
      <dgm:prSet presAssocID="{63D70250-45D7-4C78-BE68-F79290857756}" presName="srcNode" presStyleLbl="node1" presStyleIdx="0" presStyleCnt="3"/>
      <dgm:spPr/>
    </dgm:pt>
    <dgm:pt modelId="{7CAB99AC-2FA1-421A-B50F-E5E16A43C1A5}" type="pres">
      <dgm:prSet presAssocID="{63D70250-45D7-4C78-BE68-F79290857756}" presName="conn" presStyleLbl="parChTrans1D2" presStyleIdx="0" presStyleCnt="1"/>
      <dgm:spPr/>
      <dgm:t>
        <a:bodyPr/>
        <a:lstStyle/>
        <a:p>
          <a:endParaRPr lang="ru-RU"/>
        </a:p>
      </dgm:t>
    </dgm:pt>
    <dgm:pt modelId="{A8A70F85-F5C5-4B41-A5AA-04618CA8CB34}" type="pres">
      <dgm:prSet presAssocID="{63D70250-45D7-4C78-BE68-F79290857756}" presName="extraNode" presStyleLbl="node1" presStyleIdx="0" presStyleCnt="3"/>
      <dgm:spPr/>
    </dgm:pt>
    <dgm:pt modelId="{E405D23F-9BCE-4546-BE16-F5191756A81E}" type="pres">
      <dgm:prSet presAssocID="{63D70250-45D7-4C78-BE68-F79290857756}" presName="dstNode" presStyleLbl="node1" presStyleIdx="0" presStyleCnt="3"/>
      <dgm:spPr/>
    </dgm:pt>
    <dgm:pt modelId="{5910E810-6615-4FA7-9CC8-E1804DEBC458}" type="pres">
      <dgm:prSet presAssocID="{A0AF046D-378A-4C7A-BFBB-00C9482D2DA0}" presName="text_1" presStyleLbl="node1" presStyleIdx="0" presStyleCnt="3">
        <dgm:presLayoutVars>
          <dgm:bulletEnabled val="1"/>
        </dgm:presLayoutVars>
      </dgm:prSet>
      <dgm:spPr/>
      <dgm:t>
        <a:bodyPr/>
        <a:lstStyle/>
        <a:p>
          <a:endParaRPr lang="ru-RU"/>
        </a:p>
      </dgm:t>
    </dgm:pt>
    <dgm:pt modelId="{6356DC33-2E84-4C6C-964D-B8286EDC318E}" type="pres">
      <dgm:prSet presAssocID="{A0AF046D-378A-4C7A-BFBB-00C9482D2DA0}" presName="accent_1" presStyleCnt="0"/>
      <dgm:spPr/>
    </dgm:pt>
    <dgm:pt modelId="{191C41CC-96EB-4AF5-B3C0-8FFA80A93148}" type="pres">
      <dgm:prSet presAssocID="{A0AF046D-378A-4C7A-BFBB-00C9482D2DA0}" presName="accentRepeatNode" presStyleLbl="solidFgAcc1" presStyleIdx="0" presStyleCnt="3"/>
      <dgm:spPr>
        <a:solidFill>
          <a:schemeClr val="accent6">
            <a:lumMod val="40000"/>
            <a:lumOff val="60000"/>
          </a:schemeClr>
        </a:solidFill>
        <a:ln>
          <a:solidFill>
            <a:schemeClr val="accent6">
              <a:lumMod val="40000"/>
              <a:lumOff val="60000"/>
            </a:schemeClr>
          </a:solidFill>
        </a:ln>
      </dgm:spPr>
    </dgm:pt>
    <dgm:pt modelId="{6398E5F0-4097-4D51-A623-8FAAE24501F3}" type="pres">
      <dgm:prSet presAssocID="{74B6A52A-B173-4D1B-A49C-290708753E65}" presName="text_2" presStyleLbl="node1" presStyleIdx="1" presStyleCnt="3" custLinFactNeighborX="1330" custLinFactNeighborY="7349">
        <dgm:presLayoutVars>
          <dgm:bulletEnabled val="1"/>
        </dgm:presLayoutVars>
      </dgm:prSet>
      <dgm:spPr/>
      <dgm:t>
        <a:bodyPr/>
        <a:lstStyle/>
        <a:p>
          <a:endParaRPr lang="ru-RU"/>
        </a:p>
      </dgm:t>
    </dgm:pt>
    <dgm:pt modelId="{D02027B7-55AD-4F82-B391-9F31F87444F7}" type="pres">
      <dgm:prSet presAssocID="{74B6A52A-B173-4D1B-A49C-290708753E65}" presName="accent_2" presStyleCnt="0"/>
      <dgm:spPr/>
    </dgm:pt>
    <dgm:pt modelId="{E81B414C-D06B-4585-B12D-37F93A49049A}" type="pres">
      <dgm:prSet presAssocID="{74B6A52A-B173-4D1B-A49C-290708753E65}" presName="accentRepeatNode" presStyleLbl="solidFgAcc1" presStyleIdx="1" presStyleCnt="3" custScaleX="104067" custScaleY="90355" custLinFactNeighborX="-9142" custLinFactNeighborY="10727"/>
      <dgm:spPr>
        <a:solidFill>
          <a:schemeClr val="accent6">
            <a:lumMod val="40000"/>
            <a:lumOff val="60000"/>
          </a:schemeClr>
        </a:solidFill>
        <a:ln>
          <a:solidFill>
            <a:schemeClr val="accent6">
              <a:lumMod val="40000"/>
              <a:lumOff val="60000"/>
            </a:schemeClr>
          </a:solidFill>
        </a:ln>
      </dgm:spPr>
    </dgm:pt>
    <dgm:pt modelId="{747247E8-8576-4788-BB80-D3BF9B9AD1D2}" type="pres">
      <dgm:prSet presAssocID="{231C60A5-A838-4622-A1CB-F92CD6D2E973}" presName="text_3" presStyleLbl="node1" presStyleIdx="2" presStyleCnt="3" custLinFactNeighborX="1694" custLinFactNeighborY="28271">
        <dgm:presLayoutVars>
          <dgm:bulletEnabled val="1"/>
        </dgm:presLayoutVars>
      </dgm:prSet>
      <dgm:spPr/>
      <dgm:t>
        <a:bodyPr/>
        <a:lstStyle/>
        <a:p>
          <a:endParaRPr lang="ru-RU"/>
        </a:p>
      </dgm:t>
    </dgm:pt>
    <dgm:pt modelId="{0A604466-1252-40FD-8BF3-1505C1CF753A}" type="pres">
      <dgm:prSet presAssocID="{231C60A5-A838-4622-A1CB-F92CD6D2E973}" presName="accent_3" presStyleCnt="0"/>
      <dgm:spPr/>
    </dgm:pt>
    <dgm:pt modelId="{93541E02-FAFE-4ABD-A431-19D94B317748}" type="pres">
      <dgm:prSet presAssocID="{231C60A5-A838-4622-A1CB-F92CD6D2E973}" presName="accentRepeatNode" presStyleLbl="solidFgAcc1" presStyleIdx="2" presStyleCnt="3" custLinFactNeighborX="-11000" custLinFactNeighborY="20397"/>
      <dgm:spPr>
        <a:solidFill>
          <a:schemeClr val="accent6">
            <a:lumMod val="40000"/>
            <a:lumOff val="60000"/>
          </a:schemeClr>
        </a:solidFill>
        <a:ln>
          <a:solidFill>
            <a:schemeClr val="accent6">
              <a:lumMod val="40000"/>
              <a:lumOff val="60000"/>
            </a:schemeClr>
          </a:solidFill>
        </a:ln>
      </dgm:spPr>
    </dgm:pt>
  </dgm:ptLst>
  <dgm:cxnLst>
    <dgm:cxn modelId="{49854F7C-85D7-4371-86EC-086893966AC8}" type="presOf" srcId="{A0AF046D-378A-4C7A-BFBB-00C9482D2DA0}" destId="{5910E810-6615-4FA7-9CC8-E1804DEBC458}" srcOrd="0" destOrd="0" presId="urn:microsoft.com/office/officeart/2008/layout/VerticalCurvedList"/>
    <dgm:cxn modelId="{C075EA57-F560-4E21-90D6-0087B7906D09}" type="presOf" srcId="{00D46B6B-D5BA-4965-8238-C891528E8074}" destId="{7CAB99AC-2FA1-421A-B50F-E5E16A43C1A5}" srcOrd="0" destOrd="0" presId="urn:microsoft.com/office/officeart/2008/layout/VerticalCurvedList"/>
    <dgm:cxn modelId="{7D17133A-A35B-4A5E-9A86-48D377977BB8}" type="presOf" srcId="{63D70250-45D7-4C78-BE68-F79290857756}" destId="{BE4C1BD0-9818-416F-8B53-1207A58A7A26}" srcOrd="0" destOrd="0" presId="urn:microsoft.com/office/officeart/2008/layout/VerticalCurvedList"/>
    <dgm:cxn modelId="{F2D4DE56-6D59-4F37-98E6-7257139A091F}" srcId="{63D70250-45D7-4C78-BE68-F79290857756}" destId="{231C60A5-A838-4622-A1CB-F92CD6D2E973}" srcOrd="2" destOrd="0" parTransId="{E156C406-01C0-4BE0-95F9-FF43CA0A9017}" sibTransId="{F84EA482-0B13-453C-966C-468A75E7AE5C}"/>
    <dgm:cxn modelId="{99269187-9A27-4200-88A4-6CFD8B13210A}" srcId="{63D70250-45D7-4C78-BE68-F79290857756}" destId="{A0AF046D-378A-4C7A-BFBB-00C9482D2DA0}" srcOrd="0" destOrd="0" parTransId="{FEDCF18E-8807-42F7-A55A-0DC00C6A98AD}" sibTransId="{00D46B6B-D5BA-4965-8238-C891528E8074}"/>
    <dgm:cxn modelId="{34A8EDCA-3548-4B29-ACFF-ADB3DDFD74A6}" type="presOf" srcId="{74B6A52A-B173-4D1B-A49C-290708753E65}" destId="{6398E5F0-4097-4D51-A623-8FAAE24501F3}" srcOrd="0" destOrd="0" presId="urn:microsoft.com/office/officeart/2008/layout/VerticalCurvedList"/>
    <dgm:cxn modelId="{48C1F6EE-3240-49C8-B256-156B7AEAD009}" type="presOf" srcId="{231C60A5-A838-4622-A1CB-F92CD6D2E973}" destId="{747247E8-8576-4788-BB80-D3BF9B9AD1D2}" srcOrd="0" destOrd="0" presId="urn:microsoft.com/office/officeart/2008/layout/VerticalCurvedList"/>
    <dgm:cxn modelId="{2ECABD0A-64D2-4148-9191-FB65A3B67ABB}" srcId="{63D70250-45D7-4C78-BE68-F79290857756}" destId="{74B6A52A-B173-4D1B-A49C-290708753E65}" srcOrd="1" destOrd="0" parTransId="{9C806A27-5351-42E1-B10F-7BE1EACF40A2}" sibTransId="{82FB1722-9D47-425F-93E2-43486227C6F4}"/>
    <dgm:cxn modelId="{D949FD01-9DA6-4FAE-9AE8-72B95B436CB8}" type="presParOf" srcId="{BE4C1BD0-9818-416F-8B53-1207A58A7A26}" destId="{DB27FC62-F469-402A-846B-B56A60AF7280}" srcOrd="0" destOrd="0" presId="urn:microsoft.com/office/officeart/2008/layout/VerticalCurvedList"/>
    <dgm:cxn modelId="{951D69F5-90C4-4F98-BAA7-CD700ECFF254}" type="presParOf" srcId="{DB27FC62-F469-402A-846B-B56A60AF7280}" destId="{1F54F422-2B5B-4768-9282-6EE6A49046B5}" srcOrd="0" destOrd="0" presId="urn:microsoft.com/office/officeart/2008/layout/VerticalCurvedList"/>
    <dgm:cxn modelId="{09D8C606-3C22-4CB2-B243-388EABD910A0}" type="presParOf" srcId="{1F54F422-2B5B-4768-9282-6EE6A49046B5}" destId="{687A973A-7AE3-401A-8F35-3E7BD9598B70}" srcOrd="0" destOrd="0" presId="urn:microsoft.com/office/officeart/2008/layout/VerticalCurvedList"/>
    <dgm:cxn modelId="{2E68BB1C-67DD-44DE-BCA9-C334D23F6512}" type="presParOf" srcId="{1F54F422-2B5B-4768-9282-6EE6A49046B5}" destId="{7CAB99AC-2FA1-421A-B50F-E5E16A43C1A5}" srcOrd="1" destOrd="0" presId="urn:microsoft.com/office/officeart/2008/layout/VerticalCurvedList"/>
    <dgm:cxn modelId="{AB255D68-B94C-4B9E-AD2F-D059B32EDB28}" type="presParOf" srcId="{1F54F422-2B5B-4768-9282-6EE6A49046B5}" destId="{A8A70F85-F5C5-4B41-A5AA-04618CA8CB34}" srcOrd="2" destOrd="0" presId="urn:microsoft.com/office/officeart/2008/layout/VerticalCurvedList"/>
    <dgm:cxn modelId="{F3F3290C-5937-44C9-AC26-636BC32EBDA9}" type="presParOf" srcId="{1F54F422-2B5B-4768-9282-6EE6A49046B5}" destId="{E405D23F-9BCE-4546-BE16-F5191756A81E}" srcOrd="3" destOrd="0" presId="urn:microsoft.com/office/officeart/2008/layout/VerticalCurvedList"/>
    <dgm:cxn modelId="{78A655A0-06A6-4A81-8EA8-4108EB4D2280}" type="presParOf" srcId="{DB27FC62-F469-402A-846B-B56A60AF7280}" destId="{5910E810-6615-4FA7-9CC8-E1804DEBC458}" srcOrd="1" destOrd="0" presId="urn:microsoft.com/office/officeart/2008/layout/VerticalCurvedList"/>
    <dgm:cxn modelId="{A054AF2E-B9C5-4B23-A4A9-6D82EDCDF31A}" type="presParOf" srcId="{DB27FC62-F469-402A-846B-B56A60AF7280}" destId="{6356DC33-2E84-4C6C-964D-B8286EDC318E}" srcOrd="2" destOrd="0" presId="urn:microsoft.com/office/officeart/2008/layout/VerticalCurvedList"/>
    <dgm:cxn modelId="{A5FDB658-B88C-4BEF-8D3D-DE1CA6CF200A}" type="presParOf" srcId="{6356DC33-2E84-4C6C-964D-B8286EDC318E}" destId="{191C41CC-96EB-4AF5-B3C0-8FFA80A93148}" srcOrd="0" destOrd="0" presId="urn:microsoft.com/office/officeart/2008/layout/VerticalCurvedList"/>
    <dgm:cxn modelId="{297A7D30-C89F-4F37-B571-9ECEF40A0C34}" type="presParOf" srcId="{DB27FC62-F469-402A-846B-B56A60AF7280}" destId="{6398E5F0-4097-4D51-A623-8FAAE24501F3}" srcOrd="3" destOrd="0" presId="urn:microsoft.com/office/officeart/2008/layout/VerticalCurvedList"/>
    <dgm:cxn modelId="{15ABDB6D-EFE7-45C3-945F-AE68A0065822}" type="presParOf" srcId="{DB27FC62-F469-402A-846B-B56A60AF7280}" destId="{D02027B7-55AD-4F82-B391-9F31F87444F7}" srcOrd="4" destOrd="0" presId="urn:microsoft.com/office/officeart/2008/layout/VerticalCurvedList"/>
    <dgm:cxn modelId="{BD897A86-E068-4595-A809-F4C0B3CE98BD}" type="presParOf" srcId="{D02027B7-55AD-4F82-B391-9F31F87444F7}" destId="{E81B414C-D06B-4585-B12D-37F93A49049A}" srcOrd="0" destOrd="0" presId="urn:microsoft.com/office/officeart/2008/layout/VerticalCurvedList"/>
    <dgm:cxn modelId="{1E1E7880-ACE1-4F74-82E8-D4E61ABADAFA}" type="presParOf" srcId="{DB27FC62-F469-402A-846B-B56A60AF7280}" destId="{747247E8-8576-4788-BB80-D3BF9B9AD1D2}" srcOrd="5" destOrd="0" presId="urn:microsoft.com/office/officeart/2008/layout/VerticalCurvedList"/>
    <dgm:cxn modelId="{F158696C-2FEE-4E9E-8E0A-EA6DAF256FF3}" type="presParOf" srcId="{DB27FC62-F469-402A-846B-B56A60AF7280}" destId="{0A604466-1252-40FD-8BF3-1505C1CF753A}" srcOrd="6" destOrd="0" presId="urn:microsoft.com/office/officeart/2008/layout/VerticalCurvedList"/>
    <dgm:cxn modelId="{124357D9-BE6E-4E1D-A39B-65CA4B160021}" type="presParOf" srcId="{0A604466-1252-40FD-8BF3-1505C1CF753A}" destId="{93541E02-FAFE-4ABD-A431-19D94B31774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9BE709-330D-4857-9DE8-25A009E80BC7}" type="doc">
      <dgm:prSet loTypeId="urn:microsoft.com/office/officeart/2005/8/layout/hProcess9" loCatId="process" qsTypeId="urn:microsoft.com/office/officeart/2005/8/quickstyle/simple1" qsCatId="simple" csTypeId="urn:microsoft.com/office/officeart/2005/8/colors/accent1_2" csCatId="accent1" phldr="1"/>
      <dgm:spPr/>
    </dgm:pt>
    <dgm:pt modelId="{99A934D5-9516-4245-B87E-48556A51DC4F}">
      <dgm:prSet phldrT="[Текст]"/>
      <dgm:spPr>
        <a:solidFill>
          <a:srgbClr val="00B050"/>
        </a:solidFill>
      </dgm:spPr>
      <dgm:t>
        <a:bodyPr/>
        <a:lstStyle/>
        <a:p>
          <a:r>
            <a:rPr lang="ru-RU" dirty="0">
              <a:solidFill>
                <a:schemeClr val="tx1"/>
              </a:solidFill>
            </a:rPr>
            <a:t>МСП получает кредит</a:t>
          </a:r>
        </a:p>
      </dgm:t>
    </dgm:pt>
    <dgm:pt modelId="{612D1495-5B32-4564-9DC9-DBB2394F70D7}" type="parTrans" cxnId="{1D62EA35-5B37-4279-A6BC-38A2B3EDA5D2}">
      <dgm:prSet/>
      <dgm:spPr/>
      <dgm:t>
        <a:bodyPr/>
        <a:lstStyle/>
        <a:p>
          <a:endParaRPr lang="ru-RU"/>
        </a:p>
      </dgm:t>
    </dgm:pt>
    <dgm:pt modelId="{FDE8A9D3-3EA8-4535-B9C6-D83016ABDD6E}" type="sibTrans" cxnId="{1D62EA35-5B37-4279-A6BC-38A2B3EDA5D2}">
      <dgm:prSet/>
      <dgm:spPr/>
      <dgm:t>
        <a:bodyPr/>
        <a:lstStyle/>
        <a:p>
          <a:endParaRPr lang="ru-RU"/>
        </a:p>
      </dgm:t>
    </dgm:pt>
    <dgm:pt modelId="{167F9F4B-9247-4935-914E-C88A5CBD5D3B}">
      <dgm:prSet custT="1"/>
      <dgm:spPr>
        <a:solidFill>
          <a:srgbClr val="FF0000"/>
        </a:solidFill>
      </dgm:spPr>
      <dgm:t>
        <a:bodyPr/>
        <a:lstStyle/>
        <a:p>
          <a:r>
            <a:rPr lang="ru-RU" sz="1700" dirty="0">
              <a:solidFill>
                <a:schemeClr val="tx1"/>
              </a:solidFill>
            </a:rPr>
            <a:t>МСП нужен кредит/гарантия, </a:t>
          </a:r>
        </a:p>
        <a:p>
          <a:r>
            <a:rPr lang="ru-RU" sz="1700" dirty="0">
              <a:solidFill>
                <a:schemeClr val="tx1"/>
              </a:solidFill>
            </a:rPr>
            <a:t>но нет достаточного обеспечения</a:t>
          </a:r>
        </a:p>
        <a:p>
          <a:r>
            <a:rPr lang="ru-RU" sz="2000" b="1" dirty="0">
              <a:solidFill>
                <a:schemeClr val="tx1"/>
              </a:solidFill>
            </a:rPr>
            <a:t>  (50%)</a:t>
          </a:r>
        </a:p>
      </dgm:t>
    </dgm:pt>
    <dgm:pt modelId="{3CBC7683-3AED-4D54-B0FC-FEB2A3AC6DB6}" type="parTrans" cxnId="{CC868BD1-0005-4FB1-BB80-78DD34BBF29C}">
      <dgm:prSet/>
      <dgm:spPr/>
      <dgm:t>
        <a:bodyPr/>
        <a:lstStyle/>
        <a:p>
          <a:endParaRPr lang="ru-RU"/>
        </a:p>
      </dgm:t>
    </dgm:pt>
    <dgm:pt modelId="{920929D2-6E32-42FB-82AB-F31B27417414}" type="sibTrans" cxnId="{CC868BD1-0005-4FB1-BB80-78DD34BBF29C}">
      <dgm:prSet/>
      <dgm:spPr/>
      <dgm:t>
        <a:bodyPr/>
        <a:lstStyle/>
        <a:p>
          <a:endParaRPr lang="ru-RU"/>
        </a:p>
      </dgm:t>
    </dgm:pt>
    <dgm:pt modelId="{49B2610B-8FCA-4AD7-84D0-9C365CA410ED}">
      <dgm:prSet custT="1"/>
      <dgm:spPr>
        <a:solidFill>
          <a:srgbClr val="FFFF00"/>
        </a:solidFill>
      </dgm:spPr>
      <dgm:t>
        <a:bodyPr/>
        <a:lstStyle/>
        <a:p>
          <a:pPr marL="0" lvl="0" algn="ctr" defTabSz="755650">
            <a:lnSpc>
              <a:spcPct val="90000"/>
            </a:lnSpc>
            <a:spcBef>
              <a:spcPct val="0"/>
            </a:spcBef>
            <a:spcAft>
              <a:spcPct val="35000"/>
            </a:spcAft>
            <a:buNone/>
          </a:pPr>
          <a:r>
            <a:rPr lang="ru-RU" sz="1700" kern="1200" dirty="0">
              <a:solidFill>
                <a:prstClr val="black"/>
              </a:solidFill>
              <a:latin typeface="Arial"/>
              <a:ea typeface="+mn-ea"/>
              <a:cs typeface="Arial"/>
            </a:rPr>
            <a:t>Поручительство МОГФ </a:t>
          </a:r>
        </a:p>
        <a:p>
          <a:pPr marL="0" lvl="0" algn="ctr" defTabSz="755650">
            <a:lnSpc>
              <a:spcPct val="90000"/>
            </a:lnSpc>
            <a:spcBef>
              <a:spcPct val="0"/>
            </a:spcBef>
            <a:spcAft>
              <a:spcPct val="35000"/>
            </a:spcAft>
            <a:buNone/>
          </a:pPr>
          <a:r>
            <a:rPr lang="ru-RU" sz="2000" b="1" kern="1200" dirty="0">
              <a:solidFill>
                <a:prstClr val="black"/>
              </a:solidFill>
              <a:latin typeface="Arial"/>
              <a:ea typeface="+mn-ea"/>
              <a:cs typeface="Arial"/>
            </a:rPr>
            <a:t>(50%)</a:t>
          </a:r>
        </a:p>
      </dgm:t>
    </dgm:pt>
    <dgm:pt modelId="{AA4562CD-5583-4E66-9077-31D9C6E13848}" type="parTrans" cxnId="{F71C4454-C068-4903-9665-F4675DF7717D}">
      <dgm:prSet/>
      <dgm:spPr/>
      <dgm:t>
        <a:bodyPr/>
        <a:lstStyle/>
        <a:p>
          <a:endParaRPr lang="ru-RU"/>
        </a:p>
      </dgm:t>
    </dgm:pt>
    <dgm:pt modelId="{68D78D8E-3677-4293-9AA4-E3AB5D24F80B}" type="sibTrans" cxnId="{F71C4454-C068-4903-9665-F4675DF7717D}">
      <dgm:prSet/>
      <dgm:spPr/>
      <dgm:t>
        <a:bodyPr/>
        <a:lstStyle/>
        <a:p>
          <a:endParaRPr lang="ru-RU"/>
        </a:p>
      </dgm:t>
    </dgm:pt>
    <dgm:pt modelId="{815EFA29-8519-49DF-B397-BEF595FE8804}" type="pres">
      <dgm:prSet presAssocID="{4C9BE709-330D-4857-9DE8-25A009E80BC7}" presName="CompostProcess" presStyleCnt="0">
        <dgm:presLayoutVars>
          <dgm:dir/>
          <dgm:resizeHandles val="exact"/>
        </dgm:presLayoutVars>
      </dgm:prSet>
      <dgm:spPr/>
    </dgm:pt>
    <dgm:pt modelId="{9E15F176-EF94-4E0B-B6EE-97133526F0C8}" type="pres">
      <dgm:prSet presAssocID="{4C9BE709-330D-4857-9DE8-25A009E80BC7}" presName="arrow" presStyleLbl="bgShp" presStyleIdx="0" presStyleCnt="1"/>
      <dgm:spPr/>
    </dgm:pt>
    <dgm:pt modelId="{DF758040-1C24-4441-9952-C1DA98DF7DCF}" type="pres">
      <dgm:prSet presAssocID="{4C9BE709-330D-4857-9DE8-25A009E80BC7}" presName="linearProcess" presStyleCnt="0"/>
      <dgm:spPr/>
    </dgm:pt>
    <dgm:pt modelId="{E61FBBFE-19FF-40A2-9391-1B8DAA29D925}" type="pres">
      <dgm:prSet presAssocID="{167F9F4B-9247-4935-914E-C88A5CBD5D3B}" presName="textNode" presStyleLbl="node1" presStyleIdx="0" presStyleCnt="3">
        <dgm:presLayoutVars>
          <dgm:bulletEnabled val="1"/>
        </dgm:presLayoutVars>
      </dgm:prSet>
      <dgm:spPr/>
      <dgm:t>
        <a:bodyPr/>
        <a:lstStyle/>
        <a:p>
          <a:endParaRPr lang="ru-RU"/>
        </a:p>
      </dgm:t>
    </dgm:pt>
    <dgm:pt modelId="{B5E8CDF2-FEE7-407C-A5FC-DBDADFF3F003}" type="pres">
      <dgm:prSet presAssocID="{920929D2-6E32-42FB-82AB-F31B27417414}" presName="sibTrans" presStyleCnt="0"/>
      <dgm:spPr/>
    </dgm:pt>
    <dgm:pt modelId="{7477E827-74D3-4F15-A919-7EC70069C2F2}" type="pres">
      <dgm:prSet presAssocID="{49B2610B-8FCA-4AD7-84D0-9C365CA410ED}" presName="textNode" presStyleLbl="node1" presStyleIdx="1" presStyleCnt="3">
        <dgm:presLayoutVars>
          <dgm:bulletEnabled val="1"/>
        </dgm:presLayoutVars>
      </dgm:prSet>
      <dgm:spPr/>
      <dgm:t>
        <a:bodyPr/>
        <a:lstStyle/>
        <a:p>
          <a:endParaRPr lang="ru-RU"/>
        </a:p>
      </dgm:t>
    </dgm:pt>
    <dgm:pt modelId="{96BF0015-67F5-41AD-A7D4-0829F6C46C05}" type="pres">
      <dgm:prSet presAssocID="{68D78D8E-3677-4293-9AA4-E3AB5D24F80B}" presName="sibTrans" presStyleCnt="0"/>
      <dgm:spPr/>
    </dgm:pt>
    <dgm:pt modelId="{7AED2F1D-905A-429F-829D-2D21D6C8B56B}" type="pres">
      <dgm:prSet presAssocID="{99A934D5-9516-4245-B87E-48556A51DC4F}" presName="textNode" presStyleLbl="node1" presStyleIdx="2" presStyleCnt="3">
        <dgm:presLayoutVars>
          <dgm:bulletEnabled val="1"/>
        </dgm:presLayoutVars>
      </dgm:prSet>
      <dgm:spPr/>
      <dgm:t>
        <a:bodyPr/>
        <a:lstStyle/>
        <a:p>
          <a:endParaRPr lang="ru-RU"/>
        </a:p>
      </dgm:t>
    </dgm:pt>
  </dgm:ptLst>
  <dgm:cxnLst>
    <dgm:cxn modelId="{CC868BD1-0005-4FB1-BB80-78DD34BBF29C}" srcId="{4C9BE709-330D-4857-9DE8-25A009E80BC7}" destId="{167F9F4B-9247-4935-914E-C88A5CBD5D3B}" srcOrd="0" destOrd="0" parTransId="{3CBC7683-3AED-4D54-B0FC-FEB2A3AC6DB6}" sibTransId="{920929D2-6E32-42FB-82AB-F31B27417414}"/>
    <dgm:cxn modelId="{5904DA9C-830A-49F0-B4D5-98DEDC665E27}" type="presOf" srcId="{4C9BE709-330D-4857-9DE8-25A009E80BC7}" destId="{815EFA29-8519-49DF-B397-BEF595FE8804}" srcOrd="0" destOrd="0" presId="urn:microsoft.com/office/officeart/2005/8/layout/hProcess9"/>
    <dgm:cxn modelId="{467EAE6C-7B52-4125-ADA4-FE4F487B022B}" type="presOf" srcId="{167F9F4B-9247-4935-914E-C88A5CBD5D3B}" destId="{E61FBBFE-19FF-40A2-9391-1B8DAA29D925}" srcOrd="0" destOrd="0" presId="urn:microsoft.com/office/officeart/2005/8/layout/hProcess9"/>
    <dgm:cxn modelId="{F71C4454-C068-4903-9665-F4675DF7717D}" srcId="{4C9BE709-330D-4857-9DE8-25A009E80BC7}" destId="{49B2610B-8FCA-4AD7-84D0-9C365CA410ED}" srcOrd="1" destOrd="0" parTransId="{AA4562CD-5583-4E66-9077-31D9C6E13848}" sibTransId="{68D78D8E-3677-4293-9AA4-E3AB5D24F80B}"/>
    <dgm:cxn modelId="{D8C2FBAB-B4EA-4D7F-8191-1E7EF4ACA67C}" type="presOf" srcId="{49B2610B-8FCA-4AD7-84D0-9C365CA410ED}" destId="{7477E827-74D3-4F15-A919-7EC70069C2F2}" srcOrd="0" destOrd="0" presId="urn:microsoft.com/office/officeart/2005/8/layout/hProcess9"/>
    <dgm:cxn modelId="{06CE623D-B6E9-48D2-8B6F-8E693C819F9C}" type="presOf" srcId="{99A934D5-9516-4245-B87E-48556A51DC4F}" destId="{7AED2F1D-905A-429F-829D-2D21D6C8B56B}" srcOrd="0" destOrd="0" presId="urn:microsoft.com/office/officeart/2005/8/layout/hProcess9"/>
    <dgm:cxn modelId="{1D62EA35-5B37-4279-A6BC-38A2B3EDA5D2}" srcId="{4C9BE709-330D-4857-9DE8-25A009E80BC7}" destId="{99A934D5-9516-4245-B87E-48556A51DC4F}" srcOrd="2" destOrd="0" parTransId="{612D1495-5B32-4564-9DC9-DBB2394F70D7}" sibTransId="{FDE8A9D3-3EA8-4535-B9C6-D83016ABDD6E}"/>
    <dgm:cxn modelId="{F082883D-25CD-4035-83E5-F2AAC463FA33}" type="presParOf" srcId="{815EFA29-8519-49DF-B397-BEF595FE8804}" destId="{9E15F176-EF94-4E0B-B6EE-97133526F0C8}" srcOrd="0" destOrd="0" presId="urn:microsoft.com/office/officeart/2005/8/layout/hProcess9"/>
    <dgm:cxn modelId="{940C948E-3EC4-4F2D-83BB-49BABFD5C581}" type="presParOf" srcId="{815EFA29-8519-49DF-B397-BEF595FE8804}" destId="{DF758040-1C24-4441-9952-C1DA98DF7DCF}" srcOrd="1" destOrd="0" presId="urn:microsoft.com/office/officeart/2005/8/layout/hProcess9"/>
    <dgm:cxn modelId="{EBCD1FAC-DA5F-473F-B06E-93194FA1716F}" type="presParOf" srcId="{DF758040-1C24-4441-9952-C1DA98DF7DCF}" destId="{E61FBBFE-19FF-40A2-9391-1B8DAA29D925}" srcOrd="0" destOrd="0" presId="urn:microsoft.com/office/officeart/2005/8/layout/hProcess9"/>
    <dgm:cxn modelId="{5E94D042-0813-40A2-93A8-1D86E42024DB}" type="presParOf" srcId="{DF758040-1C24-4441-9952-C1DA98DF7DCF}" destId="{B5E8CDF2-FEE7-407C-A5FC-DBDADFF3F003}" srcOrd="1" destOrd="0" presId="urn:microsoft.com/office/officeart/2005/8/layout/hProcess9"/>
    <dgm:cxn modelId="{45D9ADD1-4821-499D-86B4-F911958E98DF}" type="presParOf" srcId="{DF758040-1C24-4441-9952-C1DA98DF7DCF}" destId="{7477E827-74D3-4F15-A919-7EC70069C2F2}" srcOrd="2" destOrd="0" presId="urn:microsoft.com/office/officeart/2005/8/layout/hProcess9"/>
    <dgm:cxn modelId="{9EEF70DF-97C0-402C-9B31-920968197065}" type="presParOf" srcId="{DF758040-1C24-4441-9952-C1DA98DF7DCF}" destId="{96BF0015-67F5-41AD-A7D4-0829F6C46C05}" srcOrd="3" destOrd="0" presId="urn:microsoft.com/office/officeart/2005/8/layout/hProcess9"/>
    <dgm:cxn modelId="{42441210-B2F8-417F-AE5D-167B8DF66D48}" type="presParOf" srcId="{DF758040-1C24-4441-9952-C1DA98DF7DCF}" destId="{7AED2F1D-905A-429F-829D-2D21D6C8B56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9BE709-330D-4857-9DE8-25A009E80BC7}" type="doc">
      <dgm:prSet loTypeId="urn:microsoft.com/office/officeart/2005/8/layout/hProcess9" loCatId="process" qsTypeId="urn:microsoft.com/office/officeart/2005/8/quickstyle/simple1" qsCatId="simple" csTypeId="urn:microsoft.com/office/officeart/2005/8/colors/accent1_2" csCatId="accent1" phldr="1"/>
      <dgm:spPr/>
    </dgm:pt>
    <dgm:pt modelId="{99A934D5-9516-4245-B87E-48556A51DC4F}">
      <dgm:prSet phldrT="[Текст]"/>
      <dgm:spPr>
        <a:solidFill>
          <a:srgbClr val="00B050"/>
        </a:solidFill>
      </dgm:spPr>
      <dgm:t>
        <a:bodyPr/>
        <a:lstStyle/>
        <a:p>
          <a:r>
            <a:rPr lang="ru-RU" dirty="0">
              <a:solidFill>
                <a:schemeClr val="tx1"/>
              </a:solidFill>
            </a:rPr>
            <a:t>МСП получает кредит</a:t>
          </a:r>
        </a:p>
      </dgm:t>
    </dgm:pt>
    <dgm:pt modelId="{612D1495-5B32-4564-9DC9-DBB2394F70D7}" type="parTrans" cxnId="{1D62EA35-5B37-4279-A6BC-38A2B3EDA5D2}">
      <dgm:prSet/>
      <dgm:spPr/>
      <dgm:t>
        <a:bodyPr/>
        <a:lstStyle/>
        <a:p>
          <a:endParaRPr lang="ru-RU"/>
        </a:p>
      </dgm:t>
    </dgm:pt>
    <dgm:pt modelId="{FDE8A9D3-3EA8-4535-B9C6-D83016ABDD6E}" type="sibTrans" cxnId="{1D62EA35-5B37-4279-A6BC-38A2B3EDA5D2}">
      <dgm:prSet/>
      <dgm:spPr/>
      <dgm:t>
        <a:bodyPr/>
        <a:lstStyle/>
        <a:p>
          <a:endParaRPr lang="ru-RU"/>
        </a:p>
      </dgm:t>
    </dgm:pt>
    <dgm:pt modelId="{167F9F4B-9247-4935-914E-C88A5CBD5D3B}">
      <dgm:prSet custT="1"/>
      <dgm:spPr>
        <a:solidFill>
          <a:srgbClr val="FF0000"/>
        </a:solidFill>
      </dgm:spPr>
      <dgm:t>
        <a:bodyPr/>
        <a:lstStyle/>
        <a:p>
          <a:r>
            <a:rPr lang="ru-RU" sz="1700" dirty="0">
              <a:solidFill>
                <a:schemeClr val="tx1"/>
              </a:solidFill>
            </a:rPr>
            <a:t>МСП нужен кредит/гарантия, </a:t>
          </a:r>
        </a:p>
        <a:p>
          <a:r>
            <a:rPr lang="ru-RU" sz="1700" dirty="0">
              <a:solidFill>
                <a:schemeClr val="tx1"/>
              </a:solidFill>
            </a:rPr>
            <a:t>но нет достаточного обеспечения</a:t>
          </a:r>
        </a:p>
        <a:p>
          <a:r>
            <a:rPr lang="ru-RU" sz="2000" b="1" dirty="0">
              <a:solidFill>
                <a:schemeClr val="tx1"/>
              </a:solidFill>
            </a:rPr>
            <a:t>  (30%)</a:t>
          </a:r>
        </a:p>
      </dgm:t>
    </dgm:pt>
    <dgm:pt modelId="{3CBC7683-3AED-4D54-B0FC-FEB2A3AC6DB6}" type="parTrans" cxnId="{CC868BD1-0005-4FB1-BB80-78DD34BBF29C}">
      <dgm:prSet/>
      <dgm:spPr/>
      <dgm:t>
        <a:bodyPr/>
        <a:lstStyle/>
        <a:p>
          <a:endParaRPr lang="ru-RU"/>
        </a:p>
      </dgm:t>
    </dgm:pt>
    <dgm:pt modelId="{920929D2-6E32-42FB-82AB-F31B27417414}" type="sibTrans" cxnId="{CC868BD1-0005-4FB1-BB80-78DD34BBF29C}">
      <dgm:prSet/>
      <dgm:spPr/>
      <dgm:t>
        <a:bodyPr/>
        <a:lstStyle/>
        <a:p>
          <a:endParaRPr lang="ru-RU"/>
        </a:p>
      </dgm:t>
    </dgm:pt>
    <dgm:pt modelId="{49B2610B-8FCA-4AD7-84D0-9C365CA410ED}">
      <dgm:prSet custT="1"/>
      <dgm:spPr>
        <a:solidFill>
          <a:srgbClr val="FFFF00"/>
        </a:solidFill>
      </dgm:spPr>
      <dgm:t>
        <a:bodyPr/>
        <a:lstStyle/>
        <a:p>
          <a:pPr marL="0" lvl="0" algn="ctr" defTabSz="755650">
            <a:lnSpc>
              <a:spcPct val="90000"/>
            </a:lnSpc>
            <a:spcBef>
              <a:spcPct val="0"/>
            </a:spcBef>
            <a:spcAft>
              <a:spcPct val="35000"/>
            </a:spcAft>
            <a:buNone/>
          </a:pPr>
          <a:r>
            <a:rPr lang="ru-RU" sz="1700" kern="1200" dirty="0">
              <a:solidFill>
                <a:prstClr val="black"/>
              </a:solidFill>
              <a:latin typeface="Arial"/>
              <a:ea typeface="+mn-ea"/>
              <a:cs typeface="Arial"/>
            </a:rPr>
            <a:t>Поручительство МОГФ + </a:t>
          </a:r>
          <a:r>
            <a:rPr lang="ru-RU" sz="1700" kern="1200" dirty="0" err="1">
              <a:solidFill>
                <a:prstClr val="black"/>
              </a:solidFill>
              <a:latin typeface="Arial"/>
              <a:ea typeface="+mn-ea"/>
              <a:cs typeface="Arial"/>
            </a:rPr>
            <a:t>согарантия</a:t>
          </a:r>
          <a:r>
            <a:rPr lang="ru-RU" sz="1700" kern="1200" dirty="0">
              <a:solidFill>
                <a:prstClr val="black"/>
              </a:solidFill>
              <a:latin typeface="Arial"/>
              <a:ea typeface="+mn-ea"/>
              <a:cs typeface="Arial"/>
            </a:rPr>
            <a:t> Корпорации МСП/ МСП Банка </a:t>
          </a:r>
        </a:p>
        <a:p>
          <a:pPr marL="0" lvl="0" algn="ctr" defTabSz="755650">
            <a:lnSpc>
              <a:spcPct val="90000"/>
            </a:lnSpc>
            <a:spcBef>
              <a:spcPct val="0"/>
            </a:spcBef>
            <a:spcAft>
              <a:spcPct val="35000"/>
            </a:spcAft>
            <a:buNone/>
          </a:pPr>
          <a:r>
            <a:rPr lang="ru-RU" sz="2000" b="1" kern="1200" dirty="0">
              <a:solidFill>
                <a:prstClr val="black"/>
              </a:solidFill>
              <a:latin typeface="Arial"/>
              <a:ea typeface="+mn-ea"/>
              <a:cs typeface="Arial"/>
            </a:rPr>
            <a:t>(70%)</a:t>
          </a:r>
        </a:p>
      </dgm:t>
    </dgm:pt>
    <dgm:pt modelId="{AA4562CD-5583-4E66-9077-31D9C6E13848}" type="parTrans" cxnId="{F71C4454-C068-4903-9665-F4675DF7717D}">
      <dgm:prSet/>
      <dgm:spPr/>
      <dgm:t>
        <a:bodyPr/>
        <a:lstStyle/>
        <a:p>
          <a:endParaRPr lang="ru-RU"/>
        </a:p>
      </dgm:t>
    </dgm:pt>
    <dgm:pt modelId="{68D78D8E-3677-4293-9AA4-E3AB5D24F80B}" type="sibTrans" cxnId="{F71C4454-C068-4903-9665-F4675DF7717D}">
      <dgm:prSet/>
      <dgm:spPr/>
      <dgm:t>
        <a:bodyPr/>
        <a:lstStyle/>
        <a:p>
          <a:endParaRPr lang="ru-RU"/>
        </a:p>
      </dgm:t>
    </dgm:pt>
    <dgm:pt modelId="{815EFA29-8519-49DF-B397-BEF595FE8804}" type="pres">
      <dgm:prSet presAssocID="{4C9BE709-330D-4857-9DE8-25A009E80BC7}" presName="CompostProcess" presStyleCnt="0">
        <dgm:presLayoutVars>
          <dgm:dir/>
          <dgm:resizeHandles val="exact"/>
        </dgm:presLayoutVars>
      </dgm:prSet>
      <dgm:spPr/>
    </dgm:pt>
    <dgm:pt modelId="{9E15F176-EF94-4E0B-B6EE-97133526F0C8}" type="pres">
      <dgm:prSet presAssocID="{4C9BE709-330D-4857-9DE8-25A009E80BC7}" presName="arrow" presStyleLbl="bgShp" presStyleIdx="0" presStyleCnt="1"/>
      <dgm:spPr/>
    </dgm:pt>
    <dgm:pt modelId="{DF758040-1C24-4441-9952-C1DA98DF7DCF}" type="pres">
      <dgm:prSet presAssocID="{4C9BE709-330D-4857-9DE8-25A009E80BC7}" presName="linearProcess" presStyleCnt="0"/>
      <dgm:spPr/>
    </dgm:pt>
    <dgm:pt modelId="{E61FBBFE-19FF-40A2-9391-1B8DAA29D925}" type="pres">
      <dgm:prSet presAssocID="{167F9F4B-9247-4935-914E-C88A5CBD5D3B}" presName="textNode" presStyleLbl="node1" presStyleIdx="0" presStyleCnt="3">
        <dgm:presLayoutVars>
          <dgm:bulletEnabled val="1"/>
        </dgm:presLayoutVars>
      </dgm:prSet>
      <dgm:spPr/>
      <dgm:t>
        <a:bodyPr/>
        <a:lstStyle/>
        <a:p>
          <a:endParaRPr lang="ru-RU"/>
        </a:p>
      </dgm:t>
    </dgm:pt>
    <dgm:pt modelId="{B5E8CDF2-FEE7-407C-A5FC-DBDADFF3F003}" type="pres">
      <dgm:prSet presAssocID="{920929D2-6E32-42FB-82AB-F31B27417414}" presName="sibTrans" presStyleCnt="0"/>
      <dgm:spPr/>
    </dgm:pt>
    <dgm:pt modelId="{7477E827-74D3-4F15-A919-7EC70069C2F2}" type="pres">
      <dgm:prSet presAssocID="{49B2610B-8FCA-4AD7-84D0-9C365CA410ED}" presName="textNode" presStyleLbl="node1" presStyleIdx="1" presStyleCnt="3">
        <dgm:presLayoutVars>
          <dgm:bulletEnabled val="1"/>
        </dgm:presLayoutVars>
      </dgm:prSet>
      <dgm:spPr/>
      <dgm:t>
        <a:bodyPr/>
        <a:lstStyle/>
        <a:p>
          <a:endParaRPr lang="ru-RU"/>
        </a:p>
      </dgm:t>
    </dgm:pt>
    <dgm:pt modelId="{96BF0015-67F5-41AD-A7D4-0829F6C46C05}" type="pres">
      <dgm:prSet presAssocID="{68D78D8E-3677-4293-9AA4-E3AB5D24F80B}" presName="sibTrans" presStyleCnt="0"/>
      <dgm:spPr/>
    </dgm:pt>
    <dgm:pt modelId="{7AED2F1D-905A-429F-829D-2D21D6C8B56B}" type="pres">
      <dgm:prSet presAssocID="{99A934D5-9516-4245-B87E-48556A51DC4F}" presName="textNode" presStyleLbl="node1" presStyleIdx="2" presStyleCnt="3">
        <dgm:presLayoutVars>
          <dgm:bulletEnabled val="1"/>
        </dgm:presLayoutVars>
      </dgm:prSet>
      <dgm:spPr/>
      <dgm:t>
        <a:bodyPr/>
        <a:lstStyle/>
        <a:p>
          <a:endParaRPr lang="ru-RU"/>
        </a:p>
      </dgm:t>
    </dgm:pt>
  </dgm:ptLst>
  <dgm:cxnLst>
    <dgm:cxn modelId="{CC868BD1-0005-4FB1-BB80-78DD34BBF29C}" srcId="{4C9BE709-330D-4857-9DE8-25A009E80BC7}" destId="{167F9F4B-9247-4935-914E-C88A5CBD5D3B}" srcOrd="0" destOrd="0" parTransId="{3CBC7683-3AED-4D54-B0FC-FEB2A3AC6DB6}" sibTransId="{920929D2-6E32-42FB-82AB-F31B27417414}"/>
    <dgm:cxn modelId="{5904DA9C-830A-49F0-B4D5-98DEDC665E27}" type="presOf" srcId="{4C9BE709-330D-4857-9DE8-25A009E80BC7}" destId="{815EFA29-8519-49DF-B397-BEF595FE8804}" srcOrd="0" destOrd="0" presId="urn:microsoft.com/office/officeart/2005/8/layout/hProcess9"/>
    <dgm:cxn modelId="{467EAE6C-7B52-4125-ADA4-FE4F487B022B}" type="presOf" srcId="{167F9F4B-9247-4935-914E-C88A5CBD5D3B}" destId="{E61FBBFE-19FF-40A2-9391-1B8DAA29D925}" srcOrd="0" destOrd="0" presId="urn:microsoft.com/office/officeart/2005/8/layout/hProcess9"/>
    <dgm:cxn modelId="{F71C4454-C068-4903-9665-F4675DF7717D}" srcId="{4C9BE709-330D-4857-9DE8-25A009E80BC7}" destId="{49B2610B-8FCA-4AD7-84D0-9C365CA410ED}" srcOrd="1" destOrd="0" parTransId="{AA4562CD-5583-4E66-9077-31D9C6E13848}" sibTransId="{68D78D8E-3677-4293-9AA4-E3AB5D24F80B}"/>
    <dgm:cxn modelId="{D8C2FBAB-B4EA-4D7F-8191-1E7EF4ACA67C}" type="presOf" srcId="{49B2610B-8FCA-4AD7-84D0-9C365CA410ED}" destId="{7477E827-74D3-4F15-A919-7EC70069C2F2}" srcOrd="0" destOrd="0" presId="urn:microsoft.com/office/officeart/2005/8/layout/hProcess9"/>
    <dgm:cxn modelId="{06CE623D-B6E9-48D2-8B6F-8E693C819F9C}" type="presOf" srcId="{99A934D5-9516-4245-B87E-48556A51DC4F}" destId="{7AED2F1D-905A-429F-829D-2D21D6C8B56B}" srcOrd="0" destOrd="0" presId="urn:microsoft.com/office/officeart/2005/8/layout/hProcess9"/>
    <dgm:cxn modelId="{1D62EA35-5B37-4279-A6BC-38A2B3EDA5D2}" srcId="{4C9BE709-330D-4857-9DE8-25A009E80BC7}" destId="{99A934D5-9516-4245-B87E-48556A51DC4F}" srcOrd="2" destOrd="0" parTransId="{612D1495-5B32-4564-9DC9-DBB2394F70D7}" sibTransId="{FDE8A9D3-3EA8-4535-B9C6-D83016ABDD6E}"/>
    <dgm:cxn modelId="{F082883D-25CD-4035-83E5-F2AAC463FA33}" type="presParOf" srcId="{815EFA29-8519-49DF-B397-BEF595FE8804}" destId="{9E15F176-EF94-4E0B-B6EE-97133526F0C8}" srcOrd="0" destOrd="0" presId="urn:microsoft.com/office/officeart/2005/8/layout/hProcess9"/>
    <dgm:cxn modelId="{940C948E-3EC4-4F2D-83BB-49BABFD5C581}" type="presParOf" srcId="{815EFA29-8519-49DF-B397-BEF595FE8804}" destId="{DF758040-1C24-4441-9952-C1DA98DF7DCF}" srcOrd="1" destOrd="0" presId="urn:microsoft.com/office/officeart/2005/8/layout/hProcess9"/>
    <dgm:cxn modelId="{EBCD1FAC-DA5F-473F-B06E-93194FA1716F}" type="presParOf" srcId="{DF758040-1C24-4441-9952-C1DA98DF7DCF}" destId="{E61FBBFE-19FF-40A2-9391-1B8DAA29D925}" srcOrd="0" destOrd="0" presId="urn:microsoft.com/office/officeart/2005/8/layout/hProcess9"/>
    <dgm:cxn modelId="{5E94D042-0813-40A2-93A8-1D86E42024DB}" type="presParOf" srcId="{DF758040-1C24-4441-9952-C1DA98DF7DCF}" destId="{B5E8CDF2-FEE7-407C-A5FC-DBDADFF3F003}" srcOrd="1" destOrd="0" presId="urn:microsoft.com/office/officeart/2005/8/layout/hProcess9"/>
    <dgm:cxn modelId="{45D9ADD1-4821-499D-86B4-F911958E98DF}" type="presParOf" srcId="{DF758040-1C24-4441-9952-C1DA98DF7DCF}" destId="{7477E827-74D3-4F15-A919-7EC70069C2F2}" srcOrd="2" destOrd="0" presId="urn:microsoft.com/office/officeart/2005/8/layout/hProcess9"/>
    <dgm:cxn modelId="{9EEF70DF-97C0-402C-9B31-920968197065}" type="presParOf" srcId="{DF758040-1C24-4441-9952-C1DA98DF7DCF}" destId="{96BF0015-67F5-41AD-A7D4-0829F6C46C05}" srcOrd="3" destOrd="0" presId="urn:microsoft.com/office/officeart/2005/8/layout/hProcess9"/>
    <dgm:cxn modelId="{42441210-B2F8-417F-AE5D-167B8DF66D48}" type="presParOf" srcId="{DF758040-1C24-4441-9952-C1DA98DF7DCF}" destId="{7AED2F1D-905A-429F-829D-2D21D6C8B56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677DE8-5DE2-4C25-830E-32EA46603AE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1B3E4D61-C829-4078-A69B-84B19A156D02}">
      <dgm:prSet phldrT="[Текст]"/>
      <dgm:spPr>
        <a:solidFill>
          <a:schemeClr val="tx2">
            <a:lumMod val="60000"/>
            <a:lumOff val="40000"/>
          </a:schemeClr>
        </a:solidFill>
        <a:ln>
          <a:noFill/>
        </a:ln>
      </dgm:spPr>
      <dgm:t>
        <a:bodyPr/>
        <a:lstStyle/>
        <a:p>
          <a:pPr algn="ctr"/>
          <a:r>
            <a:rPr lang="ru-RU" dirty="0">
              <a:solidFill>
                <a:schemeClr val="tx2">
                  <a:lumMod val="75000"/>
                </a:schemeClr>
              </a:solidFill>
            </a:rPr>
            <a:t>1</a:t>
          </a:r>
        </a:p>
      </dgm:t>
    </dgm:pt>
    <dgm:pt modelId="{542499CA-F5B9-4F40-8F34-173D18C449E7}" type="parTrans" cxnId="{5FB4708E-5CE2-437E-90D6-EBDCA25FAB5B}">
      <dgm:prSet/>
      <dgm:spPr/>
      <dgm:t>
        <a:bodyPr/>
        <a:lstStyle/>
        <a:p>
          <a:pPr algn="l"/>
          <a:endParaRPr lang="ru-RU"/>
        </a:p>
      </dgm:t>
    </dgm:pt>
    <dgm:pt modelId="{8C528467-12EA-4FC8-99D7-2D9FB1AD6E99}" type="sibTrans" cxnId="{5FB4708E-5CE2-437E-90D6-EBDCA25FAB5B}">
      <dgm:prSet/>
      <dgm:spPr/>
      <dgm:t>
        <a:bodyPr/>
        <a:lstStyle/>
        <a:p>
          <a:pPr algn="l"/>
          <a:endParaRPr lang="ru-RU"/>
        </a:p>
      </dgm:t>
    </dgm:pt>
    <dgm:pt modelId="{ACD4FC9E-1554-400E-B515-8469E26456FE}">
      <dgm:prSet phldrT="[Текст]" custT="1"/>
      <dgm:spPr>
        <a:solidFill>
          <a:schemeClr val="accent1">
            <a:lumMod val="20000"/>
            <a:lumOff val="80000"/>
            <a:alpha val="90000"/>
          </a:schemeClr>
        </a:solidFill>
      </dgm:spPr>
      <dgm:t>
        <a:bodyPr/>
        <a:lstStyle/>
        <a:p>
          <a:pPr algn="l"/>
          <a:r>
            <a:rPr lang="ru-RU" sz="1800" b="1" dirty="0">
              <a:solidFill>
                <a:schemeClr val="tx2">
                  <a:lumMod val="75000"/>
                </a:schemeClr>
              </a:solidFill>
            </a:rPr>
            <a:t>Обратиться к Партнеру Фонда за кредитом/ займом/банковской гарантией/лизингом  и представить документы;</a:t>
          </a:r>
          <a:endParaRPr lang="ru-RU" sz="1800" dirty="0">
            <a:solidFill>
              <a:schemeClr val="tx2">
                <a:lumMod val="75000"/>
              </a:schemeClr>
            </a:solidFill>
          </a:endParaRPr>
        </a:p>
      </dgm:t>
    </dgm:pt>
    <dgm:pt modelId="{66DBACF2-33BE-440C-87C4-24C3A093C4FB}" type="parTrans" cxnId="{054B08D1-CD0B-4B9E-B9A8-21CD3895CADD}">
      <dgm:prSet/>
      <dgm:spPr/>
      <dgm:t>
        <a:bodyPr/>
        <a:lstStyle/>
        <a:p>
          <a:pPr algn="l"/>
          <a:endParaRPr lang="ru-RU"/>
        </a:p>
      </dgm:t>
    </dgm:pt>
    <dgm:pt modelId="{62B6CD75-B5BD-49A6-9ED4-775D1C133BBF}" type="sibTrans" cxnId="{054B08D1-CD0B-4B9E-B9A8-21CD3895CADD}">
      <dgm:prSet/>
      <dgm:spPr/>
      <dgm:t>
        <a:bodyPr/>
        <a:lstStyle/>
        <a:p>
          <a:pPr algn="l"/>
          <a:endParaRPr lang="ru-RU"/>
        </a:p>
      </dgm:t>
    </dgm:pt>
    <dgm:pt modelId="{25367B09-00A2-4F4B-8E76-D562F99149FA}">
      <dgm:prSet phldrT="[Текст]"/>
      <dgm:spPr>
        <a:solidFill>
          <a:schemeClr val="tx2">
            <a:lumMod val="60000"/>
            <a:lumOff val="40000"/>
          </a:schemeClr>
        </a:solidFill>
        <a:ln>
          <a:noFill/>
        </a:ln>
      </dgm:spPr>
      <dgm:t>
        <a:bodyPr/>
        <a:lstStyle/>
        <a:p>
          <a:pPr algn="ctr"/>
          <a:r>
            <a:rPr lang="ru-RU" dirty="0">
              <a:solidFill>
                <a:schemeClr val="tx2">
                  <a:lumMod val="75000"/>
                </a:schemeClr>
              </a:solidFill>
            </a:rPr>
            <a:t>2 </a:t>
          </a:r>
        </a:p>
      </dgm:t>
    </dgm:pt>
    <dgm:pt modelId="{01527A18-7664-4D7A-B635-349CCB0D86F7}" type="parTrans" cxnId="{AFAF7EC3-4E6D-4496-9FBC-65AAB903EAC6}">
      <dgm:prSet/>
      <dgm:spPr/>
      <dgm:t>
        <a:bodyPr/>
        <a:lstStyle/>
        <a:p>
          <a:pPr algn="l"/>
          <a:endParaRPr lang="ru-RU"/>
        </a:p>
      </dgm:t>
    </dgm:pt>
    <dgm:pt modelId="{DE900556-5249-4552-A657-6DCA9EB279A8}" type="sibTrans" cxnId="{AFAF7EC3-4E6D-4496-9FBC-65AAB903EAC6}">
      <dgm:prSet/>
      <dgm:spPr/>
      <dgm:t>
        <a:bodyPr/>
        <a:lstStyle/>
        <a:p>
          <a:pPr algn="l"/>
          <a:endParaRPr lang="ru-RU"/>
        </a:p>
      </dgm:t>
    </dgm:pt>
    <dgm:pt modelId="{E1F5F3C4-AB53-4DF0-A20A-7CF9E77A5422}">
      <dgm:prSet phldrT="[Текст]" custT="1"/>
      <dgm:spPr>
        <a:solidFill>
          <a:schemeClr val="accent1">
            <a:lumMod val="20000"/>
            <a:lumOff val="80000"/>
            <a:alpha val="90000"/>
          </a:schemeClr>
        </a:solidFill>
      </dgm:spPr>
      <dgm:t>
        <a:bodyPr/>
        <a:lstStyle/>
        <a:p>
          <a:pPr algn="l"/>
          <a:r>
            <a:rPr lang="ru-RU" sz="1800" b="1" dirty="0">
              <a:solidFill>
                <a:schemeClr val="tx2">
                  <a:lumMod val="75000"/>
                </a:schemeClr>
              </a:solidFill>
            </a:rPr>
            <a:t>Заполнить заявку на поручительство Фонда при условии положительного решения Партнера о предоставлении кредита/займа/ банковской гарантии/ лизинга и недостаточном собственном обеспечении</a:t>
          </a:r>
          <a:r>
            <a:rPr lang="ru-RU" sz="1900" b="1" dirty="0">
              <a:solidFill>
                <a:schemeClr val="tx1"/>
              </a:solidFill>
            </a:rPr>
            <a:t>;</a:t>
          </a:r>
          <a:endParaRPr lang="ru-RU" sz="1900" dirty="0">
            <a:solidFill>
              <a:schemeClr val="tx1"/>
            </a:solidFill>
          </a:endParaRPr>
        </a:p>
      </dgm:t>
    </dgm:pt>
    <dgm:pt modelId="{2D0F5319-0FA8-4659-AEBF-6E88C38E314A}" type="parTrans" cxnId="{C9D92E40-D5AD-4D59-8E4F-0A0CE8A61CF6}">
      <dgm:prSet/>
      <dgm:spPr/>
      <dgm:t>
        <a:bodyPr/>
        <a:lstStyle/>
        <a:p>
          <a:pPr algn="l"/>
          <a:endParaRPr lang="ru-RU"/>
        </a:p>
      </dgm:t>
    </dgm:pt>
    <dgm:pt modelId="{25106F3E-ACBB-4A1B-A123-CF14DD8D9254}" type="sibTrans" cxnId="{C9D92E40-D5AD-4D59-8E4F-0A0CE8A61CF6}">
      <dgm:prSet/>
      <dgm:spPr/>
      <dgm:t>
        <a:bodyPr/>
        <a:lstStyle/>
        <a:p>
          <a:pPr algn="l"/>
          <a:endParaRPr lang="ru-RU"/>
        </a:p>
      </dgm:t>
    </dgm:pt>
    <dgm:pt modelId="{3AEFA934-67A9-4426-9794-4D51F89164FD}">
      <dgm:prSet phldrT="[Текст]"/>
      <dgm:spPr>
        <a:solidFill>
          <a:schemeClr val="tx2">
            <a:lumMod val="60000"/>
            <a:lumOff val="40000"/>
          </a:schemeClr>
        </a:solidFill>
        <a:ln>
          <a:noFill/>
        </a:ln>
      </dgm:spPr>
      <dgm:t>
        <a:bodyPr/>
        <a:lstStyle/>
        <a:p>
          <a:pPr algn="ctr"/>
          <a:r>
            <a:rPr lang="ru-RU" dirty="0">
              <a:solidFill>
                <a:schemeClr val="tx2">
                  <a:lumMod val="75000"/>
                </a:schemeClr>
              </a:solidFill>
            </a:rPr>
            <a:t>3 </a:t>
          </a:r>
        </a:p>
      </dgm:t>
    </dgm:pt>
    <dgm:pt modelId="{BB838803-1FFC-483C-B6C6-05284F881F1C}" type="parTrans" cxnId="{E49A7AEF-FA15-4340-BF35-C4A977CF9F5D}">
      <dgm:prSet/>
      <dgm:spPr/>
      <dgm:t>
        <a:bodyPr/>
        <a:lstStyle/>
        <a:p>
          <a:pPr algn="l"/>
          <a:endParaRPr lang="ru-RU"/>
        </a:p>
      </dgm:t>
    </dgm:pt>
    <dgm:pt modelId="{8782E86B-29B9-4D6F-881B-BB60DFB51FCF}" type="sibTrans" cxnId="{E49A7AEF-FA15-4340-BF35-C4A977CF9F5D}">
      <dgm:prSet/>
      <dgm:spPr/>
      <dgm:t>
        <a:bodyPr/>
        <a:lstStyle/>
        <a:p>
          <a:pPr algn="l"/>
          <a:endParaRPr lang="ru-RU"/>
        </a:p>
      </dgm:t>
    </dgm:pt>
    <dgm:pt modelId="{E42B594C-904E-479E-99B3-44A8C4696B80}">
      <dgm:prSet phldrT="[Текст]" custT="1"/>
      <dgm:spPr>
        <a:solidFill>
          <a:schemeClr val="accent1">
            <a:lumMod val="20000"/>
            <a:lumOff val="80000"/>
            <a:alpha val="90000"/>
          </a:schemeClr>
        </a:solidFill>
      </dgm:spPr>
      <dgm:t>
        <a:bodyPr/>
        <a:lstStyle/>
        <a:p>
          <a:pPr algn="l"/>
          <a:r>
            <a:rPr lang="ru-RU" sz="1800" b="1" dirty="0">
              <a:solidFill>
                <a:schemeClr val="tx2">
                  <a:lumMod val="75000"/>
                </a:schemeClr>
              </a:solidFill>
            </a:rPr>
            <a:t>Подписать договор поручительства и оплатить вознаграждение Фонду</a:t>
          </a:r>
        </a:p>
      </dgm:t>
    </dgm:pt>
    <dgm:pt modelId="{0D2F29A4-AAB3-488A-BD38-9D6D2058EF8D}" type="parTrans" cxnId="{BF436C9A-89A2-4004-9C56-8FCBDD9C5BB6}">
      <dgm:prSet/>
      <dgm:spPr/>
      <dgm:t>
        <a:bodyPr/>
        <a:lstStyle/>
        <a:p>
          <a:pPr algn="l"/>
          <a:endParaRPr lang="ru-RU"/>
        </a:p>
      </dgm:t>
    </dgm:pt>
    <dgm:pt modelId="{80C75958-5D94-479A-911A-DC61D4EE2FBA}" type="sibTrans" cxnId="{BF436C9A-89A2-4004-9C56-8FCBDD9C5BB6}">
      <dgm:prSet/>
      <dgm:spPr/>
      <dgm:t>
        <a:bodyPr/>
        <a:lstStyle/>
        <a:p>
          <a:pPr algn="l"/>
          <a:endParaRPr lang="ru-RU"/>
        </a:p>
      </dgm:t>
    </dgm:pt>
    <dgm:pt modelId="{4370BAC1-15D3-44F9-9E30-E27BCAC61D13}" type="pres">
      <dgm:prSet presAssocID="{8E677DE8-5DE2-4C25-830E-32EA46603AEC}" presName="linearFlow" presStyleCnt="0">
        <dgm:presLayoutVars>
          <dgm:dir/>
          <dgm:animLvl val="lvl"/>
          <dgm:resizeHandles val="exact"/>
        </dgm:presLayoutVars>
      </dgm:prSet>
      <dgm:spPr/>
      <dgm:t>
        <a:bodyPr/>
        <a:lstStyle/>
        <a:p>
          <a:endParaRPr lang="ru-RU"/>
        </a:p>
      </dgm:t>
    </dgm:pt>
    <dgm:pt modelId="{C01DB76C-3C97-4994-ADE3-EAC74804E078}" type="pres">
      <dgm:prSet presAssocID="{1B3E4D61-C829-4078-A69B-84B19A156D02}" presName="composite" presStyleCnt="0"/>
      <dgm:spPr/>
    </dgm:pt>
    <dgm:pt modelId="{034058D8-872A-4A68-A1C8-3F5AD725F456}" type="pres">
      <dgm:prSet presAssocID="{1B3E4D61-C829-4078-A69B-84B19A156D02}" presName="parentText" presStyleLbl="alignNode1" presStyleIdx="0" presStyleCnt="3">
        <dgm:presLayoutVars>
          <dgm:chMax val="1"/>
          <dgm:bulletEnabled val="1"/>
        </dgm:presLayoutVars>
      </dgm:prSet>
      <dgm:spPr/>
      <dgm:t>
        <a:bodyPr/>
        <a:lstStyle/>
        <a:p>
          <a:endParaRPr lang="ru-RU"/>
        </a:p>
      </dgm:t>
    </dgm:pt>
    <dgm:pt modelId="{85D486F6-0BA1-455B-A1FB-43F0AF97BAA6}" type="pres">
      <dgm:prSet presAssocID="{1B3E4D61-C829-4078-A69B-84B19A156D02}" presName="descendantText" presStyleLbl="alignAcc1" presStyleIdx="0" presStyleCnt="3">
        <dgm:presLayoutVars>
          <dgm:bulletEnabled val="1"/>
        </dgm:presLayoutVars>
      </dgm:prSet>
      <dgm:spPr/>
      <dgm:t>
        <a:bodyPr/>
        <a:lstStyle/>
        <a:p>
          <a:endParaRPr lang="ru-RU"/>
        </a:p>
      </dgm:t>
    </dgm:pt>
    <dgm:pt modelId="{CBA8FDDB-8395-4F6A-ADD5-A6605FF6D810}" type="pres">
      <dgm:prSet presAssocID="{8C528467-12EA-4FC8-99D7-2D9FB1AD6E99}" presName="sp" presStyleCnt="0"/>
      <dgm:spPr/>
    </dgm:pt>
    <dgm:pt modelId="{21462EE8-7F19-4FE6-AF04-B485A3F66168}" type="pres">
      <dgm:prSet presAssocID="{25367B09-00A2-4F4B-8E76-D562F99149FA}" presName="composite" presStyleCnt="0"/>
      <dgm:spPr/>
    </dgm:pt>
    <dgm:pt modelId="{29BD96FB-B431-40AD-AE10-FB57FB605016}" type="pres">
      <dgm:prSet presAssocID="{25367B09-00A2-4F4B-8E76-D562F99149FA}" presName="parentText" presStyleLbl="alignNode1" presStyleIdx="1" presStyleCnt="3">
        <dgm:presLayoutVars>
          <dgm:chMax val="1"/>
          <dgm:bulletEnabled val="1"/>
        </dgm:presLayoutVars>
      </dgm:prSet>
      <dgm:spPr/>
      <dgm:t>
        <a:bodyPr/>
        <a:lstStyle/>
        <a:p>
          <a:endParaRPr lang="ru-RU"/>
        </a:p>
      </dgm:t>
    </dgm:pt>
    <dgm:pt modelId="{8D6F8569-7C7F-4811-907B-37274EE6AC57}" type="pres">
      <dgm:prSet presAssocID="{25367B09-00A2-4F4B-8E76-D562F99149FA}" presName="descendantText" presStyleLbl="alignAcc1" presStyleIdx="1" presStyleCnt="3">
        <dgm:presLayoutVars>
          <dgm:bulletEnabled val="1"/>
        </dgm:presLayoutVars>
      </dgm:prSet>
      <dgm:spPr/>
      <dgm:t>
        <a:bodyPr/>
        <a:lstStyle/>
        <a:p>
          <a:endParaRPr lang="ru-RU"/>
        </a:p>
      </dgm:t>
    </dgm:pt>
    <dgm:pt modelId="{F78D8D61-69E0-4A26-9FD6-E364B1218687}" type="pres">
      <dgm:prSet presAssocID="{DE900556-5249-4552-A657-6DCA9EB279A8}" presName="sp" presStyleCnt="0"/>
      <dgm:spPr/>
    </dgm:pt>
    <dgm:pt modelId="{E7B13BAB-355B-420E-8D4F-1E97035D0A21}" type="pres">
      <dgm:prSet presAssocID="{3AEFA934-67A9-4426-9794-4D51F89164FD}" presName="composite" presStyleCnt="0"/>
      <dgm:spPr/>
    </dgm:pt>
    <dgm:pt modelId="{3FEA036B-9B07-43AA-87E4-9E5C048CEB33}" type="pres">
      <dgm:prSet presAssocID="{3AEFA934-67A9-4426-9794-4D51F89164FD}" presName="parentText" presStyleLbl="alignNode1" presStyleIdx="2" presStyleCnt="3" custLinFactNeighborX="5399">
        <dgm:presLayoutVars>
          <dgm:chMax val="1"/>
          <dgm:bulletEnabled val="1"/>
        </dgm:presLayoutVars>
      </dgm:prSet>
      <dgm:spPr/>
      <dgm:t>
        <a:bodyPr/>
        <a:lstStyle/>
        <a:p>
          <a:endParaRPr lang="ru-RU"/>
        </a:p>
      </dgm:t>
    </dgm:pt>
    <dgm:pt modelId="{2464A238-D3A0-4D07-9594-77EEF6F51271}" type="pres">
      <dgm:prSet presAssocID="{3AEFA934-67A9-4426-9794-4D51F89164FD}" presName="descendantText" presStyleLbl="alignAcc1" presStyleIdx="2" presStyleCnt="3" custScaleX="98677" custScaleY="98261" custLinFactNeighborX="123">
        <dgm:presLayoutVars>
          <dgm:bulletEnabled val="1"/>
        </dgm:presLayoutVars>
      </dgm:prSet>
      <dgm:spPr/>
      <dgm:t>
        <a:bodyPr/>
        <a:lstStyle/>
        <a:p>
          <a:endParaRPr lang="ru-RU"/>
        </a:p>
      </dgm:t>
    </dgm:pt>
  </dgm:ptLst>
  <dgm:cxnLst>
    <dgm:cxn modelId="{827C4F3D-BFD1-41EB-8FF6-3623039E0ECB}" type="presOf" srcId="{ACD4FC9E-1554-400E-B515-8469E26456FE}" destId="{85D486F6-0BA1-455B-A1FB-43F0AF97BAA6}" srcOrd="0" destOrd="0" presId="urn:microsoft.com/office/officeart/2005/8/layout/chevron2"/>
    <dgm:cxn modelId="{32937661-AB73-4CD8-B27F-11CB65CE06EC}" type="presOf" srcId="{E42B594C-904E-479E-99B3-44A8C4696B80}" destId="{2464A238-D3A0-4D07-9594-77EEF6F51271}" srcOrd="0" destOrd="0" presId="urn:microsoft.com/office/officeart/2005/8/layout/chevron2"/>
    <dgm:cxn modelId="{C9D92E40-D5AD-4D59-8E4F-0A0CE8A61CF6}" srcId="{25367B09-00A2-4F4B-8E76-D562F99149FA}" destId="{E1F5F3C4-AB53-4DF0-A20A-7CF9E77A5422}" srcOrd="0" destOrd="0" parTransId="{2D0F5319-0FA8-4659-AEBF-6E88C38E314A}" sibTransId="{25106F3E-ACBB-4A1B-A123-CF14DD8D9254}"/>
    <dgm:cxn modelId="{5FB4708E-5CE2-437E-90D6-EBDCA25FAB5B}" srcId="{8E677DE8-5DE2-4C25-830E-32EA46603AEC}" destId="{1B3E4D61-C829-4078-A69B-84B19A156D02}" srcOrd="0" destOrd="0" parTransId="{542499CA-F5B9-4F40-8F34-173D18C449E7}" sibTransId="{8C528467-12EA-4FC8-99D7-2D9FB1AD6E99}"/>
    <dgm:cxn modelId="{BF436C9A-89A2-4004-9C56-8FCBDD9C5BB6}" srcId="{3AEFA934-67A9-4426-9794-4D51F89164FD}" destId="{E42B594C-904E-479E-99B3-44A8C4696B80}" srcOrd="0" destOrd="0" parTransId="{0D2F29A4-AAB3-488A-BD38-9D6D2058EF8D}" sibTransId="{80C75958-5D94-479A-911A-DC61D4EE2FBA}"/>
    <dgm:cxn modelId="{C8C833E1-7274-49FB-ABBF-210FE6A8BFC7}" type="presOf" srcId="{25367B09-00A2-4F4B-8E76-D562F99149FA}" destId="{29BD96FB-B431-40AD-AE10-FB57FB605016}" srcOrd="0" destOrd="0" presId="urn:microsoft.com/office/officeart/2005/8/layout/chevron2"/>
    <dgm:cxn modelId="{E4BE766F-8C41-4DCA-BCF2-B60EDB5C1D27}" type="presOf" srcId="{8E677DE8-5DE2-4C25-830E-32EA46603AEC}" destId="{4370BAC1-15D3-44F9-9E30-E27BCAC61D13}" srcOrd="0" destOrd="0" presId="urn:microsoft.com/office/officeart/2005/8/layout/chevron2"/>
    <dgm:cxn modelId="{AFAF7EC3-4E6D-4496-9FBC-65AAB903EAC6}" srcId="{8E677DE8-5DE2-4C25-830E-32EA46603AEC}" destId="{25367B09-00A2-4F4B-8E76-D562F99149FA}" srcOrd="1" destOrd="0" parTransId="{01527A18-7664-4D7A-B635-349CCB0D86F7}" sibTransId="{DE900556-5249-4552-A657-6DCA9EB279A8}"/>
    <dgm:cxn modelId="{DE1D92A5-0F03-42CC-8931-216F3F8C929E}" type="presOf" srcId="{1B3E4D61-C829-4078-A69B-84B19A156D02}" destId="{034058D8-872A-4A68-A1C8-3F5AD725F456}" srcOrd="0" destOrd="0" presId="urn:microsoft.com/office/officeart/2005/8/layout/chevron2"/>
    <dgm:cxn modelId="{054B08D1-CD0B-4B9E-B9A8-21CD3895CADD}" srcId="{1B3E4D61-C829-4078-A69B-84B19A156D02}" destId="{ACD4FC9E-1554-400E-B515-8469E26456FE}" srcOrd="0" destOrd="0" parTransId="{66DBACF2-33BE-440C-87C4-24C3A093C4FB}" sibTransId="{62B6CD75-B5BD-49A6-9ED4-775D1C133BBF}"/>
    <dgm:cxn modelId="{DB302218-6C41-4E72-BB28-A12E93778BBD}" type="presOf" srcId="{3AEFA934-67A9-4426-9794-4D51F89164FD}" destId="{3FEA036B-9B07-43AA-87E4-9E5C048CEB33}" srcOrd="0" destOrd="0" presId="urn:microsoft.com/office/officeart/2005/8/layout/chevron2"/>
    <dgm:cxn modelId="{0A327A45-12AF-4BFB-885A-FFFA4FD32960}" type="presOf" srcId="{E1F5F3C4-AB53-4DF0-A20A-7CF9E77A5422}" destId="{8D6F8569-7C7F-4811-907B-37274EE6AC57}" srcOrd="0" destOrd="0" presId="urn:microsoft.com/office/officeart/2005/8/layout/chevron2"/>
    <dgm:cxn modelId="{E49A7AEF-FA15-4340-BF35-C4A977CF9F5D}" srcId="{8E677DE8-5DE2-4C25-830E-32EA46603AEC}" destId="{3AEFA934-67A9-4426-9794-4D51F89164FD}" srcOrd="2" destOrd="0" parTransId="{BB838803-1FFC-483C-B6C6-05284F881F1C}" sibTransId="{8782E86B-29B9-4D6F-881B-BB60DFB51FCF}"/>
    <dgm:cxn modelId="{5D2BAEE8-E27A-4117-BC35-D331C33777F4}" type="presParOf" srcId="{4370BAC1-15D3-44F9-9E30-E27BCAC61D13}" destId="{C01DB76C-3C97-4994-ADE3-EAC74804E078}" srcOrd="0" destOrd="0" presId="urn:microsoft.com/office/officeart/2005/8/layout/chevron2"/>
    <dgm:cxn modelId="{C9C8FF93-50EF-4DFE-A653-7EC0ACCFF13D}" type="presParOf" srcId="{C01DB76C-3C97-4994-ADE3-EAC74804E078}" destId="{034058D8-872A-4A68-A1C8-3F5AD725F456}" srcOrd="0" destOrd="0" presId="urn:microsoft.com/office/officeart/2005/8/layout/chevron2"/>
    <dgm:cxn modelId="{40A91CAB-6D83-4616-9BC1-85CFF2B11C5A}" type="presParOf" srcId="{C01DB76C-3C97-4994-ADE3-EAC74804E078}" destId="{85D486F6-0BA1-455B-A1FB-43F0AF97BAA6}" srcOrd="1" destOrd="0" presId="urn:microsoft.com/office/officeart/2005/8/layout/chevron2"/>
    <dgm:cxn modelId="{CA82E8AA-D5D0-4C7D-B508-EB29C0E3C4F1}" type="presParOf" srcId="{4370BAC1-15D3-44F9-9E30-E27BCAC61D13}" destId="{CBA8FDDB-8395-4F6A-ADD5-A6605FF6D810}" srcOrd="1" destOrd="0" presId="urn:microsoft.com/office/officeart/2005/8/layout/chevron2"/>
    <dgm:cxn modelId="{F726B064-0B76-4220-A71F-B957E8151307}" type="presParOf" srcId="{4370BAC1-15D3-44F9-9E30-E27BCAC61D13}" destId="{21462EE8-7F19-4FE6-AF04-B485A3F66168}" srcOrd="2" destOrd="0" presId="urn:microsoft.com/office/officeart/2005/8/layout/chevron2"/>
    <dgm:cxn modelId="{178CF498-61FE-4292-B61C-3D1FEB97BBFE}" type="presParOf" srcId="{21462EE8-7F19-4FE6-AF04-B485A3F66168}" destId="{29BD96FB-B431-40AD-AE10-FB57FB605016}" srcOrd="0" destOrd="0" presId="urn:microsoft.com/office/officeart/2005/8/layout/chevron2"/>
    <dgm:cxn modelId="{E8B85852-7310-4403-976B-4A6AF76871B0}" type="presParOf" srcId="{21462EE8-7F19-4FE6-AF04-B485A3F66168}" destId="{8D6F8569-7C7F-4811-907B-37274EE6AC57}" srcOrd="1" destOrd="0" presId="urn:microsoft.com/office/officeart/2005/8/layout/chevron2"/>
    <dgm:cxn modelId="{E538120F-81EE-404D-AAE0-CB93A515A2AC}" type="presParOf" srcId="{4370BAC1-15D3-44F9-9E30-E27BCAC61D13}" destId="{F78D8D61-69E0-4A26-9FD6-E364B1218687}" srcOrd="3" destOrd="0" presId="urn:microsoft.com/office/officeart/2005/8/layout/chevron2"/>
    <dgm:cxn modelId="{F6D8B574-0FEA-4509-B16E-877E32483FA3}" type="presParOf" srcId="{4370BAC1-15D3-44F9-9E30-E27BCAC61D13}" destId="{E7B13BAB-355B-420E-8D4F-1E97035D0A21}" srcOrd="4" destOrd="0" presId="urn:microsoft.com/office/officeart/2005/8/layout/chevron2"/>
    <dgm:cxn modelId="{6EE2A7C4-F3FF-4EB4-B195-C500B7A56B26}" type="presParOf" srcId="{E7B13BAB-355B-420E-8D4F-1E97035D0A21}" destId="{3FEA036B-9B07-43AA-87E4-9E5C048CEB33}" srcOrd="0" destOrd="0" presId="urn:microsoft.com/office/officeart/2005/8/layout/chevron2"/>
    <dgm:cxn modelId="{0B6E0549-B88F-4919-AAE6-7ECAC64766E3}" type="presParOf" srcId="{E7B13BAB-355B-420E-8D4F-1E97035D0A21}" destId="{2464A238-D3A0-4D07-9594-77EEF6F51271}"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B99AC-2FA1-421A-B50F-E5E16A43C1A5}">
      <dsp:nvSpPr>
        <dsp:cNvPr id="0" name=""/>
        <dsp:cNvSpPr/>
      </dsp:nvSpPr>
      <dsp:spPr>
        <a:xfrm>
          <a:off x="-4457200" y="-683559"/>
          <a:ext cx="5309909" cy="5309909"/>
        </a:xfrm>
        <a:prstGeom prst="blockArc">
          <a:avLst>
            <a:gd name="adj1" fmla="val 18900000"/>
            <a:gd name="adj2" fmla="val 2700000"/>
            <a:gd name="adj3" fmla="val 40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10E810-6615-4FA7-9CC8-E1804DEBC458}">
      <dsp:nvSpPr>
        <dsp:cNvPr id="0" name=""/>
        <dsp:cNvSpPr/>
      </dsp:nvSpPr>
      <dsp:spPr>
        <a:xfrm>
          <a:off x="548397" y="394279"/>
          <a:ext cx="4154888" cy="788558"/>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918" tIns="40640" rIns="40640" bIns="40640" numCol="1" spcCol="1270" anchor="ctr" anchorCtr="0">
          <a:noAutofit/>
        </a:bodyPr>
        <a:lstStyle/>
        <a:p>
          <a:pPr lvl="0" algn="just" defTabSz="711200">
            <a:lnSpc>
              <a:spcPct val="90000"/>
            </a:lnSpc>
            <a:spcBef>
              <a:spcPct val="0"/>
            </a:spcBef>
            <a:spcAft>
              <a:spcPct val="35000"/>
            </a:spcAft>
          </a:pPr>
          <a:r>
            <a:rPr lang="ru-RU" sz="1600" b="1" kern="1200" dirty="0">
              <a:solidFill>
                <a:srgbClr val="002060"/>
              </a:solidFill>
            </a:rPr>
            <a:t>Партнеров</a:t>
          </a:r>
        </a:p>
      </dsp:txBody>
      <dsp:txXfrm>
        <a:off x="548397" y="394279"/>
        <a:ext cx="4154888" cy="788558"/>
      </dsp:txXfrm>
    </dsp:sp>
    <dsp:sp modelId="{191C41CC-96EB-4AF5-B3C0-8FFA80A93148}">
      <dsp:nvSpPr>
        <dsp:cNvPr id="0" name=""/>
        <dsp:cNvSpPr/>
      </dsp:nvSpPr>
      <dsp:spPr>
        <a:xfrm>
          <a:off x="55548" y="295709"/>
          <a:ext cx="985697" cy="985697"/>
        </a:xfrm>
        <a:prstGeom prst="ellipse">
          <a:avLst/>
        </a:prstGeom>
        <a:solidFill>
          <a:schemeClr val="accent6">
            <a:lumMod val="40000"/>
            <a:lumOff val="6000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6398E5F0-4097-4D51-A623-8FAAE24501F3}">
      <dsp:nvSpPr>
        <dsp:cNvPr id="0" name=""/>
        <dsp:cNvSpPr/>
      </dsp:nvSpPr>
      <dsp:spPr>
        <a:xfrm>
          <a:off x="886486" y="1635067"/>
          <a:ext cx="3868247" cy="788558"/>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918" tIns="35560" rIns="35560" bIns="35560" numCol="1" spcCol="1270" anchor="ctr" anchorCtr="0">
          <a:noAutofit/>
        </a:bodyPr>
        <a:lstStyle/>
        <a:p>
          <a:pPr lvl="0" algn="just" defTabSz="622300">
            <a:lnSpc>
              <a:spcPct val="90000"/>
            </a:lnSpc>
            <a:spcBef>
              <a:spcPct val="0"/>
            </a:spcBef>
            <a:spcAft>
              <a:spcPct val="35000"/>
            </a:spcAft>
          </a:pPr>
          <a:r>
            <a:rPr lang="ru-RU" sz="1400" b="1" kern="1200" dirty="0">
              <a:solidFill>
                <a:srgbClr val="002060"/>
              </a:solidFill>
            </a:rPr>
            <a:t>Капитализация Фонда </a:t>
          </a:r>
        </a:p>
        <a:p>
          <a:pPr lvl="0" algn="just" defTabSz="622300">
            <a:lnSpc>
              <a:spcPct val="90000"/>
            </a:lnSpc>
            <a:spcBef>
              <a:spcPct val="0"/>
            </a:spcBef>
            <a:spcAft>
              <a:spcPct val="35000"/>
            </a:spcAft>
          </a:pPr>
          <a:r>
            <a:rPr lang="ru-RU" sz="1400" b="1" kern="1200" dirty="0">
              <a:solidFill>
                <a:srgbClr val="002060"/>
              </a:solidFill>
            </a:rPr>
            <a:t>(6 место среди РГО )</a:t>
          </a:r>
        </a:p>
        <a:p>
          <a:pPr lvl="0" algn="just" defTabSz="622300">
            <a:lnSpc>
              <a:spcPct val="90000"/>
            </a:lnSpc>
            <a:spcBef>
              <a:spcPct val="0"/>
            </a:spcBef>
            <a:spcAft>
              <a:spcPct val="35000"/>
            </a:spcAft>
          </a:pPr>
          <a:r>
            <a:rPr lang="ru-RU" sz="800" kern="1200" dirty="0">
              <a:solidFill>
                <a:srgbClr val="002060"/>
              </a:solidFill>
            </a:rPr>
            <a:t>Москва, Санкт-Петербург, Новосибирск, Ханты-Мансийск, </a:t>
          </a:r>
          <a:r>
            <a:rPr lang="ru-RU" sz="800" kern="1200" dirty="0" err="1">
              <a:solidFill>
                <a:srgbClr val="002060"/>
              </a:solidFill>
            </a:rPr>
            <a:t>Ростов</a:t>
          </a:r>
          <a:endParaRPr lang="ru-RU" sz="800" kern="1200" dirty="0">
            <a:solidFill>
              <a:srgbClr val="002060"/>
            </a:solidFill>
          </a:endParaRPr>
        </a:p>
      </dsp:txBody>
      <dsp:txXfrm>
        <a:off x="886486" y="1635067"/>
        <a:ext cx="3868247" cy="788558"/>
      </dsp:txXfrm>
    </dsp:sp>
    <dsp:sp modelId="{E81B414C-D06B-4585-B12D-37F93A49049A}">
      <dsp:nvSpPr>
        <dsp:cNvPr id="0" name=""/>
        <dsp:cNvSpPr/>
      </dsp:nvSpPr>
      <dsp:spPr>
        <a:xfrm>
          <a:off x="232033" y="1631817"/>
          <a:ext cx="1025785" cy="890626"/>
        </a:xfrm>
        <a:prstGeom prst="ellipse">
          <a:avLst/>
        </a:prstGeom>
        <a:solidFill>
          <a:schemeClr val="accent6">
            <a:lumMod val="40000"/>
            <a:lumOff val="6000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747247E8-8576-4788-BB80-D3BF9B9AD1D2}">
      <dsp:nvSpPr>
        <dsp:cNvPr id="0" name=""/>
        <dsp:cNvSpPr/>
      </dsp:nvSpPr>
      <dsp:spPr>
        <a:xfrm>
          <a:off x="601669" y="2982886"/>
          <a:ext cx="4154888" cy="788558"/>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5918" tIns="35560" rIns="35560" bIns="35560" numCol="1" spcCol="1270" anchor="ctr" anchorCtr="0">
          <a:noAutofit/>
        </a:bodyPr>
        <a:lstStyle/>
        <a:p>
          <a:pPr lvl="0" algn="l" defTabSz="622300">
            <a:lnSpc>
              <a:spcPct val="90000"/>
            </a:lnSpc>
            <a:spcBef>
              <a:spcPct val="0"/>
            </a:spcBef>
            <a:spcAft>
              <a:spcPct val="35000"/>
            </a:spcAft>
          </a:pPr>
          <a:r>
            <a:rPr lang="ru-RU" sz="1400" kern="1200" dirty="0">
              <a:solidFill>
                <a:srgbClr val="002060"/>
              </a:solidFill>
            </a:rPr>
            <a:t> - </a:t>
          </a:r>
          <a:r>
            <a:rPr lang="ru-RU" sz="1400" b="1" kern="1200" dirty="0">
              <a:solidFill>
                <a:srgbClr val="002060"/>
              </a:solidFill>
            </a:rPr>
            <a:t>по объему привлеченного банковского финансирования </a:t>
          </a:r>
          <a:r>
            <a:rPr lang="ru-RU" sz="800" kern="1200" dirty="0">
              <a:solidFill>
                <a:srgbClr val="002060"/>
              </a:solidFill>
            </a:rPr>
            <a:t>(Москва) </a:t>
          </a:r>
        </a:p>
        <a:p>
          <a:pPr lvl="0" algn="l" defTabSz="622300">
            <a:lnSpc>
              <a:spcPct val="90000"/>
            </a:lnSpc>
            <a:spcBef>
              <a:spcPct val="0"/>
            </a:spcBef>
            <a:spcAft>
              <a:spcPct val="35000"/>
            </a:spcAft>
          </a:pPr>
          <a:r>
            <a:rPr lang="ru-RU" sz="800" kern="1200" dirty="0">
              <a:solidFill>
                <a:srgbClr val="002060"/>
              </a:solidFill>
            </a:rPr>
            <a:t> </a:t>
          </a:r>
          <a:r>
            <a:rPr lang="ru-RU" sz="1400" kern="1200" dirty="0">
              <a:solidFill>
                <a:srgbClr val="002060"/>
              </a:solidFill>
              <a:latin typeface="Arial"/>
              <a:ea typeface="+mn-ea"/>
              <a:cs typeface="Arial"/>
            </a:rPr>
            <a:t>-  </a:t>
          </a:r>
          <a:r>
            <a:rPr lang="ru-RU" sz="1400" b="1" kern="1200" dirty="0">
              <a:solidFill>
                <a:srgbClr val="002060"/>
              </a:solidFill>
              <a:latin typeface="Arial"/>
              <a:ea typeface="+mn-ea"/>
              <a:cs typeface="Arial"/>
            </a:rPr>
            <a:t>по объему </a:t>
          </a:r>
          <a:r>
            <a:rPr lang="ru-RU" sz="1400" b="1" kern="1200" dirty="0">
              <a:solidFill>
                <a:srgbClr val="002060"/>
              </a:solidFill>
            </a:rPr>
            <a:t>совместных сделок с Корпорацией МСП </a:t>
          </a:r>
          <a:r>
            <a:rPr lang="ru-RU" sz="800" kern="1200" dirty="0">
              <a:solidFill>
                <a:srgbClr val="002060"/>
              </a:solidFill>
            </a:rPr>
            <a:t>(Санкт-Петербург)</a:t>
          </a:r>
        </a:p>
      </dsp:txBody>
      <dsp:txXfrm>
        <a:off x="601669" y="2982886"/>
        <a:ext cx="4154888" cy="788558"/>
      </dsp:txXfrm>
    </dsp:sp>
    <dsp:sp modelId="{93541E02-FAFE-4ABD-A431-19D94B317748}">
      <dsp:nvSpPr>
        <dsp:cNvPr id="0" name=""/>
        <dsp:cNvSpPr/>
      </dsp:nvSpPr>
      <dsp:spPr>
        <a:xfrm>
          <a:off x="0" y="2862435"/>
          <a:ext cx="985697" cy="985697"/>
        </a:xfrm>
        <a:prstGeom prst="ellipse">
          <a:avLst/>
        </a:prstGeom>
        <a:solidFill>
          <a:schemeClr val="accent6">
            <a:lumMod val="40000"/>
            <a:lumOff val="6000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5F176-EF94-4E0B-B6EE-97133526F0C8}">
      <dsp:nvSpPr>
        <dsp:cNvPr id="0" name=""/>
        <dsp:cNvSpPr/>
      </dsp:nvSpPr>
      <dsp:spPr>
        <a:xfrm>
          <a:off x="703463" y="0"/>
          <a:ext cx="7972592" cy="398256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FBBFE-19FF-40A2-9391-1B8DAA29D925}">
      <dsp:nvSpPr>
        <dsp:cNvPr id="0" name=""/>
        <dsp:cNvSpPr/>
      </dsp:nvSpPr>
      <dsp:spPr>
        <a:xfrm>
          <a:off x="152" y="1194769"/>
          <a:ext cx="3023510" cy="1593026"/>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a:solidFill>
                <a:schemeClr val="tx1"/>
              </a:solidFill>
            </a:rPr>
            <a:t>МСП нужен кредит/гарантия, </a:t>
          </a:r>
        </a:p>
        <a:p>
          <a:pPr lvl="0" algn="ctr" defTabSz="755650">
            <a:lnSpc>
              <a:spcPct val="90000"/>
            </a:lnSpc>
            <a:spcBef>
              <a:spcPct val="0"/>
            </a:spcBef>
            <a:spcAft>
              <a:spcPct val="35000"/>
            </a:spcAft>
          </a:pPr>
          <a:r>
            <a:rPr lang="ru-RU" sz="1700" kern="1200" dirty="0">
              <a:solidFill>
                <a:schemeClr val="tx1"/>
              </a:solidFill>
            </a:rPr>
            <a:t>но нет достаточного обеспечения</a:t>
          </a:r>
        </a:p>
        <a:p>
          <a:pPr lvl="0" algn="ctr" defTabSz="755650">
            <a:lnSpc>
              <a:spcPct val="90000"/>
            </a:lnSpc>
            <a:spcBef>
              <a:spcPct val="0"/>
            </a:spcBef>
            <a:spcAft>
              <a:spcPct val="35000"/>
            </a:spcAft>
          </a:pPr>
          <a:r>
            <a:rPr lang="ru-RU" sz="2000" b="1" kern="1200" dirty="0">
              <a:solidFill>
                <a:schemeClr val="tx1"/>
              </a:solidFill>
            </a:rPr>
            <a:t>  (50%)</a:t>
          </a:r>
        </a:p>
      </dsp:txBody>
      <dsp:txXfrm>
        <a:off x="77917" y="1272534"/>
        <a:ext cx="2867980" cy="1437496"/>
      </dsp:txXfrm>
    </dsp:sp>
    <dsp:sp modelId="{7477E827-74D3-4F15-A919-7EC70069C2F2}">
      <dsp:nvSpPr>
        <dsp:cNvPr id="0" name=""/>
        <dsp:cNvSpPr/>
      </dsp:nvSpPr>
      <dsp:spPr>
        <a:xfrm>
          <a:off x="3178004" y="1194769"/>
          <a:ext cx="3023510" cy="1593026"/>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algn="ctr" defTabSz="755650">
            <a:lnSpc>
              <a:spcPct val="90000"/>
            </a:lnSpc>
            <a:spcBef>
              <a:spcPct val="0"/>
            </a:spcBef>
            <a:spcAft>
              <a:spcPct val="35000"/>
            </a:spcAft>
            <a:buNone/>
          </a:pPr>
          <a:r>
            <a:rPr lang="ru-RU" sz="1700" kern="1200" dirty="0">
              <a:solidFill>
                <a:prstClr val="black"/>
              </a:solidFill>
              <a:latin typeface="Arial"/>
              <a:ea typeface="+mn-ea"/>
              <a:cs typeface="Arial"/>
            </a:rPr>
            <a:t>Поручительство МОГФ </a:t>
          </a:r>
        </a:p>
        <a:p>
          <a:pPr marL="0" lvl="0" algn="ctr" defTabSz="755650">
            <a:lnSpc>
              <a:spcPct val="90000"/>
            </a:lnSpc>
            <a:spcBef>
              <a:spcPct val="0"/>
            </a:spcBef>
            <a:spcAft>
              <a:spcPct val="35000"/>
            </a:spcAft>
            <a:buNone/>
          </a:pPr>
          <a:r>
            <a:rPr lang="ru-RU" sz="2000" b="1" kern="1200" dirty="0">
              <a:solidFill>
                <a:prstClr val="black"/>
              </a:solidFill>
              <a:latin typeface="Arial"/>
              <a:ea typeface="+mn-ea"/>
              <a:cs typeface="Arial"/>
            </a:rPr>
            <a:t>(50%)</a:t>
          </a:r>
        </a:p>
      </dsp:txBody>
      <dsp:txXfrm>
        <a:off x="3255769" y="1272534"/>
        <a:ext cx="2867980" cy="1437496"/>
      </dsp:txXfrm>
    </dsp:sp>
    <dsp:sp modelId="{7AED2F1D-905A-429F-829D-2D21D6C8B56B}">
      <dsp:nvSpPr>
        <dsp:cNvPr id="0" name=""/>
        <dsp:cNvSpPr/>
      </dsp:nvSpPr>
      <dsp:spPr>
        <a:xfrm>
          <a:off x="6355856" y="1194769"/>
          <a:ext cx="3023510" cy="1593026"/>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kern="1200" dirty="0">
              <a:solidFill>
                <a:schemeClr val="tx1"/>
              </a:solidFill>
            </a:rPr>
            <a:t>МСП получает кредит</a:t>
          </a:r>
        </a:p>
      </dsp:txBody>
      <dsp:txXfrm>
        <a:off x="6433621" y="1272534"/>
        <a:ext cx="2867980" cy="1437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5F176-EF94-4E0B-B6EE-97133526F0C8}">
      <dsp:nvSpPr>
        <dsp:cNvPr id="0" name=""/>
        <dsp:cNvSpPr/>
      </dsp:nvSpPr>
      <dsp:spPr>
        <a:xfrm>
          <a:off x="702077" y="0"/>
          <a:ext cx="7956884" cy="397621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1FBBFE-19FF-40A2-9391-1B8DAA29D925}">
      <dsp:nvSpPr>
        <dsp:cNvPr id="0" name=""/>
        <dsp:cNvSpPr/>
      </dsp:nvSpPr>
      <dsp:spPr>
        <a:xfrm>
          <a:off x="152" y="1192864"/>
          <a:ext cx="3017553" cy="1590486"/>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ru-RU" sz="1700" kern="1200" dirty="0">
              <a:solidFill>
                <a:schemeClr val="tx1"/>
              </a:solidFill>
            </a:rPr>
            <a:t>МСП нужен кредит/гарантия, </a:t>
          </a:r>
        </a:p>
        <a:p>
          <a:pPr lvl="0" algn="ctr" defTabSz="755650">
            <a:lnSpc>
              <a:spcPct val="90000"/>
            </a:lnSpc>
            <a:spcBef>
              <a:spcPct val="0"/>
            </a:spcBef>
            <a:spcAft>
              <a:spcPct val="35000"/>
            </a:spcAft>
          </a:pPr>
          <a:r>
            <a:rPr lang="ru-RU" sz="1700" kern="1200" dirty="0">
              <a:solidFill>
                <a:schemeClr val="tx1"/>
              </a:solidFill>
            </a:rPr>
            <a:t>но нет достаточного обеспечения</a:t>
          </a:r>
        </a:p>
        <a:p>
          <a:pPr lvl="0" algn="ctr" defTabSz="755650">
            <a:lnSpc>
              <a:spcPct val="90000"/>
            </a:lnSpc>
            <a:spcBef>
              <a:spcPct val="0"/>
            </a:spcBef>
            <a:spcAft>
              <a:spcPct val="35000"/>
            </a:spcAft>
          </a:pPr>
          <a:r>
            <a:rPr lang="ru-RU" sz="2000" b="1" kern="1200" dirty="0">
              <a:solidFill>
                <a:schemeClr val="tx1"/>
              </a:solidFill>
            </a:rPr>
            <a:t>  (30%)</a:t>
          </a:r>
        </a:p>
      </dsp:txBody>
      <dsp:txXfrm>
        <a:off x="77793" y="1270505"/>
        <a:ext cx="2862271" cy="1435204"/>
      </dsp:txXfrm>
    </dsp:sp>
    <dsp:sp modelId="{7477E827-74D3-4F15-A919-7EC70069C2F2}">
      <dsp:nvSpPr>
        <dsp:cNvPr id="0" name=""/>
        <dsp:cNvSpPr/>
      </dsp:nvSpPr>
      <dsp:spPr>
        <a:xfrm>
          <a:off x="3171743" y="1192864"/>
          <a:ext cx="3017553" cy="1590486"/>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algn="ctr" defTabSz="755650">
            <a:lnSpc>
              <a:spcPct val="90000"/>
            </a:lnSpc>
            <a:spcBef>
              <a:spcPct val="0"/>
            </a:spcBef>
            <a:spcAft>
              <a:spcPct val="35000"/>
            </a:spcAft>
            <a:buNone/>
          </a:pPr>
          <a:r>
            <a:rPr lang="ru-RU" sz="1700" kern="1200" dirty="0">
              <a:solidFill>
                <a:prstClr val="black"/>
              </a:solidFill>
              <a:latin typeface="Arial"/>
              <a:ea typeface="+mn-ea"/>
              <a:cs typeface="Arial"/>
            </a:rPr>
            <a:t>Поручительство МОГФ + </a:t>
          </a:r>
          <a:r>
            <a:rPr lang="ru-RU" sz="1700" kern="1200" dirty="0" err="1">
              <a:solidFill>
                <a:prstClr val="black"/>
              </a:solidFill>
              <a:latin typeface="Arial"/>
              <a:ea typeface="+mn-ea"/>
              <a:cs typeface="Arial"/>
            </a:rPr>
            <a:t>согарантия</a:t>
          </a:r>
          <a:r>
            <a:rPr lang="ru-RU" sz="1700" kern="1200" dirty="0">
              <a:solidFill>
                <a:prstClr val="black"/>
              </a:solidFill>
              <a:latin typeface="Arial"/>
              <a:ea typeface="+mn-ea"/>
              <a:cs typeface="Arial"/>
            </a:rPr>
            <a:t> Корпорации МСП/ МСП Банка </a:t>
          </a:r>
        </a:p>
        <a:p>
          <a:pPr marL="0" lvl="0" algn="ctr" defTabSz="755650">
            <a:lnSpc>
              <a:spcPct val="90000"/>
            </a:lnSpc>
            <a:spcBef>
              <a:spcPct val="0"/>
            </a:spcBef>
            <a:spcAft>
              <a:spcPct val="35000"/>
            </a:spcAft>
            <a:buNone/>
          </a:pPr>
          <a:r>
            <a:rPr lang="ru-RU" sz="2000" b="1" kern="1200" dirty="0">
              <a:solidFill>
                <a:prstClr val="black"/>
              </a:solidFill>
              <a:latin typeface="Arial"/>
              <a:ea typeface="+mn-ea"/>
              <a:cs typeface="Arial"/>
            </a:rPr>
            <a:t>(70%)</a:t>
          </a:r>
        </a:p>
      </dsp:txBody>
      <dsp:txXfrm>
        <a:off x="3249384" y="1270505"/>
        <a:ext cx="2862271" cy="1435204"/>
      </dsp:txXfrm>
    </dsp:sp>
    <dsp:sp modelId="{7AED2F1D-905A-429F-829D-2D21D6C8B56B}">
      <dsp:nvSpPr>
        <dsp:cNvPr id="0" name=""/>
        <dsp:cNvSpPr/>
      </dsp:nvSpPr>
      <dsp:spPr>
        <a:xfrm>
          <a:off x="6343333" y="1192864"/>
          <a:ext cx="3017553" cy="1590486"/>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ru-RU" sz="3000" kern="1200" dirty="0">
              <a:solidFill>
                <a:schemeClr val="tx1"/>
              </a:solidFill>
            </a:rPr>
            <a:t>МСП получает кредит</a:t>
          </a:r>
        </a:p>
      </dsp:txBody>
      <dsp:txXfrm>
        <a:off x="6420974" y="1270505"/>
        <a:ext cx="2862271" cy="1435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058D8-872A-4A68-A1C8-3F5AD725F456}">
      <dsp:nvSpPr>
        <dsp:cNvPr id="0" name=""/>
        <dsp:cNvSpPr/>
      </dsp:nvSpPr>
      <dsp:spPr>
        <a:xfrm rot="5400000">
          <a:off x="-239951" y="244124"/>
          <a:ext cx="1599678" cy="1119774"/>
        </a:xfrm>
        <a:prstGeom prst="chevron">
          <a:avLst/>
        </a:prstGeom>
        <a:solidFill>
          <a:schemeClr val="tx2">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a:solidFill>
                <a:schemeClr val="tx2">
                  <a:lumMod val="75000"/>
                </a:schemeClr>
              </a:solidFill>
            </a:rPr>
            <a:t>1</a:t>
          </a:r>
        </a:p>
      </dsp:txBody>
      <dsp:txXfrm rot="-5400000">
        <a:off x="1" y="564059"/>
        <a:ext cx="1119774" cy="479904"/>
      </dsp:txXfrm>
    </dsp:sp>
    <dsp:sp modelId="{85D486F6-0BA1-455B-A1FB-43F0AF97BAA6}">
      <dsp:nvSpPr>
        <dsp:cNvPr id="0" name=""/>
        <dsp:cNvSpPr/>
      </dsp:nvSpPr>
      <dsp:spPr>
        <a:xfrm rot="5400000">
          <a:off x="4473879" y="-3349932"/>
          <a:ext cx="1039790" cy="7748000"/>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a:solidFill>
                <a:schemeClr val="tx2">
                  <a:lumMod val="75000"/>
                </a:schemeClr>
              </a:solidFill>
            </a:rPr>
            <a:t>Обратиться к Партнеру Фонда за кредитом/ займом/банковской гарантией/лизингом  и представить документы;</a:t>
          </a:r>
          <a:endParaRPr lang="ru-RU" sz="1800" kern="1200" dirty="0">
            <a:solidFill>
              <a:schemeClr val="tx2">
                <a:lumMod val="75000"/>
              </a:schemeClr>
            </a:solidFill>
          </a:endParaRPr>
        </a:p>
      </dsp:txBody>
      <dsp:txXfrm rot="-5400000">
        <a:off x="1119774" y="54931"/>
        <a:ext cx="7697242" cy="938274"/>
      </dsp:txXfrm>
    </dsp:sp>
    <dsp:sp modelId="{29BD96FB-B431-40AD-AE10-FB57FB605016}">
      <dsp:nvSpPr>
        <dsp:cNvPr id="0" name=""/>
        <dsp:cNvSpPr/>
      </dsp:nvSpPr>
      <dsp:spPr>
        <a:xfrm rot="5400000">
          <a:off x="-239951" y="1649912"/>
          <a:ext cx="1599678" cy="1119774"/>
        </a:xfrm>
        <a:prstGeom prst="chevron">
          <a:avLst/>
        </a:prstGeom>
        <a:solidFill>
          <a:schemeClr val="tx2">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a:solidFill>
                <a:schemeClr val="tx2">
                  <a:lumMod val="75000"/>
                </a:schemeClr>
              </a:solidFill>
            </a:rPr>
            <a:t>2 </a:t>
          </a:r>
        </a:p>
      </dsp:txBody>
      <dsp:txXfrm rot="-5400000">
        <a:off x="1" y="1969847"/>
        <a:ext cx="1119774" cy="479904"/>
      </dsp:txXfrm>
    </dsp:sp>
    <dsp:sp modelId="{8D6F8569-7C7F-4811-907B-37274EE6AC57}">
      <dsp:nvSpPr>
        <dsp:cNvPr id="0" name=""/>
        <dsp:cNvSpPr/>
      </dsp:nvSpPr>
      <dsp:spPr>
        <a:xfrm rot="5400000">
          <a:off x="4473879" y="-1944143"/>
          <a:ext cx="1039790" cy="7748000"/>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a:solidFill>
                <a:schemeClr val="tx2">
                  <a:lumMod val="75000"/>
                </a:schemeClr>
              </a:solidFill>
            </a:rPr>
            <a:t>Заполнить заявку на поручительство Фонда при условии положительного решения Партнера о предоставлении кредита/займа/ банковской гарантии/ лизинга и недостаточном собственном обеспечении</a:t>
          </a:r>
          <a:r>
            <a:rPr lang="ru-RU" sz="1900" b="1" kern="1200" dirty="0">
              <a:solidFill>
                <a:schemeClr val="tx1"/>
              </a:solidFill>
            </a:rPr>
            <a:t>;</a:t>
          </a:r>
          <a:endParaRPr lang="ru-RU" sz="1900" kern="1200" dirty="0">
            <a:solidFill>
              <a:schemeClr val="tx1"/>
            </a:solidFill>
          </a:endParaRPr>
        </a:p>
      </dsp:txBody>
      <dsp:txXfrm rot="-5400000">
        <a:off x="1119774" y="1460720"/>
        <a:ext cx="7697242" cy="938274"/>
      </dsp:txXfrm>
    </dsp:sp>
    <dsp:sp modelId="{3FEA036B-9B07-43AA-87E4-9E5C048CEB33}">
      <dsp:nvSpPr>
        <dsp:cNvPr id="0" name=""/>
        <dsp:cNvSpPr/>
      </dsp:nvSpPr>
      <dsp:spPr>
        <a:xfrm rot="5400000">
          <a:off x="-179495" y="3055700"/>
          <a:ext cx="1599678" cy="1119774"/>
        </a:xfrm>
        <a:prstGeom prst="chevron">
          <a:avLst/>
        </a:prstGeom>
        <a:solidFill>
          <a:schemeClr val="tx2">
            <a:lumMod val="60000"/>
            <a:lumOff val="4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ru-RU" sz="3300" kern="1200" dirty="0">
              <a:solidFill>
                <a:schemeClr val="tx2">
                  <a:lumMod val="75000"/>
                </a:schemeClr>
              </a:solidFill>
            </a:rPr>
            <a:t>3 </a:t>
          </a:r>
        </a:p>
      </dsp:txBody>
      <dsp:txXfrm rot="-5400000">
        <a:off x="60457" y="3375635"/>
        <a:ext cx="1119774" cy="479904"/>
      </dsp:txXfrm>
    </dsp:sp>
    <dsp:sp modelId="{2464A238-D3A0-4D07-9594-77EEF6F51271}">
      <dsp:nvSpPr>
        <dsp:cNvPr id="0" name=""/>
        <dsp:cNvSpPr/>
      </dsp:nvSpPr>
      <dsp:spPr>
        <a:xfrm rot="5400000">
          <a:off x="4492450" y="-487102"/>
          <a:ext cx="1021708" cy="7645494"/>
        </a:xfrm>
        <a:prstGeom prst="round2SameRect">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a:solidFill>
                <a:schemeClr val="tx2">
                  <a:lumMod val="75000"/>
                </a:schemeClr>
              </a:solidFill>
            </a:rPr>
            <a:t>Подписать договор поручительства и оплатить вознаграждение Фонду</a:t>
          </a:r>
        </a:p>
      </dsp:txBody>
      <dsp:txXfrm rot="-5400000">
        <a:off x="1180557" y="2874667"/>
        <a:ext cx="7595618" cy="92195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3"/>
            <a:ext cx="2971800" cy="497363"/>
          </a:xfrm>
          <a:prstGeom prst="rect">
            <a:avLst/>
          </a:prstGeom>
          <a:noFill/>
          <a:ln w="9525">
            <a:noFill/>
            <a:miter lim="800000"/>
            <a:headEnd/>
            <a:tailEnd/>
          </a:ln>
          <a:effectLst/>
        </p:spPr>
        <p:txBody>
          <a:bodyPr vert="horz" wrap="square" lIns="91852" tIns="45925" rIns="91852" bIns="45925" numCol="1" anchor="t" anchorCtr="0" compatLnSpc="1">
            <a:prstTxWarp prst="textNoShape">
              <a:avLst/>
            </a:prstTxWarp>
          </a:bodyPr>
          <a:lstStyle>
            <a:lvl1pPr>
              <a:defRPr sz="1200"/>
            </a:lvl1pPr>
          </a:lstStyle>
          <a:p>
            <a:endParaRPr lang="ru-RU"/>
          </a:p>
        </p:txBody>
      </p:sp>
      <p:sp>
        <p:nvSpPr>
          <p:cNvPr id="26627" name="Rectangle 3"/>
          <p:cNvSpPr>
            <a:spLocks noGrp="1" noChangeArrowheads="1"/>
          </p:cNvSpPr>
          <p:nvPr>
            <p:ph type="dt" sz="quarter" idx="1"/>
          </p:nvPr>
        </p:nvSpPr>
        <p:spPr bwMode="auto">
          <a:xfrm>
            <a:off x="3884616" y="3"/>
            <a:ext cx="2971800" cy="497363"/>
          </a:xfrm>
          <a:prstGeom prst="rect">
            <a:avLst/>
          </a:prstGeom>
          <a:noFill/>
          <a:ln w="9525">
            <a:noFill/>
            <a:miter lim="800000"/>
            <a:headEnd/>
            <a:tailEnd/>
          </a:ln>
          <a:effectLst/>
        </p:spPr>
        <p:txBody>
          <a:bodyPr vert="horz" wrap="square" lIns="91852" tIns="45925" rIns="91852" bIns="45925" numCol="1" anchor="t" anchorCtr="0" compatLnSpc="1">
            <a:prstTxWarp prst="textNoShape">
              <a:avLst/>
            </a:prstTxWarp>
          </a:bodyPr>
          <a:lstStyle>
            <a:lvl1pPr algn="r">
              <a:defRPr sz="1200"/>
            </a:lvl1pPr>
          </a:lstStyle>
          <a:p>
            <a:fld id="{B76A8ECD-D3F8-4CB7-ADA6-DB927FE53768}" type="datetimeFigureOut">
              <a:rPr lang="ru-RU"/>
              <a:pPr/>
              <a:t>01.03.2019</a:t>
            </a:fld>
            <a:endParaRPr lang="ru-RU"/>
          </a:p>
        </p:txBody>
      </p:sp>
      <p:sp>
        <p:nvSpPr>
          <p:cNvPr id="26628" name="Rectangle 4"/>
          <p:cNvSpPr>
            <a:spLocks noGrp="1" noChangeArrowheads="1"/>
          </p:cNvSpPr>
          <p:nvPr>
            <p:ph type="ftr" sz="quarter" idx="2"/>
          </p:nvPr>
        </p:nvSpPr>
        <p:spPr bwMode="auto">
          <a:xfrm>
            <a:off x="2" y="9448188"/>
            <a:ext cx="2971800" cy="497363"/>
          </a:xfrm>
          <a:prstGeom prst="rect">
            <a:avLst/>
          </a:prstGeom>
          <a:noFill/>
          <a:ln w="9525">
            <a:noFill/>
            <a:miter lim="800000"/>
            <a:headEnd/>
            <a:tailEnd/>
          </a:ln>
          <a:effectLst/>
        </p:spPr>
        <p:txBody>
          <a:bodyPr vert="horz" wrap="square" lIns="91852" tIns="45925" rIns="91852" bIns="45925" numCol="1" anchor="b" anchorCtr="0" compatLnSpc="1">
            <a:prstTxWarp prst="textNoShape">
              <a:avLst/>
            </a:prstTxWarp>
          </a:bodyPr>
          <a:lstStyle>
            <a:lvl1pPr>
              <a:defRPr sz="1200"/>
            </a:lvl1pPr>
          </a:lstStyle>
          <a:p>
            <a:endParaRPr lang="ru-RU"/>
          </a:p>
        </p:txBody>
      </p:sp>
      <p:sp>
        <p:nvSpPr>
          <p:cNvPr id="26629" name="Rectangle 5"/>
          <p:cNvSpPr>
            <a:spLocks noGrp="1" noChangeArrowheads="1"/>
          </p:cNvSpPr>
          <p:nvPr>
            <p:ph type="sldNum" sz="quarter" idx="3"/>
          </p:nvPr>
        </p:nvSpPr>
        <p:spPr bwMode="auto">
          <a:xfrm>
            <a:off x="3884616" y="9448188"/>
            <a:ext cx="2971800" cy="497363"/>
          </a:xfrm>
          <a:prstGeom prst="rect">
            <a:avLst/>
          </a:prstGeom>
          <a:noFill/>
          <a:ln w="9525">
            <a:noFill/>
            <a:miter lim="800000"/>
            <a:headEnd/>
            <a:tailEnd/>
          </a:ln>
          <a:effectLst/>
        </p:spPr>
        <p:txBody>
          <a:bodyPr vert="horz" wrap="square" lIns="91852" tIns="45925" rIns="91852" bIns="45925" numCol="1" anchor="b" anchorCtr="0" compatLnSpc="1">
            <a:prstTxWarp prst="textNoShape">
              <a:avLst/>
            </a:prstTxWarp>
          </a:bodyPr>
          <a:lstStyle>
            <a:lvl1pPr algn="r">
              <a:defRPr sz="1200"/>
            </a:lvl1pPr>
          </a:lstStyle>
          <a:p>
            <a:fld id="{9C4308CA-9ECD-4938-A3B7-3AB3B4BEC9D7}" type="slidenum">
              <a:rPr lang="ru-RU"/>
              <a:pPr/>
              <a:t>‹#›</a:t>
            </a:fld>
            <a:endParaRPr lang="ru-RU"/>
          </a:p>
        </p:txBody>
      </p:sp>
    </p:spTree>
    <p:extLst>
      <p:ext uri="{BB962C8B-B14F-4D97-AF65-F5344CB8AC3E}">
        <p14:creationId xmlns:p14="http://schemas.microsoft.com/office/powerpoint/2010/main" val="283043422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2"/>
            <a:ext cx="2971800" cy="499091"/>
          </a:xfrm>
          <a:prstGeom prst="rect">
            <a:avLst/>
          </a:prstGeom>
        </p:spPr>
        <p:txBody>
          <a:bodyPr vert="horz" lIns="91852" tIns="45925" rIns="91852" bIns="45925" rtlCol="0"/>
          <a:lstStyle>
            <a:lvl1pPr algn="l" defTabSz="918307"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6" y="2"/>
            <a:ext cx="2971800" cy="499091"/>
          </a:xfrm>
          <a:prstGeom prst="rect">
            <a:avLst/>
          </a:prstGeom>
        </p:spPr>
        <p:txBody>
          <a:bodyPr vert="horz" lIns="91852" tIns="45925" rIns="91852" bIns="45925" rtlCol="0"/>
          <a:lstStyle>
            <a:lvl1pPr algn="r" defTabSz="918307" fontAlgn="auto">
              <a:spcBef>
                <a:spcPts val="0"/>
              </a:spcBef>
              <a:spcAft>
                <a:spcPts val="0"/>
              </a:spcAft>
              <a:defRPr sz="1200" smtClean="0">
                <a:latin typeface="+mn-lt"/>
                <a:cs typeface="+mn-cs"/>
              </a:defRPr>
            </a:lvl1pPr>
          </a:lstStyle>
          <a:p>
            <a:pPr>
              <a:defRPr/>
            </a:pPr>
            <a:fld id="{E600AE7D-F9E9-4F84-A156-86B40493E244}" type="datetimeFigureOut">
              <a:rPr lang="ru-RU"/>
              <a:pPr>
                <a:defRPr/>
              </a:pPr>
              <a:t>01.03.2019</a:t>
            </a:fld>
            <a:endParaRPr lang="ru-RU"/>
          </a:p>
        </p:txBody>
      </p:sp>
      <p:sp>
        <p:nvSpPr>
          <p:cNvPr id="4" name="Образ слайда 3"/>
          <p:cNvSpPr>
            <a:spLocks noGrp="1" noRot="1" noChangeAspect="1"/>
          </p:cNvSpPr>
          <p:nvPr>
            <p:ph type="sldImg" idx="2"/>
          </p:nvPr>
        </p:nvSpPr>
        <p:spPr>
          <a:xfrm>
            <a:off x="1004888" y="1244600"/>
            <a:ext cx="4848225" cy="3355975"/>
          </a:xfrm>
          <a:prstGeom prst="rect">
            <a:avLst/>
          </a:prstGeom>
          <a:noFill/>
          <a:ln w="12700">
            <a:solidFill>
              <a:prstClr val="black"/>
            </a:solidFill>
          </a:ln>
        </p:spPr>
        <p:txBody>
          <a:bodyPr vert="horz" lIns="91852" tIns="45925" rIns="91852" bIns="45925" rtlCol="0" anchor="ctr"/>
          <a:lstStyle/>
          <a:p>
            <a:pPr lvl="0"/>
            <a:endParaRPr lang="ru-RU" noProof="0"/>
          </a:p>
        </p:txBody>
      </p:sp>
      <p:sp>
        <p:nvSpPr>
          <p:cNvPr id="5" name="Заметки 4"/>
          <p:cNvSpPr>
            <a:spLocks noGrp="1"/>
          </p:cNvSpPr>
          <p:nvPr>
            <p:ph type="body" sz="quarter" idx="3"/>
          </p:nvPr>
        </p:nvSpPr>
        <p:spPr>
          <a:xfrm>
            <a:off x="685801" y="4787128"/>
            <a:ext cx="5486400" cy="3916740"/>
          </a:xfrm>
          <a:prstGeom prst="rect">
            <a:avLst/>
          </a:prstGeom>
        </p:spPr>
        <p:txBody>
          <a:bodyPr vert="horz" lIns="91852" tIns="45925" rIns="91852" bIns="45925"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2" y="9448185"/>
            <a:ext cx="2971800" cy="499090"/>
          </a:xfrm>
          <a:prstGeom prst="rect">
            <a:avLst/>
          </a:prstGeom>
        </p:spPr>
        <p:txBody>
          <a:bodyPr vert="horz" lIns="91852" tIns="45925" rIns="91852" bIns="45925" rtlCol="0" anchor="b"/>
          <a:lstStyle>
            <a:lvl1pPr algn="l" defTabSz="918307"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6" y="9448185"/>
            <a:ext cx="2971800" cy="499090"/>
          </a:xfrm>
          <a:prstGeom prst="rect">
            <a:avLst/>
          </a:prstGeom>
        </p:spPr>
        <p:txBody>
          <a:bodyPr vert="horz" lIns="91852" tIns="45925" rIns="91852" bIns="45925" rtlCol="0" anchor="b"/>
          <a:lstStyle>
            <a:lvl1pPr algn="r" defTabSz="918307" fontAlgn="auto">
              <a:spcBef>
                <a:spcPts val="0"/>
              </a:spcBef>
              <a:spcAft>
                <a:spcPts val="0"/>
              </a:spcAft>
              <a:defRPr sz="1200" smtClean="0">
                <a:latin typeface="+mn-lt"/>
                <a:cs typeface="+mn-cs"/>
              </a:defRPr>
            </a:lvl1pPr>
          </a:lstStyle>
          <a:p>
            <a:pPr>
              <a:defRPr/>
            </a:pPr>
            <a:fld id="{FFCAF51E-F1B1-43A5-A16B-11FDE87028DC}" type="slidenum">
              <a:rPr lang="ru-RU"/>
              <a:pPr>
                <a:defRPr/>
              </a:pPr>
              <a:t>‹#›</a:t>
            </a:fld>
            <a:endParaRPr lang="ru-RU"/>
          </a:p>
        </p:txBody>
      </p:sp>
    </p:spTree>
    <p:extLst>
      <p:ext uri="{BB962C8B-B14F-4D97-AF65-F5344CB8AC3E}">
        <p14:creationId xmlns:p14="http://schemas.microsoft.com/office/powerpoint/2010/main" val="123514441"/>
      </p:ext>
    </p:extLst>
  </p:cSld>
  <p:clrMap bg1="lt1" tx1="dk1" bg2="lt2" tx2="dk2" accent1="accent1" accent2="accent2" accent3="accent3" accent4="accent4" accent5="accent5" accent6="accent6" hlink="hlink" folHlink="folHlink"/>
  <p:hf hdr="0" dt="0"/>
  <p:notesStyle>
    <a:lvl1pPr algn="l" defTabSz="912813" rtl="0" fontAlgn="base">
      <a:spcBef>
        <a:spcPct val="30000"/>
      </a:spcBef>
      <a:spcAft>
        <a:spcPct val="0"/>
      </a:spcAft>
      <a:defRPr sz="1200" kern="1200">
        <a:solidFill>
          <a:schemeClr val="tx1"/>
        </a:solidFill>
        <a:latin typeface="+mn-lt"/>
        <a:ea typeface="+mn-ea"/>
        <a:cs typeface="+mn-cs"/>
      </a:defRPr>
    </a:lvl1pPr>
    <a:lvl2pPr marL="455613" algn="l" defTabSz="912813" rtl="0" fontAlgn="base">
      <a:spcBef>
        <a:spcPct val="30000"/>
      </a:spcBef>
      <a:spcAft>
        <a:spcPct val="0"/>
      </a:spcAft>
      <a:defRPr sz="1200" kern="1200">
        <a:solidFill>
          <a:schemeClr val="tx1"/>
        </a:solidFill>
        <a:latin typeface="+mn-lt"/>
        <a:ea typeface="+mn-ea"/>
        <a:cs typeface="+mn-cs"/>
      </a:defRPr>
    </a:lvl2pPr>
    <a:lvl3pPr marL="912813" algn="l" defTabSz="912813" rtl="0" fontAlgn="base">
      <a:spcBef>
        <a:spcPct val="30000"/>
      </a:spcBef>
      <a:spcAft>
        <a:spcPct val="0"/>
      </a:spcAft>
      <a:defRPr sz="1200" kern="1200">
        <a:solidFill>
          <a:schemeClr val="tx1"/>
        </a:solidFill>
        <a:latin typeface="+mn-lt"/>
        <a:ea typeface="+mn-ea"/>
        <a:cs typeface="+mn-cs"/>
      </a:defRPr>
    </a:lvl3pPr>
    <a:lvl4pPr marL="1370013" algn="l" defTabSz="912813" rtl="0" fontAlgn="base">
      <a:spcBef>
        <a:spcPct val="30000"/>
      </a:spcBef>
      <a:spcAft>
        <a:spcPct val="0"/>
      </a:spcAft>
      <a:defRPr sz="1200" kern="1200">
        <a:solidFill>
          <a:schemeClr val="tx1"/>
        </a:solidFill>
        <a:latin typeface="+mn-lt"/>
        <a:ea typeface="+mn-ea"/>
        <a:cs typeface="+mn-cs"/>
      </a:defRPr>
    </a:lvl4pPr>
    <a:lvl5pPr marL="1827213" algn="l" defTabSz="912813" rtl="0" fontAlgn="base">
      <a:spcBef>
        <a:spcPct val="30000"/>
      </a:spcBef>
      <a:spcAft>
        <a:spcPct val="0"/>
      </a:spcAft>
      <a:defRPr sz="1200" kern="1200">
        <a:solidFill>
          <a:schemeClr val="tx1"/>
        </a:solidFill>
        <a:latin typeface="+mn-lt"/>
        <a:ea typeface="+mn-ea"/>
        <a:cs typeface="+mn-cs"/>
      </a:defRPr>
    </a:lvl5pPr>
    <a:lvl6pPr marL="2285488" algn="l" defTabSz="914195" rtl="0" eaLnBrk="1" latinLnBrk="0" hangingPunct="1">
      <a:defRPr sz="1200" kern="1200">
        <a:solidFill>
          <a:schemeClr val="tx1"/>
        </a:solidFill>
        <a:latin typeface="+mn-lt"/>
        <a:ea typeface="+mn-ea"/>
        <a:cs typeface="+mn-cs"/>
      </a:defRPr>
    </a:lvl6pPr>
    <a:lvl7pPr marL="2742585" algn="l" defTabSz="914195" rtl="0" eaLnBrk="1" latinLnBrk="0" hangingPunct="1">
      <a:defRPr sz="1200" kern="1200">
        <a:solidFill>
          <a:schemeClr val="tx1"/>
        </a:solidFill>
        <a:latin typeface="+mn-lt"/>
        <a:ea typeface="+mn-ea"/>
        <a:cs typeface="+mn-cs"/>
      </a:defRPr>
    </a:lvl7pPr>
    <a:lvl8pPr marL="3199682" algn="l" defTabSz="914195" rtl="0" eaLnBrk="1" latinLnBrk="0" hangingPunct="1">
      <a:defRPr sz="1200" kern="1200">
        <a:solidFill>
          <a:schemeClr val="tx1"/>
        </a:solidFill>
        <a:latin typeface="+mn-lt"/>
        <a:ea typeface="+mn-ea"/>
        <a:cs typeface="+mn-cs"/>
      </a:defRPr>
    </a:lvl8pPr>
    <a:lvl9pPr marL="3656779" algn="l" defTabSz="91419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ижний колонтитул 3"/>
          <p:cNvSpPr>
            <a:spLocks noGrp="1"/>
          </p:cNvSpPr>
          <p:nvPr>
            <p:ph type="ftr" sz="quarter" idx="10"/>
          </p:nvPr>
        </p:nvSpPr>
        <p:spPr/>
        <p:txBody>
          <a:bodyPr/>
          <a:lstStyle/>
          <a:p>
            <a:pPr>
              <a:defRPr/>
            </a:pPr>
            <a:endParaRPr lang="ru-RU"/>
          </a:p>
        </p:txBody>
      </p:sp>
      <p:sp>
        <p:nvSpPr>
          <p:cNvPr id="5" name="Номер слайда 4"/>
          <p:cNvSpPr>
            <a:spLocks noGrp="1"/>
          </p:cNvSpPr>
          <p:nvPr>
            <p:ph type="sldNum" sz="quarter" idx="11"/>
          </p:nvPr>
        </p:nvSpPr>
        <p:spPr/>
        <p:txBody>
          <a:bodyPr/>
          <a:lstStyle/>
          <a:p>
            <a:pPr>
              <a:defRPr/>
            </a:pPr>
            <a:fld id="{FFCAF51E-F1B1-43A5-A16B-11FDE87028DC}" type="slidenum">
              <a:rPr lang="ru-RU" smtClean="0"/>
              <a:pPr>
                <a:defRPr/>
              </a:pPr>
              <a:t>0</a:t>
            </a:fld>
            <a:endParaRPr lang="ru-RU"/>
          </a:p>
        </p:txBody>
      </p:sp>
    </p:spTree>
    <p:extLst>
      <p:ext uri="{BB962C8B-B14F-4D97-AF65-F5344CB8AC3E}">
        <p14:creationId xmlns:p14="http://schemas.microsoft.com/office/powerpoint/2010/main" val="1175100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2917825" y="2182813"/>
            <a:ext cx="5557838" cy="4602162"/>
            <a:chOff x="1663" y="1348"/>
            <a:chExt cx="3167" cy="2841"/>
          </a:xfrm>
        </p:grpSpPr>
        <p:sp>
          <p:nvSpPr>
            <p:cNvPr id="5" name="McK Confidential" hidden="1"/>
            <p:cNvSpPr txBox="1">
              <a:spLocks noChangeArrowheads="1"/>
            </p:cNvSpPr>
            <p:nvPr userDrawn="1"/>
          </p:nvSpPr>
          <p:spPr bwMode="auto">
            <a:xfrm>
              <a:off x="1663" y="1348"/>
              <a:ext cx="936"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CONFIDENTIAL</a:t>
              </a:r>
            </a:p>
          </p:txBody>
        </p:sp>
        <p:sp>
          <p:nvSpPr>
            <p:cNvPr id="6" name="McK Document" hidden="1"/>
            <p:cNvSpPr txBox="1">
              <a:spLocks noChangeArrowheads="1"/>
            </p:cNvSpPr>
            <p:nvPr userDrawn="1"/>
          </p:nvSpPr>
          <p:spPr bwMode="auto">
            <a:xfrm>
              <a:off x="1663" y="3050"/>
              <a:ext cx="3167" cy="132"/>
            </a:xfrm>
            <a:prstGeom prst="rect">
              <a:avLst/>
            </a:prstGeom>
            <a:noFill/>
            <a:ln>
              <a:noFill/>
            </a:ln>
            <a:extLst/>
          </p:spPr>
          <p:txBody>
            <a:bodyPr lIns="0" tIns="0" rIns="0" bIns="0" anchor="b">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Document</a:t>
              </a:r>
            </a:p>
          </p:txBody>
        </p:sp>
        <p:sp>
          <p:nvSpPr>
            <p:cNvPr id="7" name="McK Date" hidden="1"/>
            <p:cNvSpPr txBox="1">
              <a:spLocks noChangeArrowheads="1"/>
            </p:cNvSpPr>
            <p:nvPr userDrawn="1"/>
          </p:nvSpPr>
          <p:spPr bwMode="auto">
            <a:xfrm>
              <a:off x="1663" y="3216"/>
              <a:ext cx="3167" cy="133"/>
            </a:xfrm>
            <a:prstGeom prst="rect">
              <a:avLst/>
            </a:prstGeom>
            <a:noFill/>
            <a:ln>
              <a:noFill/>
            </a:ln>
            <a:extLst/>
          </p:spPr>
          <p:txBody>
            <a:bodyPr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1400">
                  <a:solidFill>
                    <a:srgbClr val="000000"/>
                  </a:solidFill>
                </a:rPr>
                <a:t>Date</a:t>
              </a:r>
            </a:p>
          </p:txBody>
        </p:sp>
        <p:sp>
          <p:nvSpPr>
            <p:cNvPr id="8" name="McK Disclaimer" hidden="1"/>
            <p:cNvSpPr>
              <a:spLocks noChangeArrowheads="1"/>
            </p:cNvSpPr>
            <p:nvPr userDrawn="1">
              <p:custDataLst>
                <p:tags r:id="rId5"/>
              </p:custDataLst>
            </p:nvPr>
          </p:nvSpPr>
          <p:spPr bwMode="auto">
            <a:xfrm>
              <a:off x="1663" y="3761"/>
              <a:ext cx="2303" cy="428"/>
            </a:xfrm>
            <a:prstGeom prst="rect">
              <a:avLst/>
            </a:prstGeom>
            <a:noFill/>
            <a:ln>
              <a:noFill/>
            </a:ln>
            <a:extLst/>
          </p:spPr>
          <p:txBody>
            <a:bodyPr lIns="0" tIns="0" rIns="0" bIns="0" anchor="b">
              <a:spAutoFit/>
            </a:bodyPr>
            <a:lstStyle>
              <a:lvl1pPr defTabSz="804863">
                <a:defRPr kumimoji="1" sz="1600">
                  <a:solidFill>
                    <a:schemeClr val="tx1"/>
                  </a:solidFill>
                  <a:latin typeface="Arial" pitchFamily="34" charset="0"/>
                  <a:ea typeface="ＭＳ Ｐゴシック" pitchFamily="34" charset="-128"/>
                </a:defRPr>
              </a:lvl1pPr>
              <a:lvl2pPr marL="742950" indent="-285750" defTabSz="804863">
                <a:defRPr kumimoji="1" sz="1600">
                  <a:solidFill>
                    <a:schemeClr val="tx1"/>
                  </a:solidFill>
                  <a:latin typeface="Arial" pitchFamily="34" charset="0"/>
                  <a:ea typeface="ＭＳ Ｐゴシック" pitchFamily="34" charset="-128"/>
                </a:defRPr>
              </a:lvl2pPr>
              <a:lvl3pPr marL="1143000" indent="-228600" defTabSz="804863">
                <a:defRPr kumimoji="1" sz="1600">
                  <a:solidFill>
                    <a:schemeClr val="tx1"/>
                  </a:solidFill>
                  <a:latin typeface="Arial" pitchFamily="34" charset="0"/>
                  <a:ea typeface="ＭＳ Ｐゴシック" pitchFamily="34" charset="-128"/>
                </a:defRPr>
              </a:lvl3pPr>
              <a:lvl4pPr marL="1600200" indent="-228600" defTabSz="804863">
                <a:defRPr kumimoji="1" sz="1600">
                  <a:solidFill>
                    <a:schemeClr val="tx1"/>
                  </a:solidFill>
                  <a:latin typeface="Arial" pitchFamily="34" charset="0"/>
                  <a:ea typeface="ＭＳ Ｐゴシック" pitchFamily="34" charset="-128"/>
                </a:defRPr>
              </a:lvl4pPr>
              <a:lvl5pPr marL="2057400" indent="-228600" defTabSz="804863">
                <a:defRPr kumimoji="1" sz="1600">
                  <a:solidFill>
                    <a:schemeClr val="tx1"/>
                  </a:solidFill>
                  <a:latin typeface="Arial" pitchFamily="34" charset="0"/>
                  <a:ea typeface="ＭＳ Ｐゴシック" pitchFamily="34" charset="-128"/>
                </a:defRPr>
              </a:lvl5pPr>
              <a:lvl6pPr marL="25146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defTabSz="804863" fontAlgn="base">
                <a:spcBef>
                  <a:spcPct val="0"/>
                </a:spcBef>
                <a:spcAft>
                  <a:spcPct val="0"/>
                </a:spcAft>
                <a:defRPr kumimoji="1" sz="1600">
                  <a:solidFill>
                    <a:schemeClr val="tx1"/>
                  </a:solidFill>
                  <a:latin typeface="Arial" pitchFamily="34" charset="0"/>
                  <a:ea typeface="ＭＳ Ｐゴシック" pitchFamily="34" charset="-128"/>
                </a:defRPr>
              </a:lvl9pPr>
            </a:lstStyle>
            <a:p>
              <a:pPr eaLnBrk="0" hangingPunct="0">
                <a:defRPr/>
              </a:pPr>
              <a:r>
                <a:rPr kumimoji="0" lang="en-US" altLang="ru-RU" sz="900">
                  <a:solidFill>
                    <a:srgbClr val="000000"/>
                  </a:solidFill>
                  <a:cs typeface="+mn-cs"/>
                </a:rPr>
                <a:t>This report is solely for the use of client personnel.  No part of it may be circulated, quoted, or reproduced for distribution outside the client organization without prior written approval from McKinsey &amp; Company. This material was used by McKinsey &amp; Company during an oral presentation; it is not a complete record of the discussion.</a:t>
              </a:r>
            </a:p>
          </p:txBody>
        </p:sp>
      </p:grpSp>
      <p:sp>
        <p:nvSpPr>
          <p:cNvPr id="9" name="Rectangle 1040"/>
          <p:cNvSpPr>
            <a:spLocks noChangeArrowheads="1"/>
          </p:cNvSpPr>
          <p:nvPr userDrawn="1">
            <p:custDataLst>
              <p:tags r:id="rId1"/>
            </p:custDataLst>
          </p:nvPr>
        </p:nvSpPr>
        <p:spPr bwMode="auto">
          <a:xfrm rot="10800000" flipH="1" flipV="1">
            <a:off x="0" y="433388"/>
            <a:ext cx="2262188" cy="6424612"/>
          </a:xfrm>
          <a:prstGeom prst="rect">
            <a:avLst/>
          </a:prstGeom>
          <a:solidFill>
            <a:srgbClr val="E1E2E3"/>
          </a:soli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 name="Rectangle 1041"/>
          <p:cNvSpPr>
            <a:spLocks noChangeArrowheads="1"/>
          </p:cNvSpPr>
          <p:nvPr userDrawn="1">
            <p:custDataLst>
              <p:tags r:id="rId2"/>
            </p:custDataLst>
          </p:nvPr>
        </p:nvSpPr>
        <p:spPr bwMode="auto">
          <a:xfrm rot="10800000" flipH="1">
            <a:off x="2233613" y="0"/>
            <a:ext cx="174625" cy="6872288"/>
          </a:xfrm>
          <a:prstGeom prst="rect">
            <a:avLst/>
          </a:prstGeom>
          <a:gradFill rotWithShape="1">
            <a:gsLst>
              <a:gs pos="0">
                <a:srgbClr val="004E8E"/>
              </a:gs>
              <a:gs pos="100000">
                <a:srgbClr val="FFFFFF"/>
              </a:gs>
            </a:gsLst>
            <a:lin ang="0" scaled="1"/>
          </a:gra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1" name="Rectangle 1042"/>
          <p:cNvSpPr>
            <a:spLocks noChangeArrowheads="1"/>
          </p:cNvSpPr>
          <p:nvPr userDrawn="1">
            <p:custDataLst>
              <p:tags r:id="rId3"/>
            </p:custDataLst>
          </p:nvPr>
        </p:nvSpPr>
        <p:spPr bwMode="auto">
          <a:xfrm rot="5400000">
            <a:off x="4706938" y="-4721226"/>
            <a:ext cx="490538" cy="9929813"/>
          </a:xfrm>
          <a:prstGeom prst="rect">
            <a:avLst/>
          </a:prstGeom>
          <a:solidFill>
            <a:srgbClr val="004E8E"/>
          </a:soli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2" name="Rectangle 1043"/>
          <p:cNvSpPr>
            <a:spLocks noChangeArrowheads="1"/>
          </p:cNvSpPr>
          <p:nvPr userDrawn="1">
            <p:custDataLst>
              <p:tags r:id="rId4"/>
            </p:custDataLst>
          </p:nvPr>
        </p:nvSpPr>
        <p:spPr bwMode="auto">
          <a:xfrm rot="16200000" flipV="1">
            <a:off x="4879975" y="1835150"/>
            <a:ext cx="144463" cy="9929813"/>
          </a:xfrm>
          <a:prstGeom prst="rect">
            <a:avLst/>
          </a:prstGeom>
          <a:solidFill>
            <a:srgbClr val="004E8E"/>
          </a:solidFill>
          <a:ln>
            <a:noFill/>
          </a:ln>
          <a:extLst/>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868828" name="Rectangle 1052"/>
          <p:cNvSpPr>
            <a:spLocks noGrp="1" noChangeArrowheads="1"/>
          </p:cNvSpPr>
          <p:nvPr>
            <p:ph type="ctrTitle"/>
          </p:nvPr>
        </p:nvSpPr>
        <p:spPr>
          <a:xfrm>
            <a:off x="3904995" y="3096971"/>
            <a:ext cx="5418302" cy="430887"/>
          </a:xfrm>
        </p:spPr>
        <p:txBody>
          <a:bodyPr anchor="ctr"/>
          <a:lstStyle>
            <a:lvl1pPr>
              <a:defRPr sz="2800" b="1"/>
            </a:lvl1pPr>
          </a:lstStyle>
          <a:p>
            <a:r>
              <a:rPr lang="en-US" dirty="0"/>
              <a:t>Click to edit Master title style</a:t>
            </a:r>
          </a:p>
        </p:txBody>
      </p:sp>
      <p:sp>
        <p:nvSpPr>
          <p:cNvPr id="1868829" name="Rectangle 1053"/>
          <p:cNvSpPr>
            <a:spLocks noGrp="1" noChangeArrowheads="1"/>
          </p:cNvSpPr>
          <p:nvPr>
            <p:ph type="subTitle" idx="1"/>
          </p:nvPr>
        </p:nvSpPr>
        <p:spPr>
          <a:xfrm>
            <a:off x="3904996" y="4261552"/>
            <a:ext cx="4346706" cy="276999"/>
          </a:xfrm>
        </p:spPr>
        <p:txBody>
          <a:bodyPr/>
          <a:lstStyle>
            <a:lvl1pPr>
              <a:defRPr sz="1800">
                <a:solidFill>
                  <a:srgbClr val="000000"/>
                </a:solidFill>
              </a:defRPr>
            </a:lvl1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35C6A0B1-8A38-4A9D-916C-09223C1737FE}" type="slidenum">
              <a:rPr lang="en-US" altLang="ru-RU"/>
              <a:pPr>
                <a:defRPr/>
              </a:pPr>
              <a:t>‹#›</a:t>
            </a:fld>
            <a:endParaRPr lang="en-US"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pg num"/>
          <p:cNvSpPr>
            <a:spLocks noGrp="1" noChangeArrowheads="1"/>
          </p:cNvSpPr>
          <p:nvPr>
            <p:ph type="sldNum" sz="quarter" idx="10"/>
          </p:nvPr>
        </p:nvSpPr>
        <p:spPr/>
        <p:txBody>
          <a:bodyPr/>
          <a:lstStyle>
            <a:lvl1pPr fontAlgn="auto">
              <a:spcBef>
                <a:spcPts val="0"/>
              </a:spcBef>
              <a:spcAft>
                <a:spcPts val="0"/>
              </a:spcAft>
              <a:defRPr>
                <a:ea typeface="+mn-ea"/>
              </a:defRPr>
            </a:lvl1pPr>
          </a:lstStyle>
          <a:p>
            <a:pPr>
              <a:defRPr/>
            </a:pPr>
            <a:fld id="{A75F70F0-0F10-43DB-B21C-44BBECAE22B0}"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1028"/>
          <p:cNvSpPr>
            <a:spLocks noChangeArrowheads="1"/>
          </p:cNvSpPr>
          <p:nvPr>
            <p:custDataLst>
              <p:tags r:id="rId5"/>
            </p:custDataLst>
          </p:nvPr>
        </p:nvSpPr>
        <p:spPr bwMode="auto">
          <a:xfrm rot="16200000" flipV="1">
            <a:off x="4901406" y="1867694"/>
            <a:ext cx="103188" cy="9906000"/>
          </a:xfrm>
          <a:prstGeom prst="rect">
            <a:avLst/>
          </a:prstGeom>
          <a:gradFill rotWithShape="1">
            <a:gsLst>
              <a:gs pos="0">
                <a:srgbClr val="004E8E"/>
              </a:gs>
              <a:gs pos="100000">
                <a:srgbClr val="FFFFFF"/>
              </a:gs>
            </a:gsLst>
            <a:lin ang="0" scaled="1"/>
          </a:gradFill>
          <a:ln>
            <a:noFill/>
          </a:ln>
          <a:extLst/>
        </p:spPr>
        <p:txBody>
          <a:bodyPr rot="10800000" vert="eaVert"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algn="ctr" defTabSz="914195">
              <a:defRPr/>
            </a:pPr>
            <a:r>
              <a:rPr kumimoji="0" lang="ru-RU" altLang="ru-RU" sz="1000" b="1">
                <a:solidFill>
                  <a:srgbClr val="000000"/>
                </a:solidFill>
                <a:cs typeface="+mn-cs"/>
              </a:rPr>
              <a:t> </a:t>
            </a:r>
          </a:p>
        </p:txBody>
      </p:sp>
      <p:sp>
        <p:nvSpPr>
          <p:cNvPr id="1027" name="Rectangle 4"/>
          <p:cNvSpPr>
            <a:spLocks noGrp="1" noChangeArrowheads="1"/>
          </p:cNvSpPr>
          <p:nvPr>
            <p:ph type="body" idx="1"/>
          </p:nvPr>
        </p:nvSpPr>
        <p:spPr bwMode="auto">
          <a:xfrm>
            <a:off x="134938" y="1298575"/>
            <a:ext cx="9526587" cy="12001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grpSp>
        <p:nvGrpSpPr>
          <p:cNvPr id="1028" name="McK Slide Elements"/>
          <p:cNvGrpSpPr>
            <a:grpSpLocks/>
          </p:cNvGrpSpPr>
          <p:nvPr/>
        </p:nvGrpSpPr>
        <p:grpSpPr bwMode="auto">
          <a:xfrm>
            <a:off x="134938" y="542925"/>
            <a:ext cx="9526587" cy="6288088"/>
            <a:chOff x="77" y="335"/>
            <a:chExt cx="5429" cy="3882"/>
          </a:xfrm>
        </p:grpSpPr>
        <p:sp>
          <p:nvSpPr>
            <p:cNvPr id="2" name="McK Measure" hidden="1"/>
            <p:cNvSpPr txBox="1">
              <a:spLocks noChangeArrowheads="1"/>
            </p:cNvSpPr>
            <p:nvPr userDrawn="1"/>
          </p:nvSpPr>
          <p:spPr bwMode="auto">
            <a:xfrm>
              <a:off x="77" y="335"/>
              <a:ext cx="5429" cy="152"/>
            </a:xfrm>
            <a:prstGeom prst="rect">
              <a:avLst/>
            </a:prstGeom>
            <a:noFill/>
            <a:ln>
              <a:noFill/>
            </a:ln>
            <a:extLst/>
          </p:spPr>
          <p:txBody>
            <a:bodyPr lIns="0" tIns="0" rIns="0" bIns="0">
              <a:spAutoFit/>
            </a:bodyPr>
            <a:lstStyle>
              <a:lvl1pPr defTabSz="895350">
                <a:defRPr kumimoji="1" sz="2400">
                  <a:solidFill>
                    <a:schemeClr val="tx1"/>
                  </a:solidFill>
                  <a:latin typeface="Arial" charset="0"/>
                  <a:ea typeface="Arial" charset="0"/>
                  <a:cs typeface="Arial" charset="0"/>
                </a:defRPr>
              </a:lvl1pPr>
              <a:lvl2pPr marL="742950" indent="-285750" defTabSz="895350">
                <a:defRPr kumimoji="1" sz="2400">
                  <a:solidFill>
                    <a:schemeClr val="tx1"/>
                  </a:solidFill>
                  <a:latin typeface="Arial" charset="0"/>
                  <a:ea typeface="Arial" charset="0"/>
                </a:defRPr>
              </a:lvl2pPr>
              <a:lvl3pPr marL="1143000" indent="-228600" defTabSz="895350">
                <a:defRPr kumimoji="1" sz="2400">
                  <a:solidFill>
                    <a:schemeClr val="tx1"/>
                  </a:solidFill>
                  <a:latin typeface="Arial" charset="0"/>
                  <a:ea typeface="Arial" charset="0"/>
                </a:defRPr>
              </a:lvl3pPr>
              <a:lvl4pPr marL="1600200" indent="-228600" defTabSz="895350">
                <a:defRPr kumimoji="1" sz="2400">
                  <a:solidFill>
                    <a:schemeClr val="tx1"/>
                  </a:solidFill>
                  <a:latin typeface="Arial" charset="0"/>
                  <a:ea typeface="Arial" charset="0"/>
                </a:defRPr>
              </a:lvl4pPr>
              <a:lvl5pPr marL="2057400" indent="-228600" defTabSz="895350">
                <a:defRPr kumimoji="1" sz="2400">
                  <a:solidFill>
                    <a:schemeClr val="tx1"/>
                  </a:solidFill>
                  <a:latin typeface="Arial" charset="0"/>
                  <a:ea typeface="Arial" charset="0"/>
                </a:defRPr>
              </a:lvl5pPr>
              <a:lvl6pPr marL="2514600" indent="-228600" defTabSz="895350" fontAlgn="base">
                <a:spcBef>
                  <a:spcPct val="0"/>
                </a:spcBef>
                <a:spcAft>
                  <a:spcPct val="0"/>
                </a:spcAft>
                <a:defRPr kumimoji="1" sz="2400">
                  <a:solidFill>
                    <a:schemeClr val="tx1"/>
                  </a:solidFill>
                  <a:latin typeface="Arial" charset="0"/>
                  <a:ea typeface="Arial" charset="0"/>
                </a:defRPr>
              </a:lvl6pPr>
              <a:lvl7pPr marL="2971800" indent="-228600" defTabSz="895350" fontAlgn="base">
                <a:spcBef>
                  <a:spcPct val="0"/>
                </a:spcBef>
                <a:spcAft>
                  <a:spcPct val="0"/>
                </a:spcAft>
                <a:defRPr kumimoji="1" sz="2400">
                  <a:solidFill>
                    <a:schemeClr val="tx1"/>
                  </a:solidFill>
                  <a:latin typeface="Arial" charset="0"/>
                  <a:ea typeface="Arial" charset="0"/>
                </a:defRPr>
              </a:lvl7pPr>
              <a:lvl8pPr marL="3429000" indent="-228600" defTabSz="895350" fontAlgn="base">
                <a:spcBef>
                  <a:spcPct val="0"/>
                </a:spcBef>
                <a:spcAft>
                  <a:spcPct val="0"/>
                </a:spcAft>
                <a:defRPr kumimoji="1" sz="2400">
                  <a:solidFill>
                    <a:schemeClr val="tx1"/>
                  </a:solidFill>
                  <a:latin typeface="Arial" charset="0"/>
                  <a:ea typeface="Arial" charset="0"/>
                </a:defRPr>
              </a:lvl8pPr>
              <a:lvl9pPr marL="3886200" indent="-228600" defTabSz="895350" fontAlgn="base">
                <a:spcBef>
                  <a:spcPct val="0"/>
                </a:spcBef>
                <a:spcAft>
                  <a:spcPct val="0"/>
                </a:spcAft>
                <a:defRPr kumimoji="1" sz="2400">
                  <a:solidFill>
                    <a:schemeClr val="tx1"/>
                  </a:solidFill>
                  <a:latin typeface="Arial" charset="0"/>
                  <a:ea typeface="Arial" charset="0"/>
                </a:defRPr>
              </a:lvl9pPr>
            </a:lstStyle>
            <a:p>
              <a:pPr>
                <a:defRPr/>
              </a:pPr>
              <a:r>
                <a:rPr kumimoji="0" lang="en-US" sz="1600">
                  <a:solidFill>
                    <a:srgbClr val="000000"/>
                  </a:solidFill>
                </a:rPr>
                <a:t>Unit of measure</a:t>
              </a:r>
            </a:p>
          </p:txBody>
        </p:sp>
        <p:sp>
          <p:nvSpPr>
            <p:cNvPr id="1035" name="McK Footnote" hidden="1"/>
            <p:cNvSpPr txBox="1">
              <a:spLocks noChangeArrowheads="1"/>
            </p:cNvSpPr>
            <p:nvPr userDrawn="1"/>
          </p:nvSpPr>
          <p:spPr bwMode="auto">
            <a:xfrm>
              <a:off x="79" y="3966"/>
              <a:ext cx="5145" cy="251"/>
            </a:xfrm>
            <a:prstGeom prst="rect">
              <a:avLst/>
            </a:prstGeom>
            <a:noFill/>
            <a:ln>
              <a:noFill/>
            </a:ln>
            <a:extLst/>
          </p:spPr>
          <p:txBody>
            <a:bodyPr lIns="0" tIns="0" rIns="0" bIns="0" anchor="b">
              <a:spAutoFit/>
            </a:bodyPr>
            <a:lstStyle>
              <a:lvl1pPr marL="574675" indent="-574675" defTabSz="895350">
                <a:tabLst>
                  <a:tab pos="533400" algn="r"/>
                </a:tabLst>
                <a:defRPr kumimoji="1" sz="2400">
                  <a:solidFill>
                    <a:schemeClr val="tx1"/>
                  </a:solidFill>
                  <a:latin typeface="Arial" charset="0"/>
                  <a:ea typeface="Arial" charset="0"/>
                  <a:cs typeface="Arial" charset="0"/>
                </a:defRPr>
              </a:lvl1pPr>
              <a:lvl2pPr marL="742950" indent="-285750" defTabSz="895350">
                <a:tabLst>
                  <a:tab pos="533400" algn="r"/>
                </a:tabLst>
                <a:defRPr kumimoji="1" sz="2400">
                  <a:solidFill>
                    <a:schemeClr val="tx1"/>
                  </a:solidFill>
                  <a:latin typeface="Arial" charset="0"/>
                  <a:ea typeface="Arial" charset="0"/>
                </a:defRPr>
              </a:lvl2pPr>
              <a:lvl3pPr marL="1143000" indent="-228600" defTabSz="895350">
                <a:tabLst>
                  <a:tab pos="533400" algn="r"/>
                </a:tabLst>
                <a:defRPr kumimoji="1" sz="2400">
                  <a:solidFill>
                    <a:schemeClr val="tx1"/>
                  </a:solidFill>
                  <a:latin typeface="Arial" charset="0"/>
                  <a:ea typeface="Arial" charset="0"/>
                </a:defRPr>
              </a:lvl3pPr>
              <a:lvl4pPr marL="1600200" indent="-228600" defTabSz="895350">
                <a:tabLst>
                  <a:tab pos="533400" algn="r"/>
                </a:tabLst>
                <a:defRPr kumimoji="1" sz="2400">
                  <a:solidFill>
                    <a:schemeClr val="tx1"/>
                  </a:solidFill>
                  <a:latin typeface="Arial" charset="0"/>
                  <a:ea typeface="Arial" charset="0"/>
                </a:defRPr>
              </a:lvl4pPr>
              <a:lvl5pPr marL="2057400" indent="-228600" defTabSz="895350">
                <a:tabLst>
                  <a:tab pos="533400" algn="r"/>
                </a:tabLst>
                <a:defRPr kumimoji="1" sz="2400">
                  <a:solidFill>
                    <a:schemeClr val="tx1"/>
                  </a:solidFill>
                  <a:latin typeface="Arial" charset="0"/>
                  <a:ea typeface="Arial" charset="0"/>
                </a:defRPr>
              </a:lvl5pPr>
              <a:lvl6pPr marL="2514600" indent="-228600" defTabSz="895350" fontAlgn="base">
                <a:spcBef>
                  <a:spcPct val="0"/>
                </a:spcBef>
                <a:spcAft>
                  <a:spcPct val="0"/>
                </a:spcAft>
                <a:tabLst>
                  <a:tab pos="533400" algn="r"/>
                </a:tabLst>
                <a:defRPr kumimoji="1" sz="2400">
                  <a:solidFill>
                    <a:schemeClr val="tx1"/>
                  </a:solidFill>
                  <a:latin typeface="Arial" charset="0"/>
                  <a:ea typeface="Arial" charset="0"/>
                </a:defRPr>
              </a:lvl6pPr>
              <a:lvl7pPr marL="2971800" indent="-228600" defTabSz="895350" fontAlgn="base">
                <a:spcBef>
                  <a:spcPct val="0"/>
                </a:spcBef>
                <a:spcAft>
                  <a:spcPct val="0"/>
                </a:spcAft>
                <a:tabLst>
                  <a:tab pos="533400" algn="r"/>
                </a:tabLst>
                <a:defRPr kumimoji="1" sz="2400">
                  <a:solidFill>
                    <a:schemeClr val="tx1"/>
                  </a:solidFill>
                  <a:latin typeface="Arial" charset="0"/>
                  <a:ea typeface="Arial" charset="0"/>
                </a:defRPr>
              </a:lvl7pPr>
              <a:lvl8pPr marL="3429000" indent="-228600" defTabSz="895350" fontAlgn="base">
                <a:spcBef>
                  <a:spcPct val="0"/>
                </a:spcBef>
                <a:spcAft>
                  <a:spcPct val="0"/>
                </a:spcAft>
                <a:tabLst>
                  <a:tab pos="533400" algn="r"/>
                </a:tabLst>
                <a:defRPr kumimoji="1" sz="2400">
                  <a:solidFill>
                    <a:schemeClr val="tx1"/>
                  </a:solidFill>
                  <a:latin typeface="Arial" charset="0"/>
                  <a:ea typeface="Arial" charset="0"/>
                </a:defRPr>
              </a:lvl8pPr>
              <a:lvl9pPr marL="3886200" indent="-228600" defTabSz="895350" fontAlgn="base">
                <a:spcBef>
                  <a:spcPct val="0"/>
                </a:spcBef>
                <a:spcAft>
                  <a:spcPct val="0"/>
                </a:spcAft>
                <a:tabLst>
                  <a:tab pos="533400" algn="r"/>
                </a:tabLst>
                <a:defRPr kumimoji="1" sz="2400">
                  <a:solidFill>
                    <a:schemeClr val="tx1"/>
                  </a:solidFill>
                  <a:latin typeface="Arial" charset="0"/>
                  <a:ea typeface="Arial" charset="0"/>
                </a:defRPr>
              </a:lvl9pPr>
            </a:lstStyle>
            <a:p>
              <a:pPr>
                <a:defRPr/>
              </a:pPr>
              <a:r>
                <a:rPr kumimoji="0" lang="en-US" sz="1200">
                  <a:solidFill>
                    <a:srgbClr val="000000"/>
                  </a:solidFill>
                </a:rPr>
                <a:t>	*	Footnote</a:t>
              </a:r>
            </a:p>
            <a:p>
              <a:pPr>
                <a:spcBef>
                  <a:spcPct val="20000"/>
                </a:spcBef>
                <a:defRPr/>
              </a:pPr>
              <a:r>
                <a:rPr kumimoji="0" lang="en-US" sz="1200">
                  <a:solidFill>
                    <a:srgbClr val="000000"/>
                  </a:solidFill>
                </a:rPr>
                <a:t>Source:		Source</a:t>
              </a:r>
            </a:p>
          </p:txBody>
        </p:sp>
      </p:grpSp>
      <p:sp>
        <p:nvSpPr>
          <p:cNvPr id="1029" name="Working Draft" hidden="1"/>
          <p:cNvSpPr txBox="1">
            <a:spLocks noChangeArrowheads="1"/>
          </p:cNvSpPr>
          <p:nvPr/>
        </p:nvSpPr>
        <p:spPr bwMode="auto">
          <a:xfrm rot="5400000">
            <a:off x="8941594" y="2791619"/>
            <a:ext cx="1773237" cy="92075"/>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Working Draft - Last Modified 5/18/2006 3:33:57 PM</a:t>
            </a:r>
          </a:p>
        </p:txBody>
      </p:sp>
      <p:sp>
        <p:nvSpPr>
          <p:cNvPr id="1030" name="Printed" hidden="1"/>
          <p:cNvSpPr txBox="1">
            <a:spLocks noChangeArrowheads="1"/>
          </p:cNvSpPr>
          <p:nvPr/>
        </p:nvSpPr>
        <p:spPr bwMode="auto">
          <a:xfrm rot="5400000">
            <a:off x="9315450" y="4330700"/>
            <a:ext cx="1025525" cy="92075"/>
          </a:xfrm>
          <a:prstGeom prst="rect">
            <a:avLst/>
          </a:prstGeom>
          <a:noFill/>
          <a:ln>
            <a:noFill/>
          </a:ln>
          <a:extLst/>
        </p:spPr>
        <p:txBody>
          <a:bodyPr wrap="none" lIns="0" tIns="0" rIns="0" bIns="0">
            <a:spAutoFit/>
          </a:bodyPr>
          <a:lstStyle>
            <a:lvl1pPr>
              <a:defRPr kumimoji="1" sz="2400">
                <a:solidFill>
                  <a:schemeClr val="tx1"/>
                </a:solidFill>
                <a:latin typeface="Arial" charset="0"/>
                <a:ea typeface="Arial" charset="0"/>
                <a:cs typeface="Arial" charset="0"/>
              </a:defRPr>
            </a:lvl1pPr>
            <a:lvl2pPr marL="742950" indent="-285750">
              <a:defRPr kumimoji="1" sz="2400">
                <a:solidFill>
                  <a:schemeClr val="tx1"/>
                </a:solidFill>
                <a:latin typeface="Arial" charset="0"/>
                <a:ea typeface="Arial" charset="0"/>
              </a:defRPr>
            </a:lvl2pPr>
            <a:lvl3pPr marL="1143000" indent="-228600">
              <a:defRPr kumimoji="1" sz="2400">
                <a:solidFill>
                  <a:schemeClr val="tx1"/>
                </a:solidFill>
                <a:latin typeface="Arial" charset="0"/>
                <a:ea typeface="Arial" charset="0"/>
              </a:defRPr>
            </a:lvl3pPr>
            <a:lvl4pPr marL="1600200" indent="-228600">
              <a:defRPr kumimoji="1" sz="2400">
                <a:solidFill>
                  <a:schemeClr val="tx1"/>
                </a:solidFill>
                <a:latin typeface="Arial" charset="0"/>
                <a:ea typeface="Arial" charset="0"/>
              </a:defRPr>
            </a:lvl4pPr>
            <a:lvl5pPr marL="2057400" indent="-228600">
              <a:defRPr kumimoji="1" sz="2400">
                <a:solidFill>
                  <a:schemeClr val="tx1"/>
                </a:solidFill>
                <a:latin typeface="Arial" charset="0"/>
                <a:ea typeface="Arial" charset="0"/>
              </a:defRPr>
            </a:lvl5pPr>
            <a:lvl6pPr marL="2514600" indent="-228600" fontAlgn="base">
              <a:spcBef>
                <a:spcPct val="0"/>
              </a:spcBef>
              <a:spcAft>
                <a:spcPct val="0"/>
              </a:spcAft>
              <a:defRPr kumimoji="1" sz="2400">
                <a:solidFill>
                  <a:schemeClr val="tx1"/>
                </a:solidFill>
                <a:latin typeface="Arial" charset="0"/>
                <a:ea typeface="Arial" charset="0"/>
              </a:defRPr>
            </a:lvl6pPr>
            <a:lvl7pPr marL="2971800" indent="-228600" fontAlgn="base">
              <a:spcBef>
                <a:spcPct val="0"/>
              </a:spcBef>
              <a:spcAft>
                <a:spcPct val="0"/>
              </a:spcAft>
              <a:defRPr kumimoji="1" sz="2400">
                <a:solidFill>
                  <a:schemeClr val="tx1"/>
                </a:solidFill>
                <a:latin typeface="Arial" charset="0"/>
                <a:ea typeface="Arial" charset="0"/>
              </a:defRPr>
            </a:lvl7pPr>
            <a:lvl8pPr marL="3429000" indent="-228600" fontAlgn="base">
              <a:spcBef>
                <a:spcPct val="0"/>
              </a:spcBef>
              <a:spcAft>
                <a:spcPct val="0"/>
              </a:spcAft>
              <a:defRPr kumimoji="1" sz="2400">
                <a:solidFill>
                  <a:schemeClr val="tx1"/>
                </a:solidFill>
                <a:latin typeface="Arial" charset="0"/>
                <a:ea typeface="Arial" charset="0"/>
              </a:defRPr>
            </a:lvl8pPr>
            <a:lvl9pPr marL="3886200" indent="-228600" fontAlgn="base">
              <a:spcBef>
                <a:spcPct val="0"/>
              </a:spcBef>
              <a:spcAft>
                <a:spcPct val="0"/>
              </a:spcAft>
              <a:defRPr kumimoji="1" sz="2400">
                <a:solidFill>
                  <a:schemeClr val="tx1"/>
                </a:solidFill>
                <a:latin typeface="Arial" charset="0"/>
                <a:ea typeface="Arial" charset="0"/>
              </a:defRPr>
            </a:lvl9pPr>
          </a:lstStyle>
          <a:p>
            <a:pPr defTabSz="914195">
              <a:defRPr/>
            </a:pPr>
            <a:r>
              <a:rPr kumimoji="0" lang="en-US" sz="600">
                <a:solidFill>
                  <a:srgbClr val="000000"/>
                </a:solidFill>
              </a:rPr>
              <a:t>Printed 5/18/2006 3:13:26 PM</a:t>
            </a:r>
          </a:p>
        </p:txBody>
      </p:sp>
      <p:sp>
        <p:nvSpPr>
          <p:cNvPr id="50183" name="Rectangle 1027"/>
          <p:cNvSpPr>
            <a:spLocks noChangeArrowheads="1"/>
          </p:cNvSpPr>
          <p:nvPr>
            <p:custDataLst>
              <p:tags r:id="rId6"/>
            </p:custDataLst>
          </p:nvPr>
        </p:nvSpPr>
        <p:spPr bwMode="auto">
          <a:xfrm rot="5400000">
            <a:off x="4852988" y="-4852988"/>
            <a:ext cx="204788" cy="9910763"/>
          </a:xfrm>
          <a:prstGeom prst="rect">
            <a:avLst/>
          </a:prstGeom>
          <a:gradFill rotWithShape="1">
            <a:gsLst>
              <a:gs pos="0">
                <a:srgbClr val="004E8E"/>
              </a:gs>
              <a:gs pos="100000">
                <a:srgbClr val="FFFFFF"/>
              </a:gs>
            </a:gsLst>
            <a:lin ang="0" scaled="1"/>
          </a:gradFill>
          <a:ln>
            <a:noFill/>
          </a:ln>
          <a:extLst/>
        </p:spPr>
        <p:txBody>
          <a:bodyPr wrap="none" lIns="91419" tIns="45710" rIns="91419" bIns="45710" anchor="ctr"/>
          <a:lstStyle>
            <a:lvl1pPr>
              <a:defRPr kumimoji="1" sz="1600">
                <a:solidFill>
                  <a:schemeClr val="tx1"/>
                </a:solidFill>
                <a:latin typeface="Arial" pitchFamily="34" charset="0"/>
                <a:ea typeface="ＭＳ Ｐゴシック" pitchFamily="34" charset="-128"/>
              </a:defRPr>
            </a:lvl1pPr>
            <a:lvl2pPr marL="742950" indent="-285750">
              <a:defRPr kumimoji="1" sz="1600">
                <a:solidFill>
                  <a:schemeClr val="tx1"/>
                </a:solidFill>
                <a:latin typeface="Arial" pitchFamily="34" charset="0"/>
                <a:ea typeface="ＭＳ Ｐゴシック" pitchFamily="34" charset="-128"/>
              </a:defRPr>
            </a:lvl2pPr>
            <a:lvl3pPr marL="1143000" indent="-228600">
              <a:defRPr kumimoji="1" sz="1600">
                <a:solidFill>
                  <a:schemeClr val="tx1"/>
                </a:solidFill>
                <a:latin typeface="Arial" pitchFamily="34" charset="0"/>
                <a:ea typeface="ＭＳ Ｐゴシック" pitchFamily="34" charset="-128"/>
              </a:defRPr>
            </a:lvl3pPr>
            <a:lvl4pPr marL="1600200" indent="-228600">
              <a:defRPr kumimoji="1" sz="1600">
                <a:solidFill>
                  <a:schemeClr val="tx1"/>
                </a:solidFill>
                <a:latin typeface="Arial" pitchFamily="34" charset="0"/>
                <a:ea typeface="ＭＳ Ｐゴシック" pitchFamily="34" charset="-128"/>
              </a:defRPr>
            </a:lvl4pPr>
            <a:lvl5pPr marL="2057400" indent="-228600">
              <a:defRPr kumimoji="1" sz="1600">
                <a:solidFill>
                  <a:schemeClr val="tx1"/>
                </a:solidFill>
                <a:latin typeface="Arial" pitchFamily="34" charset="0"/>
                <a:ea typeface="ＭＳ Ｐゴシック" pitchFamily="34" charset="-128"/>
              </a:defRPr>
            </a:lvl5pPr>
            <a:lvl6pPr marL="2514600" indent="-228600" fontAlgn="base">
              <a:spcBef>
                <a:spcPct val="0"/>
              </a:spcBef>
              <a:spcAft>
                <a:spcPct val="0"/>
              </a:spcAft>
              <a:defRPr kumimoji="1" sz="1600">
                <a:solidFill>
                  <a:schemeClr val="tx1"/>
                </a:solidFill>
                <a:latin typeface="Arial" pitchFamily="34" charset="0"/>
                <a:ea typeface="ＭＳ Ｐゴシック" pitchFamily="34" charset="-128"/>
              </a:defRPr>
            </a:lvl6pPr>
            <a:lvl7pPr marL="2971800" indent="-228600" fontAlgn="base">
              <a:spcBef>
                <a:spcPct val="0"/>
              </a:spcBef>
              <a:spcAft>
                <a:spcPct val="0"/>
              </a:spcAft>
              <a:defRPr kumimoji="1" sz="1600">
                <a:solidFill>
                  <a:schemeClr val="tx1"/>
                </a:solidFill>
                <a:latin typeface="Arial" pitchFamily="34" charset="0"/>
                <a:ea typeface="ＭＳ Ｐゴシック" pitchFamily="34" charset="-128"/>
              </a:defRPr>
            </a:lvl7pPr>
            <a:lvl8pPr marL="3429000" indent="-228600" fontAlgn="base">
              <a:spcBef>
                <a:spcPct val="0"/>
              </a:spcBef>
              <a:spcAft>
                <a:spcPct val="0"/>
              </a:spcAft>
              <a:defRPr kumimoji="1" sz="1600">
                <a:solidFill>
                  <a:schemeClr val="tx1"/>
                </a:solidFill>
                <a:latin typeface="Arial" pitchFamily="34" charset="0"/>
                <a:ea typeface="ＭＳ Ｐゴシック" pitchFamily="34" charset="-128"/>
              </a:defRPr>
            </a:lvl8pPr>
            <a:lvl9pPr marL="3886200" indent="-228600" fontAlgn="base">
              <a:spcBef>
                <a:spcPct val="0"/>
              </a:spcBef>
              <a:spcAft>
                <a:spcPct val="0"/>
              </a:spcAft>
              <a:defRPr kumimoji="1" sz="1600">
                <a:solidFill>
                  <a:schemeClr val="tx1"/>
                </a:solidFill>
                <a:latin typeface="Arial" pitchFamily="34" charset="0"/>
                <a:ea typeface="ＭＳ Ｐゴシック" pitchFamily="34" charset="-128"/>
              </a:defRPr>
            </a:lvl9pPr>
          </a:lstStyle>
          <a:p>
            <a:pPr defTabSz="914195">
              <a:defRPr/>
            </a:pPr>
            <a:endParaRPr kumimoji="0" lang="ru-RU" altLang="ru-RU" sz="1200" i="1">
              <a:solidFill>
                <a:srgbClr val="000000"/>
              </a:solidFill>
              <a:cs typeface="+mn-cs"/>
            </a:endParaRPr>
          </a:p>
        </p:txBody>
      </p:sp>
      <p:sp>
        <p:nvSpPr>
          <p:cNvPr id="1032" name="Rectangle 3"/>
          <p:cNvSpPr>
            <a:spLocks noGrp="1" noChangeArrowheads="1"/>
          </p:cNvSpPr>
          <p:nvPr>
            <p:ph type="title"/>
          </p:nvPr>
        </p:nvSpPr>
        <p:spPr bwMode="auto">
          <a:xfrm>
            <a:off x="131763" y="263525"/>
            <a:ext cx="9240837" cy="2921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ltLang="ru-RU"/>
              <a:t>Click to edit Master title style</a:t>
            </a:r>
          </a:p>
        </p:txBody>
      </p:sp>
      <p:sp>
        <p:nvSpPr>
          <p:cNvPr id="643074" name="pg num"/>
          <p:cNvSpPr>
            <a:spLocks noGrp="1" noChangeArrowheads="1"/>
          </p:cNvSpPr>
          <p:nvPr>
            <p:ph type="sldNum" sz="quarter" idx="4"/>
          </p:nvPr>
        </p:nvSpPr>
        <p:spPr bwMode="auto">
          <a:xfrm>
            <a:off x="7594600" y="6643688"/>
            <a:ext cx="206375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14195" eaLnBrk="1" hangingPunct="1">
              <a:defRPr sz="1200">
                <a:solidFill>
                  <a:srgbClr val="000000"/>
                </a:solidFill>
                <a:latin typeface="+mn-lt"/>
                <a:ea typeface="ＭＳ Ｐゴシック" panose="020B0600070205080204" pitchFamily="34" charset="-128"/>
                <a:cs typeface="+mn-cs"/>
              </a:defRPr>
            </a:lvl1pPr>
          </a:lstStyle>
          <a:p>
            <a:pPr>
              <a:defRPr/>
            </a:pPr>
            <a:fld id="{D2B40F79-34F6-46D5-B575-A8BDB4605F7D}" type="slidenum">
              <a:rPr lang="en-US" altLang="ru-RU"/>
              <a:pPr>
                <a:defRPr/>
              </a:pPr>
              <a:t>‹#›</a:t>
            </a:fld>
            <a:endParaRPr lang="en-US" altLang="ru-RU"/>
          </a:p>
        </p:txBody>
      </p:sp>
      <p:pic>
        <p:nvPicPr>
          <p:cNvPr id="1034" name="Picture 11" descr="ЩИТ МО.png"/>
          <p:cNvPicPr>
            <a:picLocks noChangeAspect="1"/>
          </p:cNvPicPr>
          <p:nvPr/>
        </p:nvPicPr>
        <p:blipFill>
          <a:blip r:embed="rId7" cstate="print"/>
          <a:srcRect/>
          <a:stretch>
            <a:fillRect/>
          </a:stretch>
        </p:blipFill>
        <p:spPr bwMode="auto">
          <a:xfrm>
            <a:off x="9361488" y="155575"/>
            <a:ext cx="482600" cy="56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Lst>
  <p:hf hdr="0" dt="0"/>
  <p:txStyles>
    <p:titleStyle>
      <a:lvl1pPr algn="l" defTabSz="912813" rtl="0" eaLnBrk="0" fontAlgn="base" hangingPunct="0">
        <a:spcBef>
          <a:spcPct val="0"/>
        </a:spcBef>
        <a:spcAft>
          <a:spcPct val="0"/>
        </a:spcAft>
        <a:defRPr sz="1900" b="1">
          <a:solidFill>
            <a:schemeClr val="tx2"/>
          </a:solidFill>
          <a:latin typeface="+mj-lt"/>
          <a:ea typeface="Arial" charset="0"/>
          <a:cs typeface="+mj-cs"/>
        </a:defRPr>
      </a:lvl1pPr>
      <a:lvl2pPr algn="l" defTabSz="912813" rtl="0" eaLnBrk="0" fontAlgn="base" hangingPunct="0">
        <a:spcBef>
          <a:spcPct val="0"/>
        </a:spcBef>
        <a:spcAft>
          <a:spcPct val="0"/>
        </a:spcAft>
        <a:defRPr sz="1900" b="1">
          <a:solidFill>
            <a:schemeClr val="tx2"/>
          </a:solidFill>
          <a:latin typeface="Arial" charset="0"/>
          <a:ea typeface="Arial" charset="0"/>
          <a:cs typeface="Arial" charset="0"/>
        </a:defRPr>
      </a:lvl2pPr>
      <a:lvl3pPr algn="l" defTabSz="912813" rtl="0" eaLnBrk="0" fontAlgn="base" hangingPunct="0">
        <a:spcBef>
          <a:spcPct val="0"/>
        </a:spcBef>
        <a:spcAft>
          <a:spcPct val="0"/>
        </a:spcAft>
        <a:defRPr sz="1900" b="1">
          <a:solidFill>
            <a:schemeClr val="tx2"/>
          </a:solidFill>
          <a:latin typeface="Arial" charset="0"/>
          <a:ea typeface="Arial" charset="0"/>
          <a:cs typeface="Arial" charset="0"/>
        </a:defRPr>
      </a:lvl3pPr>
      <a:lvl4pPr algn="l" defTabSz="912813" rtl="0" eaLnBrk="0" fontAlgn="base" hangingPunct="0">
        <a:spcBef>
          <a:spcPct val="0"/>
        </a:spcBef>
        <a:spcAft>
          <a:spcPct val="0"/>
        </a:spcAft>
        <a:defRPr sz="1900" b="1">
          <a:solidFill>
            <a:schemeClr val="tx2"/>
          </a:solidFill>
          <a:latin typeface="Arial" charset="0"/>
          <a:ea typeface="Arial" charset="0"/>
          <a:cs typeface="Arial" charset="0"/>
        </a:defRPr>
      </a:lvl4pPr>
      <a:lvl5pPr algn="l" defTabSz="912813" rtl="0" eaLnBrk="0" fontAlgn="base" hangingPunct="0">
        <a:spcBef>
          <a:spcPct val="0"/>
        </a:spcBef>
        <a:spcAft>
          <a:spcPct val="0"/>
        </a:spcAft>
        <a:defRPr sz="1900" b="1">
          <a:solidFill>
            <a:schemeClr val="tx2"/>
          </a:solidFill>
          <a:latin typeface="Arial" charset="0"/>
          <a:ea typeface="Arial" charset="0"/>
          <a:cs typeface="Arial" charset="0"/>
        </a:defRPr>
      </a:lvl5pPr>
      <a:lvl6pPr marL="466376" algn="l" defTabSz="913321" rtl="0" fontAlgn="base">
        <a:spcBef>
          <a:spcPct val="0"/>
        </a:spcBef>
        <a:spcAft>
          <a:spcPct val="0"/>
        </a:spcAft>
        <a:defRPr sz="1900" b="1">
          <a:solidFill>
            <a:schemeClr val="tx2"/>
          </a:solidFill>
          <a:latin typeface="Arial" charset="0"/>
          <a:cs typeface="Arial" charset="0"/>
        </a:defRPr>
      </a:lvl6pPr>
      <a:lvl7pPr marL="932753" algn="l" defTabSz="913321" rtl="0" fontAlgn="base">
        <a:spcBef>
          <a:spcPct val="0"/>
        </a:spcBef>
        <a:spcAft>
          <a:spcPct val="0"/>
        </a:spcAft>
        <a:defRPr sz="1900" b="1">
          <a:solidFill>
            <a:schemeClr val="tx2"/>
          </a:solidFill>
          <a:latin typeface="Arial" charset="0"/>
          <a:cs typeface="Arial" charset="0"/>
        </a:defRPr>
      </a:lvl7pPr>
      <a:lvl8pPr marL="1399129" algn="l" defTabSz="913321" rtl="0" fontAlgn="base">
        <a:spcBef>
          <a:spcPct val="0"/>
        </a:spcBef>
        <a:spcAft>
          <a:spcPct val="0"/>
        </a:spcAft>
        <a:defRPr sz="1900" b="1">
          <a:solidFill>
            <a:schemeClr val="tx2"/>
          </a:solidFill>
          <a:latin typeface="Arial" charset="0"/>
          <a:cs typeface="Arial" charset="0"/>
        </a:defRPr>
      </a:lvl8pPr>
      <a:lvl9pPr marL="1865507" algn="l" defTabSz="913321" rtl="0" fontAlgn="base">
        <a:spcBef>
          <a:spcPct val="0"/>
        </a:spcBef>
        <a:spcAft>
          <a:spcPct val="0"/>
        </a:spcAft>
        <a:defRPr sz="1900" b="1">
          <a:solidFill>
            <a:schemeClr val="tx2"/>
          </a:solidFill>
          <a:latin typeface="Arial" charset="0"/>
          <a:cs typeface="Arial" charset="0"/>
        </a:defRPr>
      </a:lvl9pPr>
    </p:titleStyle>
    <p:bodyStyle>
      <a:lvl1pPr marL="349250" indent="-349250" algn="l" defTabSz="912813" rtl="0" eaLnBrk="0" fontAlgn="base" hangingPunct="0">
        <a:spcBef>
          <a:spcPct val="0"/>
        </a:spcBef>
        <a:spcAft>
          <a:spcPct val="0"/>
        </a:spcAft>
        <a:buSzPct val="120000"/>
        <a:buChar char="•"/>
        <a:defRPr kumimoji="1" sz="1400">
          <a:solidFill>
            <a:schemeClr val="tx1"/>
          </a:solidFill>
          <a:latin typeface="+mn-lt"/>
          <a:ea typeface="Arial" charset="0"/>
          <a:cs typeface="+mn-cs"/>
        </a:defRPr>
      </a:lvl1pPr>
      <a:lvl2pPr marL="146050" indent="-144463" algn="l" defTabSz="912813" rtl="0" eaLnBrk="0" fontAlgn="base" hangingPunct="0">
        <a:spcBef>
          <a:spcPct val="0"/>
        </a:spcBef>
        <a:spcAft>
          <a:spcPct val="0"/>
        </a:spcAft>
        <a:buSzPct val="120000"/>
        <a:buChar char="•"/>
        <a:defRPr kumimoji="1" sz="1600">
          <a:solidFill>
            <a:schemeClr val="tx1"/>
          </a:solidFill>
          <a:latin typeface="+mn-lt"/>
          <a:ea typeface="Arial" charset="0"/>
          <a:cs typeface="+mn-cs"/>
        </a:defRPr>
      </a:lvl2pPr>
      <a:lvl3pPr marL="300038" indent="-150813" algn="l" defTabSz="912813" rtl="0" eaLnBrk="0" fontAlgn="base" hangingPunct="0">
        <a:spcBef>
          <a:spcPct val="0"/>
        </a:spcBef>
        <a:spcAft>
          <a:spcPct val="0"/>
        </a:spcAft>
        <a:buChar char="–"/>
        <a:defRPr kumimoji="1" sz="1600">
          <a:solidFill>
            <a:schemeClr val="tx1"/>
          </a:solidFill>
          <a:latin typeface="+mn-lt"/>
          <a:ea typeface="Arial" charset="0"/>
          <a:cs typeface="+mn-cs"/>
        </a:defRPr>
      </a:lvl3pPr>
      <a:lvl4pPr marL="439738" indent="-136525" algn="l" defTabSz="912813" rtl="0" eaLnBrk="0" fontAlgn="base" hangingPunct="0">
        <a:spcBef>
          <a:spcPct val="0"/>
        </a:spcBef>
        <a:spcAft>
          <a:spcPct val="0"/>
        </a:spcAft>
        <a:buSzPct val="89000"/>
        <a:buChar char="•"/>
        <a:defRPr kumimoji="1" sz="1600">
          <a:solidFill>
            <a:schemeClr val="tx1"/>
          </a:solidFill>
          <a:latin typeface="+mn-lt"/>
          <a:ea typeface="Arial" charset="0"/>
          <a:cs typeface="+mn-cs"/>
        </a:defRPr>
      </a:lvl4pPr>
      <a:lvl5pPr marL="593725" indent="-150813" algn="l" defTabSz="912813" rtl="0" eaLnBrk="0" fontAlgn="base" hangingPunct="0">
        <a:spcBef>
          <a:spcPct val="0"/>
        </a:spcBef>
        <a:spcAft>
          <a:spcPct val="0"/>
        </a:spcAft>
        <a:buSzPct val="75000"/>
        <a:buChar char="–"/>
        <a:defRPr kumimoji="1" sz="1600">
          <a:solidFill>
            <a:schemeClr val="tx1"/>
          </a:solidFill>
          <a:latin typeface="+mn-lt"/>
          <a:ea typeface="Arial" charset="0"/>
          <a:cs typeface="+mn-cs"/>
        </a:defRPr>
      </a:lvl5pPr>
      <a:lvl6pPr marL="1060683" indent="-152220" algn="l" defTabSz="913321" rtl="0" fontAlgn="base">
        <a:spcBef>
          <a:spcPct val="0"/>
        </a:spcBef>
        <a:spcAft>
          <a:spcPct val="0"/>
        </a:spcAft>
        <a:buSzPct val="75000"/>
        <a:buChar char="–"/>
        <a:defRPr sz="1600">
          <a:solidFill>
            <a:schemeClr val="tx1"/>
          </a:solidFill>
          <a:latin typeface="+mn-lt"/>
          <a:cs typeface="+mn-cs"/>
        </a:defRPr>
      </a:lvl6pPr>
      <a:lvl7pPr marL="1527058" indent="-152220" algn="l" defTabSz="913321" rtl="0" fontAlgn="base">
        <a:spcBef>
          <a:spcPct val="0"/>
        </a:spcBef>
        <a:spcAft>
          <a:spcPct val="0"/>
        </a:spcAft>
        <a:buSzPct val="75000"/>
        <a:buChar char="–"/>
        <a:defRPr sz="1600">
          <a:solidFill>
            <a:schemeClr val="tx1"/>
          </a:solidFill>
          <a:latin typeface="+mn-lt"/>
          <a:cs typeface="+mn-cs"/>
        </a:defRPr>
      </a:lvl7pPr>
      <a:lvl8pPr marL="1993437" indent="-152220" algn="l" defTabSz="913321" rtl="0" fontAlgn="base">
        <a:spcBef>
          <a:spcPct val="0"/>
        </a:spcBef>
        <a:spcAft>
          <a:spcPct val="0"/>
        </a:spcAft>
        <a:buSzPct val="75000"/>
        <a:buChar char="–"/>
        <a:defRPr sz="1600">
          <a:solidFill>
            <a:schemeClr val="tx1"/>
          </a:solidFill>
          <a:latin typeface="+mn-lt"/>
          <a:cs typeface="+mn-cs"/>
        </a:defRPr>
      </a:lvl8pPr>
      <a:lvl9pPr marL="2459813" indent="-152220" algn="l" defTabSz="913321" rtl="0" fontAlgn="base">
        <a:spcBef>
          <a:spcPct val="0"/>
        </a:spcBef>
        <a:spcAft>
          <a:spcPct val="0"/>
        </a:spcAft>
        <a:buSzPct val="75000"/>
        <a:buChar char="–"/>
        <a:defRPr sz="1600">
          <a:solidFill>
            <a:schemeClr val="tx1"/>
          </a:solidFill>
          <a:latin typeface="+mn-lt"/>
          <a:cs typeface="+mn-cs"/>
        </a:defRPr>
      </a:lvl9pPr>
    </p:bodyStyle>
    <p:otherStyle>
      <a:defPPr>
        <a:defRPr lang="ru-RU"/>
      </a:defPPr>
      <a:lvl1pPr marL="0" algn="l" defTabSz="932753" rtl="0" eaLnBrk="1" latinLnBrk="0" hangingPunct="1">
        <a:defRPr sz="1900" kern="1200">
          <a:solidFill>
            <a:schemeClr val="tx1"/>
          </a:solidFill>
          <a:latin typeface="+mn-lt"/>
          <a:ea typeface="+mn-ea"/>
          <a:cs typeface="+mn-cs"/>
        </a:defRPr>
      </a:lvl1pPr>
      <a:lvl2pPr marL="466376" algn="l" defTabSz="932753" rtl="0" eaLnBrk="1" latinLnBrk="0" hangingPunct="1">
        <a:defRPr sz="1900" kern="1200">
          <a:solidFill>
            <a:schemeClr val="tx1"/>
          </a:solidFill>
          <a:latin typeface="+mn-lt"/>
          <a:ea typeface="+mn-ea"/>
          <a:cs typeface="+mn-cs"/>
        </a:defRPr>
      </a:lvl2pPr>
      <a:lvl3pPr marL="932753" algn="l" defTabSz="932753" rtl="0" eaLnBrk="1" latinLnBrk="0" hangingPunct="1">
        <a:defRPr sz="1900" kern="1200">
          <a:solidFill>
            <a:schemeClr val="tx1"/>
          </a:solidFill>
          <a:latin typeface="+mn-lt"/>
          <a:ea typeface="+mn-ea"/>
          <a:cs typeface="+mn-cs"/>
        </a:defRPr>
      </a:lvl3pPr>
      <a:lvl4pPr marL="1399129" algn="l" defTabSz="932753" rtl="0" eaLnBrk="1" latinLnBrk="0" hangingPunct="1">
        <a:defRPr sz="1900" kern="1200">
          <a:solidFill>
            <a:schemeClr val="tx1"/>
          </a:solidFill>
          <a:latin typeface="+mn-lt"/>
          <a:ea typeface="+mn-ea"/>
          <a:cs typeface="+mn-cs"/>
        </a:defRPr>
      </a:lvl4pPr>
      <a:lvl5pPr marL="1865507" algn="l" defTabSz="932753" rtl="0" eaLnBrk="1" latinLnBrk="0" hangingPunct="1">
        <a:defRPr sz="1900" kern="1200">
          <a:solidFill>
            <a:schemeClr val="tx1"/>
          </a:solidFill>
          <a:latin typeface="+mn-lt"/>
          <a:ea typeface="+mn-ea"/>
          <a:cs typeface="+mn-cs"/>
        </a:defRPr>
      </a:lvl5pPr>
      <a:lvl6pPr marL="2331882" algn="l" defTabSz="932753" rtl="0" eaLnBrk="1" latinLnBrk="0" hangingPunct="1">
        <a:defRPr sz="1900" kern="1200">
          <a:solidFill>
            <a:schemeClr val="tx1"/>
          </a:solidFill>
          <a:latin typeface="+mn-lt"/>
          <a:ea typeface="+mn-ea"/>
          <a:cs typeface="+mn-cs"/>
        </a:defRPr>
      </a:lvl6pPr>
      <a:lvl7pPr marL="2798258" algn="l" defTabSz="932753" rtl="0" eaLnBrk="1" latinLnBrk="0" hangingPunct="1">
        <a:defRPr sz="1900" kern="1200">
          <a:solidFill>
            <a:schemeClr val="tx1"/>
          </a:solidFill>
          <a:latin typeface="+mn-lt"/>
          <a:ea typeface="+mn-ea"/>
          <a:cs typeface="+mn-cs"/>
        </a:defRPr>
      </a:lvl7pPr>
      <a:lvl8pPr marL="3264635" algn="l" defTabSz="932753" rtl="0" eaLnBrk="1" latinLnBrk="0" hangingPunct="1">
        <a:defRPr sz="1900" kern="1200">
          <a:solidFill>
            <a:schemeClr val="tx1"/>
          </a:solidFill>
          <a:latin typeface="+mn-lt"/>
          <a:ea typeface="+mn-ea"/>
          <a:cs typeface="+mn-cs"/>
        </a:defRPr>
      </a:lvl8pPr>
      <a:lvl9pPr marL="3731011" algn="l" defTabSz="93275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mosreg-garant.ru/" TargetMode="External"/><Relationship Id="rId2" Type="http://schemas.openxmlformats.org/officeDocument/2006/relationships/hyperlink" Target="mailto:fond@mosreg-garant.ru" TargetMode="Externa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jpe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ЩИТ МО.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822325"/>
            <a:ext cx="123666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одзаголовок 5"/>
          <p:cNvSpPr>
            <a:spLocks noGrp="1"/>
          </p:cNvSpPr>
          <p:nvPr>
            <p:ph type="subTitle" idx="1"/>
          </p:nvPr>
        </p:nvSpPr>
        <p:spPr/>
        <p:txBody>
          <a:bodyPr/>
          <a:lstStyle/>
          <a:p>
            <a:endParaRPr lang="ru-RU"/>
          </a:p>
        </p:txBody>
      </p:sp>
      <p:sp>
        <p:nvSpPr>
          <p:cNvPr id="7" name="Прямоугольник 6" descr="http://www.fresher.ru/manager_content/images/kak-vyglyadit-moskva-na-okrainax/big/33.jpg"/>
          <p:cNvSpPr/>
          <p:nvPr/>
        </p:nvSpPr>
        <p:spPr>
          <a:xfrm>
            <a:off x="2266949" y="552355"/>
            <a:ext cx="7105651" cy="5505640"/>
          </a:xfrm>
          <a:prstGeom prst="rect">
            <a:avLst/>
          </a:prstGeom>
          <a:blipFill>
            <a:blip r:embed="rId4" cstate="print">
              <a:extLst>
                <a:ext uri="{28A0092B-C50C-407E-A947-70E740481C1C}">
                  <a14:useLocalDpi xmlns:a14="http://schemas.microsoft.com/office/drawing/2010/main" val="0"/>
                </a:ext>
              </a:extLst>
            </a:blip>
            <a:srcRect/>
            <a:stretch>
              <a:fillRect l="-6000" r="-6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8" name="Группа 7"/>
          <p:cNvGrpSpPr/>
          <p:nvPr/>
        </p:nvGrpSpPr>
        <p:grpSpPr>
          <a:xfrm>
            <a:off x="2715393" y="5519897"/>
            <a:ext cx="6657207" cy="1076196"/>
            <a:chOff x="1753154" y="4777689"/>
            <a:chExt cx="7262900" cy="1542790"/>
          </a:xfrm>
        </p:grpSpPr>
        <p:sp>
          <p:nvSpPr>
            <p:cNvPr id="9" name="Прямоугольник 8"/>
            <p:cNvSpPr/>
            <p:nvPr/>
          </p:nvSpPr>
          <p:spPr>
            <a:xfrm>
              <a:off x="1792988" y="4777690"/>
              <a:ext cx="7223066" cy="154278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Прямоугольник 9"/>
            <p:cNvSpPr/>
            <p:nvPr/>
          </p:nvSpPr>
          <p:spPr>
            <a:xfrm>
              <a:off x="1753154" y="4777689"/>
              <a:ext cx="7262899" cy="1542789"/>
            </a:xfrm>
            <a:prstGeom prst="rect">
              <a:avLst/>
            </a:prstGeom>
            <a:solidFill>
              <a:schemeClr val="accent1">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62865" tIns="62865" rIns="62865" bIns="62865" numCol="1" spcCol="1270" anchor="ctr" anchorCtr="0">
              <a:noAutofit/>
            </a:bodyPr>
            <a:lstStyle/>
            <a:p>
              <a:pPr lvl="0" algn="ctr" defTabSz="1466850">
                <a:lnSpc>
                  <a:spcPct val="90000"/>
                </a:lnSpc>
                <a:spcBef>
                  <a:spcPct val="0"/>
                </a:spcBef>
                <a:spcAft>
                  <a:spcPct val="5000"/>
                </a:spcAft>
              </a:pPr>
              <a:r>
                <a:rPr lang="ru-RU" sz="2400" kern="1200" dirty="0">
                  <a:solidFill>
                    <a:schemeClr val="tx2">
                      <a:lumMod val="75000"/>
                    </a:schemeClr>
                  </a:solidFill>
                </a:rPr>
                <a:t>Московский областной гарантийный фонд</a:t>
              </a:r>
            </a:p>
            <a:p>
              <a:pPr lvl="0" algn="ctr" defTabSz="1466850">
                <a:lnSpc>
                  <a:spcPct val="90000"/>
                </a:lnSpc>
                <a:spcBef>
                  <a:spcPct val="0"/>
                </a:spcBef>
                <a:spcAft>
                  <a:spcPct val="5000"/>
                </a:spcAft>
              </a:pPr>
              <a:endParaRPr lang="ru-RU" sz="2400" kern="1200" dirty="0">
                <a:solidFill>
                  <a:schemeClr val="tx2">
                    <a:lumMod val="75000"/>
                  </a:schemeClr>
                </a:solidFill>
              </a:endParaRPr>
            </a:p>
          </p:txBody>
        </p:sp>
      </p:grpSp>
    </p:spTree>
    <p:extLst>
      <p:ext uri="{BB962C8B-B14F-4D97-AF65-F5344CB8AC3E}">
        <p14:creationId xmlns:p14="http://schemas.microsoft.com/office/powerpoint/2010/main" val="3553791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9</a:t>
            </a:fld>
            <a:endParaRPr lang="en-US" altLang="ru-RU"/>
          </a:p>
        </p:txBody>
      </p:sp>
      <p:sp>
        <p:nvSpPr>
          <p:cNvPr id="4" name="TextBox 3"/>
          <p:cNvSpPr txBox="1"/>
          <p:nvPr/>
        </p:nvSpPr>
        <p:spPr>
          <a:xfrm>
            <a:off x="4826000" y="1314450"/>
            <a:ext cx="4832350" cy="3139321"/>
          </a:xfrm>
          <a:prstGeom prst="rect">
            <a:avLst/>
          </a:prstGeom>
          <a:noFill/>
        </p:spPr>
        <p:txBody>
          <a:bodyPr wrap="square" rtlCol="0">
            <a:spAutoFit/>
          </a:bodyPr>
          <a:lstStyle/>
          <a:p>
            <a:r>
              <a:rPr lang="ru-RU" i="1" dirty="0"/>
              <a:t>Адрес места нахождения офиса: </a:t>
            </a:r>
          </a:p>
          <a:p>
            <a:endParaRPr lang="ru-RU" i="1" dirty="0"/>
          </a:p>
          <a:p>
            <a:r>
              <a:rPr lang="ru-RU" b="1" dirty="0"/>
              <a:t>143407, Московская обл., </a:t>
            </a:r>
          </a:p>
          <a:p>
            <a:r>
              <a:rPr lang="ru-RU" b="1" dirty="0"/>
              <a:t>г. Красногорск, бульвар Строителей д.4. кор.1 бизнес-центр «Кубик», оф.11</a:t>
            </a:r>
          </a:p>
          <a:p>
            <a:r>
              <a:rPr lang="ru-RU" b="1" dirty="0"/>
              <a:t>(ст. метро </a:t>
            </a:r>
            <a:r>
              <a:rPr lang="ru-RU" b="1" dirty="0" err="1"/>
              <a:t>Мякинино</a:t>
            </a:r>
            <a:r>
              <a:rPr lang="ru-RU" b="1" dirty="0"/>
              <a:t>)</a:t>
            </a:r>
          </a:p>
          <a:p>
            <a:endParaRPr lang="ru-RU" b="1" dirty="0"/>
          </a:p>
          <a:p>
            <a:r>
              <a:rPr lang="ru-RU" b="1" dirty="0"/>
              <a:t>Телефон/факс:  8(495) 730-50-52</a:t>
            </a:r>
          </a:p>
          <a:p>
            <a:r>
              <a:rPr lang="en-US" b="1" dirty="0"/>
              <a:t>E-mail: </a:t>
            </a:r>
            <a:r>
              <a:rPr lang="en-US" b="1" dirty="0">
                <a:hlinkClick r:id="rId2"/>
              </a:rPr>
              <a:t>fond@mosreg-garant.ru</a:t>
            </a:r>
            <a:r>
              <a:rPr lang="ru-RU" b="1" dirty="0"/>
              <a:t>  </a:t>
            </a:r>
          </a:p>
          <a:p>
            <a:r>
              <a:rPr lang="en-US" b="1" dirty="0">
                <a:hlinkClick r:id="rId3"/>
              </a:rPr>
              <a:t>www.mosreg-garant.ru</a:t>
            </a:r>
            <a:endParaRPr lang="en-US" b="1" dirty="0"/>
          </a:p>
          <a:p>
            <a:endParaRPr lang="ru-RU" dirty="0"/>
          </a:p>
        </p:txBody>
      </p:sp>
      <p:pic>
        <p:nvPicPr>
          <p:cNvPr id="6" name="Picture 2" descr="C:\Users\ГлавСпец\Desktop\Новый логотип.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000" y="1663700"/>
            <a:ext cx="4241800" cy="184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102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2348274" y="390674"/>
            <a:ext cx="6778423" cy="509287"/>
          </a:xfrm>
        </p:spPr>
        <p:txBody>
          <a:bodyPr>
            <a:noAutofit/>
          </a:bodyPr>
          <a:lstStyle/>
          <a:p>
            <a:pPr algn="ctr"/>
            <a:r>
              <a:rPr lang="en-US" sz="3200" b="1" dirty="0">
                <a:solidFill>
                  <a:srgbClr val="002060"/>
                </a:solidFill>
                <a:latin typeface="Arial Narrow" pitchFamily="34" charset="0"/>
              </a:rPr>
              <a:t/>
            </a:r>
            <a:br>
              <a:rPr lang="en-US" sz="3200" b="1" dirty="0">
                <a:solidFill>
                  <a:srgbClr val="002060"/>
                </a:solidFill>
                <a:latin typeface="Arial Narrow" pitchFamily="34" charset="0"/>
              </a:rPr>
            </a:br>
            <a:endParaRPr lang="en-US" sz="3200" b="1" dirty="0">
              <a:solidFill>
                <a:srgbClr val="002060"/>
              </a:solidFill>
              <a:latin typeface="Arial Narrow" pitchFamily="34" charset="0"/>
            </a:endParaRPr>
          </a:p>
        </p:txBody>
      </p:sp>
      <p:sp>
        <p:nvSpPr>
          <p:cNvPr id="8197" name="Text Box 20"/>
          <p:cNvSpPr txBox="1">
            <a:spLocks noChangeArrowheads="1"/>
          </p:cNvSpPr>
          <p:nvPr/>
        </p:nvSpPr>
        <p:spPr bwMode="auto">
          <a:xfrm>
            <a:off x="711201" y="1933577"/>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1" y="3860802"/>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16" name="Прямоугольник 15"/>
          <p:cNvSpPr/>
          <p:nvPr/>
        </p:nvSpPr>
        <p:spPr>
          <a:xfrm>
            <a:off x="548149" y="1103729"/>
            <a:ext cx="9076888" cy="1077218"/>
          </a:xfrm>
          <a:prstGeom prst="rect">
            <a:avLst/>
          </a:prstGeom>
          <a:solidFill>
            <a:schemeClr val="accent1">
              <a:lumMod val="20000"/>
              <a:lumOff val="80000"/>
            </a:schemeClr>
          </a:solidFill>
        </p:spPr>
        <p:txBody>
          <a:bodyPr wrap="square">
            <a:spAutoFit/>
          </a:bodyPr>
          <a:lstStyle/>
          <a:p>
            <a:pPr algn="ctr"/>
            <a:r>
              <a:rPr lang="ru-RU" sz="1600" b="1" dirty="0">
                <a:solidFill>
                  <a:srgbClr val="002060"/>
                </a:solidFill>
              </a:rPr>
              <a:t>Основным видом деятельности Фонда является:</a:t>
            </a:r>
          </a:p>
          <a:p>
            <a:pPr marL="171450" indent="-171450">
              <a:buFont typeface="Wingdings" panose="05000000000000000000" pitchFamily="2" charset="2"/>
              <a:buChar char="§"/>
            </a:pPr>
            <a:r>
              <a:rPr lang="ru-RU" sz="1200" dirty="0">
                <a:solidFill>
                  <a:srgbClr val="002060"/>
                </a:solidFill>
              </a:rPr>
              <a:t> предоставление поручительств по банковским кредитам            предоставление поручительств по банковским гарантиям             </a:t>
            </a:r>
          </a:p>
          <a:p>
            <a:r>
              <a:rPr lang="ru-RU" sz="1200" dirty="0">
                <a:solidFill>
                  <a:srgbClr val="002060"/>
                </a:solidFill>
              </a:rPr>
              <a:t>     ( до 50% от суммы кредита, не более 42,0 млн. руб. );                ( до 50% от суммы гарантии, не более 30,0 млн. руб.)</a:t>
            </a:r>
          </a:p>
          <a:p>
            <a:pPr marL="171450" indent="-171450">
              <a:buFont typeface="Arial" panose="020B0604020202020204" pitchFamily="34" charset="0"/>
              <a:buChar char="•"/>
            </a:pPr>
            <a:r>
              <a:rPr lang="ru-RU" sz="1200" dirty="0">
                <a:solidFill>
                  <a:srgbClr val="002060"/>
                </a:solidFill>
              </a:rPr>
              <a:t>предоставление поручительств по договорам лизинга</a:t>
            </a:r>
          </a:p>
          <a:p>
            <a:r>
              <a:rPr lang="ru-RU" sz="1200" dirty="0">
                <a:solidFill>
                  <a:srgbClr val="002060"/>
                </a:solidFill>
              </a:rPr>
              <a:t>    (до 50% от суммы лизинга, не более 42,0 млн .руб.)</a:t>
            </a:r>
            <a:endParaRPr lang="ru-RU" sz="1200" dirty="0"/>
          </a:p>
        </p:txBody>
      </p:sp>
      <p:graphicFrame>
        <p:nvGraphicFramePr>
          <p:cNvPr id="3" name="Схема 2"/>
          <p:cNvGraphicFramePr/>
          <p:nvPr>
            <p:extLst/>
          </p:nvPr>
        </p:nvGraphicFramePr>
        <p:xfrm>
          <a:off x="479167" y="2113864"/>
          <a:ext cx="4756558" cy="3942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176337" y="2835797"/>
            <a:ext cx="981013" cy="369332"/>
          </a:xfrm>
          <a:prstGeom prst="rect">
            <a:avLst/>
          </a:prstGeom>
          <a:noFill/>
        </p:spPr>
        <p:txBody>
          <a:bodyPr wrap="square" rtlCol="0">
            <a:spAutoFit/>
          </a:bodyPr>
          <a:lstStyle/>
          <a:p>
            <a:r>
              <a:rPr lang="ru-RU" dirty="0"/>
              <a:t>    </a:t>
            </a:r>
            <a:endParaRPr lang="ru-RU" sz="1100" b="1" dirty="0">
              <a:solidFill>
                <a:schemeClr val="accent2"/>
              </a:solidFill>
            </a:endParaRPr>
          </a:p>
        </p:txBody>
      </p:sp>
      <p:sp>
        <p:nvSpPr>
          <p:cNvPr id="7" name="TextBox 6"/>
          <p:cNvSpPr txBox="1"/>
          <p:nvPr/>
        </p:nvSpPr>
        <p:spPr>
          <a:xfrm>
            <a:off x="711201" y="3985477"/>
            <a:ext cx="1166153" cy="523220"/>
          </a:xfrm>
          <a:prstGeom prst="rect">
            <a:avLst/>
          </a:prstGeom>
          <a:noFill/>
        </p:spPr>
        <p:txBody>
          <a:bodyPr wrap="square" rtlCol="0">
            <a:spAutoFit/>
          </a:bodyPr>
          <a:lstStyle/>
          <a:p>
            <a:r>
              <a:rPr lang="ru-RU" sz="1400" b="1" dirty="0">
                <a:solidFill>
                  <a:schemeClr val="accent2"/>
                </a:solidFill>
              </a:rPr>
              <a:t>      1,3</a:t>
            </a:r>
          </a:p>
          <a:p>
            <a:r>
              <a:rPr lang="ru-RU" sz="1400" b="1" dirty="0">
                <a:solidFill>
                  <a:schemeClr val="accent2"/>
                </a:solidFill>
              </a:rPr>
              <a:t> </a:t>
            </a:r>
            <a:r>
              <a:rPr lang="ru-RU" sz="1100" b="1" dirty="0">
                <a:solidFill>
                  <a:schemeClr val="accent2"/>
                </a:solidFill>
              </a:rPr>
              <a:t>млрд. руб. </a:t>
            </a:r>
          </a:p>
        </p:txBody>
      </p:sp>
      <p:sp>
        <p:nvSpPr>
          <p:cNvPr id="8" name="TextBox 7"/>
          <p:cNvSpPr txBox="1"/>
          <p:nvPr/>
        </p:nvSpPr>
        <p:spPr>
          <a:xfrm>
            <a:off x="548149" y="2305622"/>
            <a:ext cx="880268" cy="923330"/>
          </a:xfrm>
          <a:prstGeom prst="rect">
            <a:avLst/>
          </a:prstGeom>
          <a:noFill/>
        </p:spPr>
        <p:txBody>
          <a:bodyPr wrap="square" rtlCol="0">
            <a:spAutoFit/>
          </a:bodyPr>
          <a:lstStyle/>
          <a:p>
            <a:pPr algn="ctr"/>
            <a:r>
              <a:rPr lang="ru-RU" b="1" dirty="0">
                <a:solidFill>
                  <a:schemeClr val="accent2"/>
                </a:solidFill>
              </a:rPr>
              <a:t>   более      50</a:t>
            </a:r>
          </a:p>
        </p:txBody>
      </p:sp>
      <p:sp>
        <p:nvSpPr>
          <p:cNvPr id="9" name="TextBox 8"/>
          <p:cNvSpPr txBox="1"/>
          <p:nvPr/>
        </p:nvSpPr>
        <p:spPr>
          <a:xfrm>
            <a:off x="-119302" y="4140439"/>
            <a:ext cx="907874" cy="307777"/>
          </a:xfrm>
          <a:prstGeom prst="rect">
            <a:avLst/>
          </a:prstGeom>
          <a:noFill/>
        </p:spPr>
        <p:txBody>
          <a:bodyPr wrap="square" rtlCol="0">
            <a:spAutoFit/>
          </a:bodyPr>
          <a:lstStyle/>
          <a:p>
            <a:pPr algn="ctr"/>
            <a:r>
              <a:rPr lang="ru-RU" sz="1400" b="1" dirty="0">
                <a:solidFill>
                  <a:srgbClr val="002060"/>
                </a:solidFill>
              </a:rPr>
              <a:t>   МОГФ </a:t>
            </a:r>
          </a:p>
        </p:txBody>
      </p:sp>
      <p:sp>
        <p:nvSpPr>
          <p:cNvPr id="12" name="Прямоугольник 11"/>
          <p:cNvSpPr/>
          <p:nvPr/>
        </p:nvSpPr>
        <p:spPr>
          <a:xfrm>
            <a:off x="2238375" y="176213"/>
            <a:ext cx="6998222" cy="830997"/>
          </a:xfrm>
          <a:prstGeom prst="rect">
            <a:avLst/>
          </a:prstGeom>
        </p:spPr>
        <p:txBody>
          <a:bodyPr wrap="square">
            <a:spAutoFit/>
          </a:bodyPr>
          <a:lstStyle/>
          <a:p>
            <a:pPr algn="ctr"/>
            <a:r>
              <a:rPr lang="ru-RU" sz="1600" b="1" dirty="0">
                <a:solidFill>
                  <a:schemeClr val="accent6">
                    <a:lumMod val="75000"/>
                  </a:schemeClr>
                </a:solidFill>
                <a:latin typeface="Arial" pitchFamily="34" charset="0"/>
                <a:cs typeface="Arial" pitchFamily="34" charset="0"/>
              </a:rPr>
              <a:t>Фонд создан в 2009 году</a:t>
            </a:r>
            <a:endParaRPr lang="ru-RU" sz="1600" b="1" dirty="0">
              <a:solidFill>
                <a:schemeClr val="accent6">
                  <a:lumMod val="75000"/>
                </a:schemeClr>
              </a:solidFill>
            </a:endParaRPr>
          </a:p>
          <a:p>
            <a:pPr algn="ctr"/>
            <a:r>
              <a:rPr lang="ru-RU" sz="1600" b="1" dirty="0">
                <a:solidFill>
                  <a:schemeClr val="accent6">
                    <a:lumMod val="75000"/>
                  </a:schemeClr>
                </a:solidFill>
              </a:rPr>
              <a:t>Учредитель Фонда –Министерство инвестиций и инноваций Московской области</a:t>
            </a:r>
            <a:endParaRPr lang="ru-RU" sz="1600" b="1" dirty="0">
              <a:solidFill>
                <a:schemeClr val="accent6">
                  <a:lumMod val="75000"/>
                </a:schemeClr>
              </a:solidFill>
              <a:latin typeface="Arial" pitchFamily="34" charset="0"/>
              <a:cs typeface="Arial" pitchFamily="34" charset="0"/>
            </a:endParaRPr>
          </a:p>
        </p:txBody>
      </p:sp>
      <p:pic>
        <p:nvPicPr>
          <p:cNvPr id="15" name="Picture 2" descr="C:\Users\ГлавСпец\Desktop\Новый логотип.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76212"/>
            <a:ext cx="2095499" cy="93821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ГлавСпец\Desktop\Новый логотип.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4300" y="176212"/>
            <a:ext cx="2124075" cy="938213"/>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0795C1B1-E4D5-4DC1-967C-901BF4827803}"/>
              </a:ext>
            </a:extLst>
          </p:cNvPr>
          <p:cNvSpPr txBox="1"/>
          <p:nvPr/>
        </p:nvSpPr>
        <p:spPr>
          <a:xfrm>
            <a:off x="548149" y="5265240"/>
            <a:ext cx="939734" cy="430887"/>
          </a:xfrm>
          <a:prstGeom prst="rect">
            <a:avLst/>
          </a:prstGeom>
          <a:noFill/>
        </p:spPr>
        <p:txBody>
          <a:bodyPr wrap="square" rtlCol="0">
            <a:spAutoFit/>
          </a:bodyPr>
          <a:lstStyle/>
          <a:p>
            <a:r>
              <a:rPr lang="ru-RU" sz="1100" b="1" dirty="0">
                <a:solidFill>
                  <a:schemeClr val="accent2"/>
                </a:solidFill>
              </a:rPr>
              <a:t>  2 место </a:t>
            </a:r>
          </a:p>
          <a:p>
            <a:r>
              <a:rPr lang="ru-RU" sz="1100" b="1" dirty="0">
                <a:solidFill>
                  <a:schemeClr val="accent2"/>
                </a:solidFill>
              </a:rPr>
              <a:t>среди РГО  </a:t>
            </a:r>
          </a:p>
        </p:txBody>
      </p:sp>
      <p:cxnSp>
        <p:nvCxnSpPr>
          <p:cNvPr id="6" name="Прямая соединительная линия 5">
            <a:extLst>
              <a:ext uri="{FF2B5EF4-FFF2-40B4-BE49-F238E27FC236}">
                <a16:creationId xmlns:a16="http://schemas.microsoft.com/office/drawing/2014/main" xmlns="" id="{D95700B1-65EC-4E33-9881-B4EC0B00CAF3}"/>
              </a:ext>
            </a:extLst>
          </p:cNvPr>
          <p:cNvCxnSpPr>
            <a:cxnSpLocks/>
          </p:cNvCxnSpPr>
          <p:nvPr/>
        </p:nvCxnSpPr>
        <p:spPr bwMode="auto">
          <a:xfrm>
            <a:off x="4953000" y="1333500"/>
            <a:ext cx="0" cy="780364"/>
          </a:xfrm>
          <a:prstGeom prst="line">
            <a:avLst/>
          </a:prstGeom>
          <a:solidFill>
            <a:schemeClr val="accent1"/>
          </a:solidFill>
          <a:ln w="9525" cap="flat" cmpd="sng" algn="ctr">
            <a:solidFill>
              <a:schemeClr val="tx1"/>
            </a:solidFill>
            <a:prstDash val="solid"/>
            <a:round/>
            <a:headEnd type="none" w="med" len="med"/>
            <a:tailEnd type="none" w="med" len="med"/>
          </a:ln>
          <a:effectLst>
            <a:innerShdw blurRad="114300">
              <a:prstClr val="black"/>
            </a:innerShdw>
          </a:effectLst>
        </p:spPr>
      </p:cxnSp>
      <p:sp>
        <p:nvSpPr>
          <p:cNvPr id="21" name="Овал 20">
            <a:extLst>
              <a:ext uri="{FF2B5EF4-FFF2-40B4-BE49-F238E27FC236}">
                <a16:creationId xmlns:a16="http://schemas.microsoft.com/office/drawing/2014/main" xmlns="" id="{B106BD28-B1F0-44DE-BC99-8A4434B62792}"/>
              </a:ext>
            </a:extLst>
          </p:cNvPr>
          <p:cNvSpPr/>
          <p:nvPr/>
        </p:nvSpPr>
        <p:spPr bwMode="auto">
          <a:xfrm flipH="1" flipV="1">
            <a:off x="5064206" y="1556979"/>
            <a:ext cx="45719" cy="45719"/>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200" b="0" i="1" u="none" strike="noStrike" cap="none" normalizeH="0" baseline="0">
              <a:ln>
                <a:noFill/>
              </a:ln>
              <a:solidFill>
                <a:schemeClr val="tx1"/>
              </a:solidFill>
              <a:effectLst/>
              <a:latin typeface="Arial" charset="0"/>
            </a:endParaRPr>
          </a:p>
        </p:txBody>
      </p:sp>
      <p:sp>
        <p:nvSpPr>
          <p:cNvPr id="1028" name="AutoShape 4" descr="data:image/png;base64,iVBORw0KGgoAAAANSUhEUgAAAnAAAAG5CAYAAAAOHAlCAAAAAXNSR0IArs4c6QAAAARnQU1BAACxjwv8YQUAAAAJcEhZcwAADsMAAA7DAcdvqGQAAP+lSURBVHhe7P0HoK1JVacP187pxJtvB7oBSRIEBAn6V1AEAclRMYEBBROgBBEBBUUlqCODY5aZccYxMIqCCQmSmmxAUGLncNOJO4fveVbtfe8+p29DwzQzzny7zt13v/sNVatWrVrrt1aFt/AzL//pyeHDR9Lx48fS0tJSKhXLqcBfvdFIq+trqVatpslkkiacm/6L6zlN8leB3xwW+B5PxnF/sVDM10j+LpgHn9FoFPdxQzxjDv4u+vFez5s/9/op8LtQLKVKpRLPj8fjyKMKXZEP/2q1WiqXy2nQH6RisRjHxVKJuhRThW/P/b+QrPtwOEy73Q48GNNeLepYSmXqF7yXN1zvDgZpwHepVExj7rP+/X4/eGXbtTvtVC7Bo+CLbZuCd3EUDWLzFNJw2lYry8upVK5EfhV4W6tUJeeLTiFPti9pBM3KDAWlne2doHM4Gka5trltKa22cWl67v90ksZTp06lt73zr5HDSrrzne6RiuVS2t3agqeFdOklt6VtltOAduj1emllZSVtbGyEzLZarWku/2tpNB6l/mAYbeixfaLf60cb2pb+jraFzV4fDkfRdjOeDoYD2rMU7aBMeK7b60bdGvVG5Os577E9dnZ24nnpt29ZRrWW5cC28n5lcdZ29n/btYLceG5iO/NRuPzt8yV45nOWbznS6fFMR5j/ZDyhnv141s/8c8q2ZfiM13xmpmPGIWPnzoVck+LL33MnpG2iyuGnPSLy83nOmfxNNpSRn/HYs/4zmb/lT+BxriM8h4bgaXfKU/Tp7u5uyIQp35VTtBnnzUc+zHRn1I3CZnU7y6tMwLm6zR37PeOf+rxQtIKJdq9F2yuH0jPhuvnLwzLnl2nXAedn9JnMb5a/yWNpmKXZNevWbDbT9vZ2GvJ89Ol8Q+gRack/J8ET75VG6+pvk3yyr6hzeOAsb6NRgkPTRB65bfM57zcPZWdGXxTHseXKO+upLZCuuAf+alfMwFxGtJsyaVKv+py0+eyI837X6RN+m795Rb+wzLk8rZP5BT3Wg+T54lQPW6a/5XEFXWDeOb8SZRYleY6/ucbmHW2uXPCd65d52oKPZc9zzu8C/ULGzeQm8jKbGS9J5hWc45/3yLcsb/DB+nmdb5O2xjr36H8bG5txv3T4vHTZH3L9M//UH7b/7JrPeq/Fx71xPvNLHoQc8ttyu9i0InyQVzyS6dP2T2nv0++tT9DKuRkPvBxVnN5ovt4T7Xs2TVK73Qn9pe7aQk9vbG6ELhPflLAvtmlVGxM85IkpveYrjQV57PPTfL0mIWfL9+SMJn5Y31aT/NVhXLLeM5p5OM75X6+PzMNnz9k/vd7udOL+uIXz8lT56HD+ox/753TtiSvTaDBOv/m63xVXBSWLtEj/V6SZYJ9TdP9n01gFiOLZn6TSTu1Hmv+90LtIi7RIi7RI//emV/3KL6S//Ns3p//4ml9PxU086/MmYd3s86VIX8q8F+n/nvQFyoH+xgzE/XtI8+BN2vT09L77eFZGuUxfLHgzv4V/9SVKX4jc7b/3C3n2f3P6dyMvXyIezdfP+M5NfrjNz+hzfIbkZZzMbz8D9Mrs+KY+s+fOHvPMKI7z7/lPvofPtIzZeSOI87/j3Fm65+oQn3OsvCXb9gvSLTMCFunfRTp04Ej6+Mf+NYIHhX/6+Mcmd7nDHaeXFmmR/v2nmeKJcPT/0TTTapkO6ZqFyiPx7RDSIi3S/47076df/O9JMzfufLX9YvCG/NvPu/l8zlvOeZ6ZJZ897xWecQj7/CXd+ImzZ+bK+lzl3pz0/2+y8v9S+ud/+Wh672XvTk96wpNT4R8++tHJ3b78y6eXFmmRFul/OaEbneWwUI6LtEiLtEiL9KVKRRcrLNIiLdItmMBtC/C2SIu0SIu0SF/KVHRlxiIt0iIt0iIt0iIt0iL935OKbs8QaX6wf5EWaZEWaZEW6QtIzqtyAY9bgizSIi3Slz4Vz3a2xYjPIi3SIi3SIn2RyWkDfmZ7uy3SIi3SlzYVZ1sdLNIiLdIiLdIi/a8kt8xZALhFWqT/PalYne6qP1tWvEiLtEiLtEiLtEiLtEj/vpMvWjmbfKXDAsgt0iIt0iIt0iIt0iL9+07F2bu9/N9doP+fS+et0hdWz/Oy5aayuCkefmFF5nTeZzhpGTeV3+x80DH9nPfefefP3j+X9vyc/eB73205zc773+yG2TGf2ak9aXr+pq7Nvs973XSeC5467/37L8x+T8/d6DI/pjyZ/c3Snl/zz5wv3Yivex84ezUOpr/ihGnu+Ow5ksfxOXvAZy7Nn9936bwp7pk9Mzvkv/3nTXH+PJ/ZfbPDSNOD2e8bXZt+9pyfSzd13nS2TNO+G+NaHOw5ndO+E/6MU3Pnz54zzX7Mf+ZS1N/v6Wc+neXNvjR//+z62dumF85e83juOz78nN0zS2fz8Xt67ey9pun5syfmj2dp/jfH+5+fPz5v8h6vzT6LtEiL9KVMhU9fceXk1hdfNP15/mRUbjwZ0iV9ke7stUAYMV9pFL+nb370lUHT7bEFhJq5/E0CKE645t1h/ryd/+Kae2ZFGb4U2FKK8RoRdYHPz148HBmYQ2HEcX6pbjzL3e5rHb8n0xfGxnkSmUhF/OI/XzJb8H7ojrJNPsZf7Jof/3whsC/W9qzzObwhb8wKedwwrTf3mJsUx4Np+kLlyJsrE2nlNMm6+Xw+b45eyPee/cX5TIL3+RLmTPckDfmmvlyUP5YReUf8NN8xHvlOznI8K+8KPCPtE9qtWCjHOetnGZEsh/zjm5/mGT8jS8/Eyfia0R30kVMqlOKZWYpnqXuBcuRBbtnI1ctnk3dRgzg7//wXmvLzN5XLVEZuImUaTF8ABdOi9pR49seN6bg5Z3LivEw3ne/y/9Z0UzR+/hRPZuHwyP/+j6cvvjb/XtL/qRrcwuWSXfS5mU5ZpEVapFssFT579TWTSy44Pv154xRggc53ZuNk6vpW/FI19UaAAjslgGoMsCiUgQfjIqa7lEZcs6+q0CuVcqqXy2nYH6YBdw64Vi0BLYbAkXIhtRqtUBeD4TCNhxp+YcogVXmmF88UUr1WSyWAIY+Bl/qUTYnFcSqXa9g+DPVI+GSBQIsCpYwKqTcAzJRKAY6KpSLlDcKuN+qN1G53ebaYypVSane6qUreA5UMwG6p1UzFcino7fR8R+wk1WqtVKHw0XCcKtVqKvry8hLF8pz0CIImxVoaAqAEdHKkTC3IhnMZiEq/gKM3GKatnd1Uoe6CsVqlmhq1eqjLEvQGEBLoWkeud+FLu9tJ5eIAGlqpzL017utxXsYVS2PokQUCR3hbbsY79rze7WxxTzmVq6XUrFOG7QOtY3hRrlbgFWUG4KbMAOKFaIcSPJOeMuWMOL/badO+5VSj7pCNDPSoMzXk2W6/F4C4zIVKpZj6faAmPGlU68GrITwbgwhtO5qB8idpMKAsaC8DAvvkX62WaaeUOrRLo16jTOpCnn4LxQSmI+gqlyu0GXTUqvGe0V4fulIVujO98lc5HQ44X6RsZLNg2chrgHby88YM4ASbyBV1FJVajs7HrP6eH9FWElai7uNwHJBnGr6DzLj1TolrvV4fvgiqS/BiwHPwm3ssezSET/IXnitvOhwD311neeMuz9epD3IIn0bIbB/5Hw/6VBiewKwCdYVs6kq+yg+0C56dJD7igmDd+sgbgflwSJ6lCvIDaCcPa6k8BeAf9aChTjk9ftds3JDb4ahD3pXIuwTdyrg1tTxdE9vIpByMx1PZoN7eZ/+SJ8EX5Ks8LbfXQ75pUyQCHo5SH9mk9tFOI+pt2xThj722QptK/2Cwi15BpihvPKKvco985BFopmzqUYIn1rNeqZPXJPXRRUPqIKWSId3WQ9mhAvCH+vU6sL+CjFXJG7qRpWhr6j2iAzjZfqIuU5dQhvVEiqmrvO3zbI2i6OfkW4Yn9tfsiCkamb+drnWiPIotUK58k08ht9CurIyHbfKgbuRVgnZ5Z9+wHgParUK/LReD4/FeTJ3L8bgddBQ9D61QG7qJIvFfvde/2b06m+oUdA/tGXqEjzzjdG5bMh4MLAuelXJ9zUvOeb1Luykb6hq5UILPsnKMHNs3itw8om1KPCv98nJCnvZJ+2/OS1kZIV7ZkVQnNpv1LM8ybZEWaZFu0VS4HAB3q5sB4Da3N9JWewtDaCRIpWAXHaFEKygWlGR5BNjocU1TSm9GcZcwWlWuVSoVDH8HY9QPoyCQmBQEHChIQR/GQVBR574+RlHgN8SA9jBq9VoD8JIjOz6z3UaxpiGGsw44rALAAHujLsZRFYcxIc8uz+2226ghCbUSvnAY5U8ZTZSg6k4gqHJuoCCH0Cz4HKKQNL5FrlkHDaJKuVFDSfGMvCijMAU3HZS9+RqLCuWpBptQf7VZoUreGIvgRVxNRWhSOYNxUGjUhm+NlKBmjBHRoGlQun1AZZU6ozTbu22uj1KtSf0nGD4NL8WqWCcofx4MUKVR1BioI325stT3AXDgUPKCr1X3+tMAoljJIADAlLYRdRBU2G6+x9OamreAWto6gAoBUKu1BDArB3ja2QFo8LR/ZWiq12hjvjtdDDYGqQVQ7vNcAMYCbWj5gJQu7S8mkIdF8hzSdlQ59buchxdVgI6rogXQUBmGRDCvoyBYF1hp4AWBwwnPwH15UUVepEPgW60IRAGEGKuoIc/J2zEGPwFyS8hHtQYRyO0AeriJD88ET+RSBmT55dQaWc4pE2GlzCtRH4wbdPSGfe5FBgQz8LaCvCgTHWR4DFgqQZMyNBRkYVgFUBpMDV+R881mg3qXAYUAUoE1tMpH8Z6AboABJIMAVF6zD2ishwAj2y7TlttOAB8yKIPtX1yUViPnSDZHOjQ+Ty8hL8FvqUT9FSPbnjIiistvAUhIJKDfekdknN/Kh2XGNwcVnCAdrDLAG7JwGgBGAknqYG8cTR23AK2cKdB/rW+V6/LL8oa0i2zOUWZ4T38cjWhz6JFXuUW4Tj+o48A06BsDnAS3PxpTV3uudVRHGQGWtzocBSoyxtkY0mbKbonvYbQZdRx3eAZ+RJsqW/RzS4E/1nw0BKglgZlgSCYjaeTPEwFYqjgRUjfoddF5uJnQmkEztwpW5On0t7qPLojDgYbBmajSYTs96LJt5SV9v1Ztcr99SgcFMEU/EgjpgBXKgFDaQXkVvOtMlMh4It2cDsePOkfT89vHBO11QLV9w34obygG8RmkpSX6Inzb2QW826oxmoCsUH6xKJDsQxt5oLftfyETylShRx4D5IO60+5QoIqPOuqgxMiM/Z2T0jaOzlRJlxw5kJrojUVapEW65VPhimuunVx8/Nj0543TDMBt7+6k3e42WgsAVdEzFQgMACS54y41GtHZjWKgkuN6ifN9jRxKrAbYCnWLRzdEy9D3UQyVAAVFlG0XPSK4c3RUxWp0QmWl2tS4j1DagsZOBwOuwo+IwCTVUFS1yiDttFU3KAqVmH9qL+4baWDVqEIT6hJOqeVQJ++vo5ALKKQOwGS30w1l1ZJWzlMsStIMAQ98qewLKH6qE6BvMCQ/zs0UKyYMYAioKi6Rv2Vyv3SYD5fjDpSg5/T2Q+t6Mp4tpwbeagcjWHBlMHnKv7IKFsWvEdGAawCL8FyAEwqU/zRcXp6UuNd/tEG52IHPdQwHfCM/QY5V0GgYpZNRlgqjgq8CSumZCJ7Uz9wnCLadyuYP4KiRRwna2z1aWKXP/WUA04qRVPIxumhETYMtuDHIAHINAFfFc9dwKC5aGUEsOAS+ATZFmtRrgvEXNFXg/wAgW0LOWshVkToaVTVqVMLA72gAuU+O2IoaQyNzllPBaAh+djo7QYfR2hFtBlNCDuqN1QBnfYyvNBtRCjLhd9MIq+1Ng7Upo2MUjULK0FtUBnESZFMGksiYBh/DNeG6YKJqBE5wwk0jDDZsi0hFt4eRrgPYkLMegKXf3UrV+gp1W4tIUqe7E6AgwB6WVtqkw0iHm/wIqibkk4f1jdzWyMcIjQ4FtECkYpadBgu3zwp4AcTSDK1GSK1piJqMoz6TYTvqOi7UlCbyyrAvgKA3KQhl8+L3sADPBxHNohlC3o0eG5WUrp22gIrMFZhpGSGb1gP6bKMKclyn4Y1G9QBXYwQkIpajXdpsCI2r1BtQR/tJgY6S9bWeRnHjJPWKegaNFEeZykBEk71bubR/cVyCcUbBKgBuHck+TuSQazwe/BFQ2rflhe2c4rf7YtLfALoBIjmnUxbRR4osGTVFPu03I2S0h2MivFWmQ1eaTWTmAWXxBWeDR8u1Fs/iDKNL8x3SAD9o5RG81oFdatRSH13X7p1BV6r76lkmVYxkptoI4GUlginKh3Uocr/MT6nZoI24r0M/jcRtOqd1eCDg7vbp1/BFjTCIPqBseJ9tD79pq4j8UXYBp1S5GeGUCuJtYgVSOR+h/2wH6+Sx+pzOkgbt3aCnWFtJFx5aWgC4RVqkL1EqPfOHf/glB1ZXpz9vnGbKqNffpvvS6QEDRqu08X2MiIotbBbfKvYhHZl/KEm97fBrA6yowEsoKI2fBmmIAlEHlwUnXO+08YpRDioEgSHZhUIs4m6qOCoqOrzELkZ1NO6hH3jOMicAFDxuI3Fj6ImoBQqZ/+LPQlSRRYhTnY5Qdg3qUEOpCI6wb0GfSkul1BAEYGQcVghDpvL0WQCAIElDqTfqt3QKAszDi0G/P3huKFDFHmg8gwl8tQFT3V4/hlKNxoQXTj7m4RClutHIYx+QZzTHoaiIgJgHKZsz9ayRAlsDnvIs6h8SAW2cLfDbJitMahlcTCTCyA5KFLr8k04jOj2AQhdAbtRHwLFFG/iMEZKIWBn5VKGbJ39GRjUefQyvIGhC/Y16OqyyC2Aa07ACYsGPoEaQ51C34N12NLIXEbHgpywLZk7rDXiDH3WBjGUKQgEqZYyU5sW8dA66XdrfdvGeAXnCC4dsHFouBK/HACBAPjTIh3FEL4zSVVOl1gAsdiICYhYSEeaXtnZ4fRaVdGh0YPTGaE0wE+BNUzUwgLaH0VtptTzdBiOa4ByueTykLv0AH8qLfcAonQBsIgiukocSCR9GACKHpRzCExAJ5gaUTdVSq16LSKSRGId/I1pFnxoYrQaY6TgUAlDy0ZiTq31HyY+hSM4HnyjHaG6w2riamQdjyBdgq3OkTBRCvuGVlQ0ACH8tgzwEUHYp+4fnBYY1eC7gNII0EJRGpCeDd0iRquCrcmO+DiU6bWEAEHd4OssUN/Itj9UpWS7gleTFc97BEb/jWuQ2o8171RW2EcRZ59w5o2/6bf+3P3q/cqlzMIj5EuYhfZTjvfwOd0Y2qmeMyFEmRXEOWvk2Emxk0Tbp9yiTY/WEMik4goig1wip7ZBp5dxUjziEaTvJN4ejg6cSEPRmIKsT4jSVAWVYp6G0Wwv6lXUV+IYHZJ15UrqCN8h46BD1IDqjR1t0uxm8ZeCZ+WVxMYzsyIh6heeDh+bDR8UsrYK8omFgdRl5qzMtz/7rlA1pLggep/1NIqJNuB7ZQGcB2bDs5Rb6NLzfRVqkRbqlU+nZP/7cl6wtL09/3nTq9rbSbreN147SRuGUMMgFgMxkWMY55zwKwvkXNRRDgDe6vEqywm/VuGCj1xdqZM+6ijJXWThkpuJS8QgkHOYUJLQdhkI3OLRSKqHgKM+hksFQhbTDHUY8VGhjlNUuZWlQAFQoGz1e8zaU77yVJkBgNEIRWRGVjQoF5WLEpi5YwVA79Frhd3ijajrui+FFc+Pe0JsTvXPB3gDlWkTZbgIIuhFJEmCkAkoTz3UAqHROkvNcwsPWgKO0NXTWyDyci+KhpqMKsLXebcBFQALqJY9mBtPhoPjOapS67ETdJmhTowwCOsFtShkgTzg3HAm4nZvVwXBWyEue8LQ89T/yEjD0AU4aLS10DNXRXhGikExKdIjLZ1XqJodBjaAKLht1SgTjCYiMCDU4MRp1ydNaaZBo0yr8hN9RJg2qITHv4Gu0A785rkGjUcIANvBNAyKoNdkORg27lBOGW2ujAbQNATqtJu1L2yBeqQ9vhvBagG5Ew2GoOnSUy+O0scM1ZBOKKVbATNnQIH0aU+e3dWjPAE2el0bKEPxHpI5iMX+Zj9CkwTYC1qjr1HASJ2KETASopO1qNWQf3hVoJ+cx7XZyFLlSoz7waJS2ySPP9+z5RhRZMW3/Ch/bR+dCqG77FzH+NC38ySAv+Mp5wYKGNCKOXI95W9QxhsUw1hP6i7k4hOj8sjDc9g/6r3IwmuwGqEiFWgASy4rr9uUo36F4+FitBzg0niJ3jCZ2AWMO28uP6CdWQZ5xPRbh0B/KFQEJ8t2RN9St5pQJ2ox2VixGBduDWuAQBGg0GksbIJW5nf2e0izQivoqB/IKGiku7rdtlCfn4ylagvCgC7ly6oDD2hX5g4xG25OG4zz3KxwL573Rd+3s4/GmNeAOhzWNHlPfjqBeZ9S+DIiiHPWLoCh4y3P2n8wxeEAFBKq2WRHAY/vEXzHrNHv0aJxloNmgvoCeQUQfB/QFh92rlLPFXXLCPmT9zZuPFYQ3gkXLq6FPqzhKOohG1zhNkn7ygwfBM/53jnL0b/keNO8gozpYXe5DNpFV5Xk4KqQOuhltFm0Y3HaKSDCbf/LT7M3VNlJvUsRY8G+7c9xsNKJvSioMjHsXaZEW6ZZLpR99znNuFoBz7pPRtVJZhUDn579WfZVjlBn6ILonCkwPM5RggU6vobUzozBGzlPhlqJDEioOFS0GVsOoYmoA4oy2aDBicjwKwiiVBqxRbWWlAEBxXkq90kTB6dmRDc8bXXLejIq44YR9FIbARtWm0XGYVqNudMT8nZul4jeOWKxQpoQByPQqfcraCBJ8PoyiBgllnZWUxqEAP5y0rycsEEAxhuETeBlNsR6YExScXrt40MqrfCPyIF7iLxhCuXmStfO2jBpZzxzlMLKkttQDF6wILM1T5RiTiWOIo8YdXC9V+Z8ahWJVyWYwKk8FETlFqfAbHmAoHMayjcKUYG3KcYQC5ibBrIZe8GY7GVXq9gClPBsrheGBALhntIv2b8H3Iu0zJM9yScXdwPA5ud1Ggl7bm4yz2dLIWhcNDWesEEkAaZlGZ+WRnrutQfYkjoKfAjucCJ51fl8YV5+B3xHBCmEE1DmxnnzNz3lIPWTK6KytXgbU2Z7aH/O3jR3+tKGczzOMqMoo8jeyq4G27QU3OiIQHfWy3VpGKyDfhT0ulqkin63GEvlgFAEt0SbwU7CSF2PwW55G9Mp+pcFWxqBMxlNCbneHmJVZpSv/6dgYjZNbMcfIAytg0kjzO2yqgNFv+6LchlZpUaZm/I/oOEwWBJaL02ht0Ar0jvYgB769HrlSZ79cqCFQMjijMDqnDAbGc0abLQ9S/D/VAAKWYZsMqKcP1epN+mgz9EEMndNAef4UdeMv+hjgNfc7yuB31FV6pueMeFpCyLYyQoHSHKf5WBOdHmXUNvSk1fC8wCSmRcjLyNZ5uFZVzhgdtY/yPHWoVhqp3hDMOLfTJVU8G/Kay7detlnIYwAj6Ccz843IG+1gSdJkspyYPoIesg+pfwS08qOMzHrfCJCks2l0O0fWuBeeR//nBnWB/SWcaL4F8PWGUxRwQHA+dAvknXrCoc3oWxARtAcR9sNMf7WOLuVTdH4d522rBvJslDKG8Sk/i5m1cOoH98TIB/+UB/oGNYg8bfegJ+SEtkfnOu3Cea065ou0SIt0y6ebDeB226dDmZTLjZivMsSLHY53MO4NOrYrnGLac8y3olejnPsAApScQwcoFSPycR0lEcYQBaO36dwUPWaH/oxstfFyHW6aKT690hpAxWHL3mAHBYIiK+JJl1wxKngjz9IQZWu+KmuVOoZCjY2i0XA46VljaNCrgdFdbi7FcAMZoXtU9tynxpsZDY6j/NBUDs3kc1LleXxTwIKAoI1hwGih2PSiR3jL47SLGainQQ/DzM0CDSOP5qFydA6Otswh4fD6VbQYLGoPrUYgNEx49hgFeRVUqFzhBf/8wYERBQ38aX5nYFoYO2yHwfQuzhUKZ3gG71fAydmYR4RRGaccvQG3WhEtDW1qxMPrGggjPy4gcdWwbTIF1JTRgCbbzjlxNSc5e60H72saACekA6r4doGJkUANrSsuM+iwvtn4h9GG1xqfoZYSmmPYSZAjCNPz58ONqUR7ha3ACXDYp9NtR8TUaF0mX4MvH5EpwZBzdjCKvd5OGKGyBon7nfReKRmxbMCnPETmULE8cW6QUTbBkvGTseOltLSSKyibRTAEUM7dazaauf4QJm8GXSM3uZ2st6uBaWX4o5zQPsMOT5ej/TVm2zubyEY11QG6skOnIgiir5in0U37mqAvVoLS+AG9FBZyts2kT0NcdPxL50ghlgb/Iw/bPYZLAwgAApy3NelwFRn2Pq7JK2FEGtMHkTmjrDUqaFmCX0GD8NLosBFS56GG02VklDYUYEu2UxJshwBz3G/fqwLezsr+0H4vIDJSxX393QDUY5wuAVBZpw4ZmSC/AjI7S/Q1M4/kObQI9fKMvXBCu1lX6xjOGPfGn/JZ4Y5oB/QGPPM5p0ZUK7QL1/tDZAh9IMhLE4DKDMBw32TivEAjxw3wr/Pm+uEYyPEoPO6jTCqkrAjsVCAtnBVptP1Ch0CbIIvKZznnfLQa16Iv6IyWbGt4jSx0O2eQRRyikGFHJnbJooAjtI7D6oppo8HBmswX+p7JuZPqBufO9nVQRvYzi+c/+kyAryiTn9Dngod8g+Ug80P7qUC6l5qtJY57addhfClEhnBNfBBe0m/Q0zwUzwonlREe5F7J8X9oo/JV5Mg+ZnR2pYkjZZsu0iIt0i2eAHDPvlkArt3dxEBjVFL2mp2Ua7BjODSagEqyc9OVB8M+6ikrZqMloUgFJBhch1pUvgGc+AtzKcBTz9H/jU44IVclp2IolFzWbrYOg3AQKxlVOuoRDC3PGdWYxLYWeQ6T2iRGJ7muIlRh6enGEBBK1oiYys0hDxU7+CuMiupHmszCfFRuKjFpCg0ZdzgRXhoBOY60cI+TjCNyYjhFHozzZHonfPdiKJHTOWfArYqc56hHmB9ojLlBVLIrCJgqZ+eNaUxnhl2AKH8cThakOkQnbSrnyRhjg6Itx5Ya0ixIcZWFEQCH4qgQ9ElDbAUgX/gtMIjoIIrW+TndTjcMjkNbGmPnf0WVaXFBh1t8aOQFacNp9ETDpm72Gedk1fh225Ix7SE/YoI5vNNYnW0PfuVkhZQHDTDeOj8Fd0b5YliQCtu2WkNlSJpsoRiu0tgrJ5zTCHu//DNKWBRQww9btFqp82yOnMU8tchHwEI9qZNzw/wti9oAvA55C1ak0SiggM4IQq2BMacMSTCa5bwqh3NdxSrwdgHDrGb+ls4Cz3V6eV5nrcbztIngzkh2V6OOBLh61yE4nYsAbsoe9BYQYPua/JoNfetIeDCRWPKPSAe1pEbwGJrkmXJBW0Y0La5nntvTfMb/jT7HEfcrd8qTbWgbK8YDHAF55bCaKxm5maZUBhxCRcZ41nYJB8AybEN4EmCR30bdOADYjCI6K7iqVAvk1Ux92q0fEVJBjXzPIDymAdC/XbWuHOjcWXCAKu/QkRCkQqP18bwRrBiuizY1lzGAmHYHdNlu0TYBnkch586B1JlUP0FygDX5FIDKlfWUI2yUonqjxckCDgDtJyblJttfoKy86lT6MyZlhJzYz/Nwvpk7xCprVBsh/9Q1QJ/y5nMyGhkSOJn/KCJdOrk4G+ClEfxRVuqNpaDLoeoB+kpgRItG37MvVhp12tu+aOTNaKv5yCP1g26zAkvZoT+sr32Ac54nWS5Ni8w5AuIUiWLa3XXrFfU7DopV5jmjrs36MvLCM/DT+iq/IWN81OPBHuqo8yFtzuWU5hY06lwv0iIt0i2fSj/6bADcysr0502nbn8TpayioKcWQC94jXprKs7BcBsF38TLzcOXRgOqhio8RmNpxDRZgoc6BkjlqXLTiXRemJ3fbI1WOFzg3ljo4fDwXAWlMdY7VbEMKdO5bk7EHcU+ViieottQ8O1cPFUcChkYg+J2yFXF7HMY/n7eRsBJ+EZ5jBLquWZ/MtNqBQIIxhmyVhmSv3WZJLxzgSs09DEGRrM8O+a8IEUDECDPenusYUDZRVaRD3TwU8AnGBAwCRjU4t5mdCCMFko3z9vhQRUvGeR6dcJYjSgvDBnnzKNY4vlCl3utt8PVWkDAD+X4TNQJkBQgCmM7W0DCaXiIAXD7F57Q+Pgdc+GCDhS7c8ww5AL0MHIQ2hvmOVOCw0Zdha3XDxep+NCFDfId3sQwVuSpgTSCBE8EV1TLe6UnjEOlEqsZB1wXHLjooYLBVU4CaEsvtRUwDgXs5O62EBNA8njUBwQ1U7PoHoOwkszNU7od4kxD5Ac6xRc6EpZldGMEj2lCjKYT0cmXH816I621moA2ASAAh7YRwMkoI8QuWnEOlMO/GtiKmZIPtpP7u2kpVgzqXeDERPg1z+k0Aux+YT36yQBnoQ6wFTg5TzEmq2NFNYp1jJ1gI4ZN7RyRLCPzPeb+8TNAG1ygAEhDBgSt/BLOTabzNCcxb0mgpBzBd2UDGXGeVLnk8DMOj3LDg+4NaKRRoGDUzLo5XcL2sZ3yqkTLFCRy3ToHWVJBS9MfBK4CwgE86nXtUQOMucPQbjFCf3G4FL2hSMe2OdF+u3yUCfJBVozAC9CVlww0pMF68OFnyCz3xqIF+8yUHwIih0rlm/Xou10L9+d+LCgHuAAiXHTlhUrJ+bXwN8qWDr8FegBZ7oU8AP12Bm3Uyza2H1v/OObP+uaoNXzhNDnkPkE5ioX1UNB1Wn3GqQ0F2yai4zyL7FIy95EXPI3V28hif7ATi71iXif5dzub9CF5bx+mhaflqR9cDDKIxSNQJtoKhwm5hXfeH6MV8s7nOZauSchCXlma+0WH61xQXygLzqWN39Jnm6ZYCT5Cj7hXnLJBQdRLieOI8kJOOF4GpLuvZgcnLAA3f0utBgCOTBZpkRbpFk+lZz3nOS9ZvRkROOdLDYZ0SZRMrEpCKalIHK5UjwqYxip9jQiKy2CU0YAc/UDZYpD01DQoGkYnaasIVKL0eQ71GFUM3B/RB/JUa2uuYpUeJhzFFMOEFJyHdByCqKJ49UxVXhreeihO1S2EoMz7sTjALT8ElprFAFUWyV0RraAY87QuXnfzVOwoypK6hYLSW1bBOiwkSHIxhR61io78IicNpccOkXqtmGkUOPJR5XscUTvu81jwpMLT0PT8zV3yNYaDw7BkGstGKPidN+SEL3jHhYJDz5aTPe/Ys0LFy7e/87wnKhHKeFpvr5C3BiMiXeSfV6dqUCZhBI2iebPbTmi4I8phO/ARkAl4HEqpAQBWmkuh0MPQcW0ETdF2tLWPOO+qYj3kIR+ND40Y94ex5b7VRpM2zNEprvJdSatLS7FHWhNAY/m2R0QrNLRwxO0ojq6vKRoxFL7WWgqZAlIBkvppSbo4L91rSytp0If38GG1VYcD8jqlldpSqgMSbQ83PsZ8pQOry2m5WafulbQCkGsD8He7AGDuX19dhfRyasGfQxyvAPaWmk34WQ4AfHCFZ3GEGra5mVFPZdxI6pntLXghnyepVVmCplbIhAYargTgVbbFbA4t2mLyCpZ6QPHKhcLA/eShYQwDbbv5Bz/ltWDZZ0NWkOWI9CjcPBNbaQhsKy1oKkefcRWyw8tFjK0gw2is7WC+9ldlVPmwfSxRAGl/sAznQtrIUqPsSGrsXQfArTifVSDDOX87L9K6GUQ3Wu4ijCxT3CD6pV2NMrs5tiBEgBj9LqQ2gxL+i3rolMU8VmhTYOyCfMWd1iWcBjrveOJ0gkKucy33m1hMQns7+9Eosf3AMuRlLLgpN5CFNqBI4DOADh1SdALlWopRw+i/9keey6e9F9L4U0YF68qPNCuLRkZj/m7oTKcFyC/aVF46xy2gXxH9qnPWoKweeqNBhj2cS8FXjs7aPjFUbduqnGwjI4zkEBQYHaStbAtYGO3oiliHcN0k2eZSJoNbOBhOe1GfBJiLxSs6pzq8zvVzyHaEQ0MfUVZ4pgv4jc2H4Z6yGguOgi4kGJoajTwXNObhcWDz2kFXl90IPX4s0iIt0i2cSj/23Oe+ZAWD+flSx+gVzplG1Im3MWcNpas6tONPNDQojPFAwCIAw/MNg1AJ71Krpqpx93RXPhrdcVijWatHZCX2kFKx4j0LaBzWHKAghkPy5btHnobmBRAqHJ+PFakq9rET9ikbpRSrrPQeBQooMb3RiWF/gQh6xOiJww6qTYd+BUtBIwpp5imaxWCI4S5BsZE/FC3FoTjxNFGe4gh3z3eeR73sfC+H6lCNKNnYUR+a3BepJBBD2UuXN6DCQwGrcCXb4bHYnypArvdgSuDPUsuVWxohiLFOCVqc9xZRRp6mLD1q4CzZch7gYrRHZV7CkIeSRnmGEudbPZvLxnjQbipaaRc4GImIb3IxcuXwr7yDXfG8Fd/a3Q0wXSr0U5H7S5Vm1MehWG2ExqHTow7Ov+FPI2edBc2VajPuEzS7qSoNAK15mMkdHRyWO729Qz4YDGRBE+dQ73bXDY0racntPawrj/V5xjmCB9dWMcpVwBXGzqE5QNblp06nFmDNTYG73COfbYNVwJL09ZFVh00FcqVyMx1eXZLStAu4cAGCbwYRFGztdvL8LK6d2t4OXi4BMpdbjbTV6bjmJJ3utqF5K7b62O1tQgtADlB5Ynebc0vwwiHEIWCwgTGvpjM7neBlq7acjh1Yoy+NAHW7PAOooo4xTAoNRi7yKj/aPBotA12aKwxlACVlghMCIg1l7AMHjSNXnBbsA0aqFUalzGEwJ/I3Y3iv4nA/4Nue5srhEU5IJO7VebJyljF0mJFvI4JGWQOe8c9NpckcUpRr6REY67I5FCfQckK/0eMxbesGxsqH9VAWBRF5D7kcDRY6AZCsLzTGMCMOkmBAYB/olTaz7ayz92enJAO+gF0KBd/KvfLlJyCZzpb1MrqUjDi6iAVaoUXg3Ee3GMGnEPoSfbi5HDT0utwTUxG8Ap/kIXSZK1lHX7Rv2H/UKcqY4Nl7pJX/oCE7JrGIhXoG4B61Q25dXKOjFxxzmoPPqz/5DbwNHqoj3YPSKRoUQUEZsNXoBzolPdqt49tZBP38Vt+oAwVVsUcktFgWFAfvyC6XYxsYGRY4AhSD35yP1dh8xyIo+yf8dQ5ro74SPOrAE0G4ebtAS33jmzcglPOOQOShY8G9G1g7l9hm0TFxyHrFCJyAc5EWaZFu8VR69o/92M0CcL2IYvVQBGpTVyShAFDukWLYKBv8ULAq93Hey8wL6pFyTc8Z1YWhqZCHhtT5MBqvWKWEEtIUVVAaetkqaSMKZYfmVJgourqAyFvVB5RXxktUwQkyjKIMABFZ4WmIyJvzqkh1mPtnaQwFcBSFQnI1q6uuVF45CuK8LyNTDn/oNDqM5NYobmFiRMOC9UfNX6XpFhkBAAF2bq4qMNEDlzwcV4w3NeKcBkjjI7gxuhFAinMu14/VvWHkIB3j4kIBbYFzzWJ1reYpNDGK34rIcn4Kah0aC1U9wlDRBoI6M7bO8cYFntOAu9ADVnBJAyRQy2DGSJnRLTMNMOqwJfnHPC2UsfTKZ9vVVWVhzKGVU4AxeO+QDeU7DG5UxVcjNTDgsWks9xrFyVs55Hk7zonSRE5sq4HzxyapTfmtci1WcxqxELQLFIx+Cu5c0GLbWYYRAIc5XbSgs+AKTnfdd284t22JaBFttIusAjeinkZXnFCf948bp6Vag7oUY8WvEZhd2jv2J+QJ948zTyNkp06fDhldcnUtbG132hGNk+4KDdTEyBlxOblxApqagCTr0EjbOztpp7vNuQxOXG3ZHdFfqFMTYH4SoOlijLZDisivwAapjnYVHEiTYJZHORctEDKjDMSCBo2zv/nLTo9tzf/0tzjIV7ITxU9lQpBouxcob4TM7Oy24WlAtrifHhZAS7DhIgKBkbxvUB9RgDnOVhOHAwKfPXaTboeVjTQ6fKo8aNSHoI8AEtIQZXDNfiDAnNIcK7Wd60VGfpSLWBnrsTIgEKAso7X2oQBrXBeU5wiYzo45kU+R63SOcM4sEJoD1k18bZ6gQ746lNqiPQTXrvQUZCHXTbe+cZGLoNDhTXPWCSQv6JNuryiPyoiUklmchxOZZqsezFYn2a9sgWJE4nxbjFEwKdWhkzz5Hn1aMGUu5uHjBRxPO3kMibsP3JDna2kF+YoFFfQbNxvX8XXuZA9do4wpT9bH1ecR/SaveMOCIFW+mTf0FWmrWG3rSnnrAA0hc1EneacM6DznRQyOXgh84+0uMlZ66VOwi37g4g/6QaMV/cxX/hllNHLMT/KCX9C80sIJWAC4RVqkL0kqznbv/nzJURYVpsntItzvbBTv61OXAXJUb3RyTXSoJRSLr7RSeQqs+h2HhpzMXIuohIOdPJp2eu6ODgDCA2zi9dWagqHEfS0ATj2UrJObywEand9jmN9J8UYKKAmihqMtjK9DAXq2nuc2PEsnSWumBigtSXc4T8V1dp8pgQkK0u0t9BZ3OtDiDGoUaKninCgOMTrqZj13h4MFhu51ppJyCMRRhQkevceVioZdL7jCMYaf8lXEvqZJrWeEJyhRwUGP/FLV6xUbM/BNAEaC3IRTABVgUkWP4tWICWJi7o65GI0aAY6gKeYDxhBaZA0fLCDPz7OBIjLKn+fDcHA69q3yAOXvogQNawfg49sX3JPMuX+amwq8itWJVphHjeDIRxeKDNt5eNFaCGYFbpgLFLm1cpibe4tuKrodr+TqA959/ZArljMR1DPe9gAPVPKcgklhZOuUA25O266usw40gnPjHLqURoHPACDixs7ryytptbIUw5tkmpqO1VF+vdmkLoN0eqedGhJM+dv9duz3tuVryqTC/zR+NGSUq6PhH8ZHULnSEPx1ggdN8pcGjZOT9dvQtrS0HEYs3lELyPONJEsAhSFlndo5Cb8cSnVIbZLObG3lqA48H9Om9pFYeYxsCIocvq4LoCApaJpNJZAvtJvRHXlrE9p7BOVif1erKhb2O9vfofV6pcURPAUEuMJRPm/v0r7U3WQpMd/J/sCzgrC8JQeOD8BDgGqmAgzzjFWi0kG5AvN4Gwa8M4Icw4rURSej3xvHZrRuhizwFPAYURVcB8AC/Bq9jv5HxgJDHTXnxQnQHQaNxTv0J8sSXipNftzc2fwEEzG8r1zbgIJP7m62WmmJT8gu+darzSg3nBbkyRWlrmCu0Q+WW1VktpQ6yEEfeXc1ufPgiq66hCc6qi5WCvohJaixLaBTmmxD9yr0mn1SCsN14ljQSQ3hgU5vP9Vbbp3SiOi1Q+EBlLnD/mV5tmU+b//E0QQ0OXfTIdMG9RnRNjvIVo/2c9GTTkxsfA2fhUZGo30rRizskBLnNKLHAprbZpar0IQ+yq8ptC1tNy4GHbFCWT0D7zyrQ+R2T+WSc13lL+1AvgP6wrCPfuC5pabRNbMfZfnhwZjfx93qYRenLNIiLdKXLhVV1jcvoSjpoMWxUbYchVJR2UldBelLtFW1DsbFIA3KYYjCdRhN5RLRHpRZn9/Fcn75taBFUOHS+Q6Gtt3vASIcFnDCOs9S5Jj7qgA5J6VTKAYPL3RHQ9RHqY0CxDn06VwoFXWsjBUEaAyCDOl17o+roYyaqO9RLgCGAsY4hlIEQFyI+nCv2yqgo1BwDmU6XKtCxiMWiOKVUgzGTiDpirushjU8wR/OuzGxZXSpV2VaVxWcxs55eg5VRLSS3w5deA6OpnK1gRLVi9ZY+k7NgcFOCK5QX98lO4xI0PZuF3DHPdDl0IhzZ2S5BkaVOfOkXYgQuAXScJ35YG0456T5AJ/WqkL94IORvh4K3FeKlTHeLQxHHZBS0shR7k4f40DFJyhzAZe6WR7EkDG0anwdRhmRv8OVFAFtxdRGBvrwVoOmzEhKH9oGfOS9kast6nTD1maApJg7SL4uQNjq7FKIkRV+I0NOiDZCeXz9AIAsr4zd2d4NcNhcWaK9jZZQN67ZHJ02RrAO73zDhCscMEidLkAfvh9aWQNkYXThlW9YWG620kprKa3zMUIVMmIEhXJbjWZsE+F2Dh0ELGKHXI+FPNYdo37t9SfSFSdPRmSrhcHW0Lsnou0SQMYhs4lD5shCxbbG6THyB1kD+G7LCWrqGMXGchOZd0Uvvcm2tI2N5GAhFVcF0HlNti/sid+IYMivEZUJZTWhwdXlyp2RMFijHyCGDdo1srg6lhr9WblwKC0P2ea2pIlsZNrNPkBv5R7lfHs3b3HBo+QlDbkPCKqVfYGg8m2vEdhVBB3UK7b3UG7o+c5lbdSXaAvKLAJEEFT7h+0f/c06WSnudg7sbH6eeefhVo6Rkdkc2An59KmgQ9AV2rKkF6gHQNUk1Xl8A+eJ8btSky5khfbPDh038E9QguLgmjrROskX2knniPrHHDPqaNkQGnx3GDuGR6mT/DfFvnWCcvjsnLCd9pmoewVgD0VRls8KlnwbR0wxIA9f+Rbvd6WOYwCU9Jh1O5weF4VU0mod2TKqzXn1mW8uGctDZCyAKny03wlYoZJvWwaaaM+oI/V2BMBvHdWofyAvHGTli7oJwQJAewsyohNLK1C/YnLzdEdQBJGuKt7Y3oK+vNo6wDKPxmvfLJMCLWuRFmmRvjSp9Owf//GXrGCsbyppp1T4/cFuRBUqJedxZC+4kAAObgkwce5OCsO7XGuirFS0zndxD7G8RxvWidw0fBhwlJE6wuEdhy/s5Cp/NCfeYV4R6Xm6P4pZRYpi4aRDWmUUTaezwzkUlIqUo0oJha2+mbgqlgOHPFXQPFQTqJGvQ0SWI91GPgSVzo+LYVh1DMrTl+YLgoxKxmIKFL7RkyEgBGKzwiUfQd0ugLM32olnjQz4JgKsEdXEPJWs9xY0c8x18wmDT0J9Ws2ITLq1hMOKZB3807pIn0Ml8ZtPHSPvHDjn7chT94cLsKSy5v48z8ahF6Nz8CrqKhgNtU1+WGwMkNw3lmLZwXs+Klh/OuwR0Q3KdtgsVqdxLC802EaJHLKx3XyRvBvi+o5V5/kEOKWs2F4F/k1oH4fGY0d47tXYOnemCSMcStHY5balXJ4/ApBqGpFF+duG7pe1DGCPrTW4T8PhkLLVif3ReM75kLbljmCTO9xR/szObgwBOy8z4ii93WjHlaXloEdH4PDqKryFfgxSy3sFlmSsAReEKRcuYtjY3oFO36Hp8Hk2qE7Eds8333Xrogm30dgyWtlz53rAiflQP+vitg4jwFql3IKfRncHyBMPQLwy5x5yu4BOV3E77GzXcE6aoMAIVUSGMczyPCo+7TcaSWXZFG3JSfnB2dySUUS+v+ied7SjIHmM7MiveJk812MahEBhugm1Q3fyIOZykWIPQtojQAq3OqRtlMk2d+W2/cpiNOb24cw/I8Ru5ZL7s3IcQBH6raPgRqcs5qohk4JXAZIOmeDWPAS9fEG7YNe2QQ6lT6o5Vq8EQdLo1i7wMqKSEOPwZCzKwGkKsEJfcBGRYEu+ISQh5+YTGzoX0FNk53Y/9lP7i/TONl8uxopZI2zylXqSZUQhySpOBW3RIDwn43kWnthcmWLOF9Ej5G1Hso0rzqvghjy0HLXiEjpwYF+Gd7KVNjMPgZlz0bqdDXAWgIl+6Z5vTm/QyRKwxYIiKhHzGeFtlEk50RehK9Ni3/RYicn9yW1DYEics25Bsc84uhFuHXSSfN7zwR/ritw4TKtjp17odO3HAm/fJOFoCe1m+/GgUVafXVnKenaRFmmRbvlUeg4AbvlzADj6vv/znUGNyigmM3Mu5rRw5JLx2M5DAENn1ej5QnLjISo2Iw56Zw73qbj4LzJ24q355fllnMMI4EejCI3M6LHr9aN40Gy9nkNek5hnRPYYZ5UetEyfN7pjuCpWz/nBUPcwhm73YR1Ut9JFgaH0HJ5w2MRIVRg58vE+I3PSq4fu8IeAo4vCF1AIBp2D41Bod4TC5eNbB9R0gplYKEE5sXCBZ0aTSnipcgm1SV5T4CsLyNd5ZzEsAf+0Cg4te10DqWGK1ZkYXb14F1NojJxr5/N9QAGlRl00FFAen4jWBBjGIFGHnsA7aBZ4wkvPc2e0iwbYsjSWPqehpU1GGGJfHh8rCOFls15LDb18AHzXIT9qqbGxzRx5cghccB1GfNjmGx7w21dhNd3Ik3oJKKRJByC25oA/DqSuLLfSEgahjnxsGtkh96aROGhzHpZmpzP09VbQAk0bO9tpC0Nt+21snEkF7j2yth4R1loNIw59toOb51pu7InHs33q6JBPGwch3vCA4cyvQYIu6YH/VkmeOJSukNrmm1s7EWVwWFLD6QRzX30mkGm3u8hLPyLE6yuraTUmbFfS5nY7ooLON/Pl7Zu72/BdYJCBmMP2O12cnrGOD3wH7FmWGyc73cDXl+VhP9qHP4em3f5D8DOb8mCkyr5nFJE7OQKwRv7yzPlpbpcjmLIvKd86H9RLeaGfRuMZgYMv0qHRzeE9h0WVI9sb2YAmI+c73Q5yQX6c13mQP/LE/qJj03OOISCiP9wOvZCgQ3AojQ7fDen7YDXkmfrHHHgAMXWl9yFzAn9LdiEMoAA6xBaipgCsMo0kiFRlGJ21L/VopwCE0KjsZZqMlNlX1FUuiHI7Dvu5JUYLkKfyiPMEOBK4u4dkDF/CKx2IQurx202P4QfFI05krdSTB/fEnETyNAlSYl5r/JBU7+EXx5kin9rlfgEqYAo5d06ifB+PrKc6DgDt0G3RhQ/0ceTJ8/HqLl+lBa3UPJ5xv0Kjo+6r57zUrvcEzyCSOggKBW92zNjChN/y0D6RV5wqP75a0Ghkbm9ZZ3/wfbiFiX1Q3cF96nP5YmVwVnWe3SrKURXf56zetc+5Obr8dxsa+SlgU2YtstWoovtzOYu0SIt0y6bS817w/Je4z89NJRWS+iAiTBgBV5BqegUPKpsIq5cbcd9sSELlo+pwMrMGTAUTUSEVNUrIuTBDlTMdXLCh0nXuh8OgjdoSCq4W+bnqcBLROvI10ieARKlgsznG+6yMY/hUw6L+KmLE0TbJPcX4CnosW/WRz2EMY7sAozoqu2z6hio4vp2LpiaOl7YbBUDpajBVyBoMhxg0LP0eBtmoAX/OGXKXdIcNLKtc5SzAwN3Vq5TJLdBhTGiqWEnhDXMs7Xl4S58XxY1i14DFRORQok4W5tlJk+uWBa2UR2kB/hzK0JaqZMP+Uo4g1vl8vtDaoUvBgfOzBELy04nw2aiIW8gJWsbBG57pGilSm0MjhWkoY78pr/VsB/kQpoobpEc6qBft5v588dYBeJ4NCTKCIY1hU2iU00UMp9EsYYkRNxcn7AK4BI2xkTDlCK52KSsAjaDDvHQYFCh4MxgBwKhsgAvaJOZbgQwE411Agm8LEDwLbDWuAhfuDtkNMI5MbjgXjDIcoo42JT9ly3mOgtyYnC/z4YVRPwGl0QX3EOz4phCYnudjuVP+CiJJXeCHshTDXdBmNMohSqSJ47w/mHsgGiFV1iJS5RA8/PRF674kPfpOmVyjflZY0K2RJ2/qYuREQxx8kSHKF/coVRp5h2gdBlWMcwsrRZhr25C2ChvOOTdddj6WRtsJ8fZfekY84V5s8s5odEx56OGoYLBtVvkhKLb+VeiJaQsKHnLWBoypCyJi5dQDueExH0FxhnIj+h99FEKMIvtnnzAPh4SNmNmvowLwX7m2v+lMxT3kYkTaaHq8kYO/aGdln3t1NOSfkVL7Uc3pC+TrPNnY0Js21EGKtxrwzGBs/Wu0L32ZYmOon7JyNE6dlOttO+ehaMXQX7ajdMHXkC+OJZR7I/I4/fMBqkdZOnm2FTxHXp2DG86ac85wNGgO7rMeldRsQAt0OdQfbyPB4dExc+6eOki9FA5OBYcCB8J9E/OQK71UQYAM28DpBTEnDhrCKZRqnIjIC9JiiyR+4UFKKWXaPp4nL7WF9eM7ppiQj1G2Rr0VUyTcN9B+rUOkw97DJvS6MTZPXlznWacbGK1rUZ8FgFukRfrSpFiF+rkicCbBRqezHREpO31M1C3pYWczoVfqt564HnVs94BicxjA4SujHLFQoe6csXycPVdVBIYJZVRTiaIU+lo3DEtM7EfJhJePUlEJCyZUYKWic8sEBxkIuNoL0xcAJuYBcV8ofDSVWz0IyIwexrCcJQoaUTw8EYrKIlXA5qfaEkA59BPbgHDOSJLPuBI3wJ+KlztjPyWUlhE3V2g6Z8qhBVXjqJdXOcZEZw3BNM/MJ3mGsuO6xl6eVQVk1GVkBEm6qHeAZ2tWVsOriLUJXIXPru50X6l4OwJK2GE7X+sz8iX2E4cyMGDkqWK2vQK8YcBiSHmqaP0/G/Vcf+vuEI2cofiwOX7H+04H42yswmuXdrhGPran7QdMT+WgL68uNfpnBDFACky2DSMJQG1L8nEIzsJj+NB2o02UFef7+aYDo6dtDJkAz0UULgTQ8zfCJ5ANwMAnv8bNlnXoejvAnUPHbvLrYo9qVSkzSmBdujGsXaScIjJhJE0LWpHfAkQMYgAufteQHYSC5zg3NajucRbtBp9cuBF7EMJfo9Lm1XXyJM1VLQvsdXgAfGPnCNnKbWS4HvU1QilvA1BAUETUyEeYojxh43mW9kV289st7G2AAWTEoUZuPstT+UKN+M5tM4uMadFdcFPB0XFC/tC9xjDiheS2LTkaWo+VOm7dIT811M7hrJM9DpSyFgJif4V+BRAiHP7U2Yj5apxy9bZyLzmCkww2IZGLAjS32inA11JZkK8DtAOVAuwOYJKH+EQkmToFrIjnlEJrE+jGf0HDkHyUc+VXCTZVq3k7FoG+123HWG3sKADP+Uq1/IoqaBe0VnN/cclVuSLMdnTB9pV3ypT5uopd8Cy/oMO+yPlMh6yVRsTDi/KBelt/daDn4zT3mJPz0WxXI1bWKdhI21Sr8NzIm0OXpWFaaqxAwwa0KU/eGa0KX6yt+kP6jdzbT3KElYYMebREnRFpXqJNESHuEazaEFkvBp1cV5c6iio/+SExPN+lzZRttywSSDslhOeKyxHp0wGRgDzl49wbN1x9avvnoWbzdIqA8oreh+4lt6JZALhFWqQvSSr9+POe/xI9qZtK0ckjCcp8c4D35qha3oxUBcApDGIfpWdky6iBXqIr+/S0VbV5WBDFwe3R4fFe9UL1gMkuonXO/RpgcEIpoSRGKAOVdMwJAkSJKMxTMFStuPUJSh9F57DAyGiZBk+P28gAfzF/iTwCDHAtol0oIaMgGv/QW5bAb0GbAEUVmz8oRbScgMW5JlQXxYoi5XmV4ARDiHqnPrXEacp0wYP8Qq0ZcpI6DJ2F1AAxns9REIwp51T8GmCKDeUnvbOJ396jwQiDw4NuV+EQaiz8cDiafGNIGt6PMIh5B31prdA+y9CmYqc9OO/2Kqp3h3jjHYXkabWjPSjTXxpLTYQF5uEPACs0xvASv432mQRCTq63HHmtcY0hWdrAaIcrb40NDR0aAjCowN1eRNBhoQFCyNe6mQQxAgaNiJO0vckyBYAOy1gN9yQT2AlKBODOqcyPG9X1EUC6G/5CvhHEqIeWlDaK4VqM+3BUBowICOGTDSFHyE8bKWgQZMTwOvRIsw6JPDbP2H4E/itXyqCGy2/7grSNhr0YtpWOkDHq6Ipe+4X7A/o+zthiBmnpDwRnyAlyZYTLSLU0KHcR7eScThLsI0EfbRdtgAEUFAmmOBu/lQs5ZUREQC5f6TUKFeyEV9BnlMUFINKhwMV8K+9xWBGeV+qUTxkhP/y5CbHG2lKGAiH+pM1ywknzURwSh55lY0TPuNceHtvChNzaxvbHzGOBhBP4fVVWzEWkzWZA00VCyp7Om4BP4GzrmLdlKZUzcOJJ66/c2r46cNYzv76Kek2Bk+1uf3VjWdvNIeaINslnpyoEsJCLibq2gk7nchnV84XygmeHF9V76iupyA6JbWd/CcqDvujv5O0cMemcOTWSHPP+uMH+jVQFsDLZ16N+ODoTGtqh0HBMi8rpALAJ9wFS1kWQqEaIB/hnG6jD1L3+lq6ZHpNSo2IuutFZbaNPdYaM8qsr1NXyIJw3PraZqtv6+bTlFQoA7egUee7nxE3Rob1B+wgYXY2tnkLqJC50u/KpDpDn0qD+Mg+amnqU0+pSnqu4SIu0SLd8Kj3vBT/xEves+nxpMNLTcpIy4G3sB8PqBcPyKBgncatgqigiVwpOdVl4X/EOVY5V5s4fypvfOpxhvnnLAef+aA5i+wsUgKCgiKL1nPOx9I49XyqhPkbODRFYYOBHfbzAHRQlPywEOlx4oJKK4TUMERoHOpxfQhYobOd2aTj0jAMAckElGOVSogA0ylHJukmwl3guwCyKTODjTvSF1AYUUX+Msvs3TXxpORkNMdSx/5pABwVndMJopEov5gvCHMtRybvCTSWvYTJCpueqgo45OZRbdC8qoHGttgKtKnCAmUNE8oRnYn4PZWpGS4W80KCrlxxGoxwGQmBlHc3fusgjh05V3v4fr81y4jJlBzAMXsBbfjvnTTDTrGOQQH9GmQSyDimFcaHegkehr9Gu0tj5W24am3lbLgHgOHY/Kf/koXWWDsGx7SSgD4MJIwRygjr3yAt5mu7TZzPuAsSlVCPmcko3dI4oH8QGCIEPDqU5dFOGVvNxvo7AbzjY5X7owyh53Tk7MVePMlz96sT2WZtolHc63ZDLDKmhVVDgmxesss/RttUAR0ZC61GuRjPmqXFdEJ8XfCCrY+fjuXEw5wB8hckO99tvALm2IbQoTcooOMdgK44KZfjNnzIkgJMWQZKy5xsGfJfrgLa27FGhk5AmQFieI2rb+wJ3hw2VdfdEdL9AI4EiU41rpQRIg0b3SnN7Crcxibmf8NJ2caNr3y8LCeQtl+0TdGzoCFAtPQKggdtwACaQsyEOmK6c88yk2eFbgUa3bWSTfJCl0WgLHtMfBLFGGAsOg3epAzkid9JLFw0a4n245KN82CfcCFy55SKlC6p8vyzgEb57xrlmRcpo99ppYDSJZ4022k8cDvTbdq/i6IxGO7TzLrkpa2V4qn6iujpGPhOgjFoLfnOtKdd8LB5+yFPpVB64L+Q5TliOdAruZJ97pHlOvSkwNlFH2thXulXKOg5byEYVsEweyOl4tEFe1Js8wyGg3gGWZRC8iIyDs7YMnEAw1TE6IM7VDEeTq+pb83BkY2xUDUemMHHLkVyXmA4gpdBHj+ceI4K2GWUAJFuYBqe3+DYTy4tco50yL+W/H27mCjyxfeQPX7bZEkDa6OoiLdIi3fKp9PwXvuAl+UXGnzu1dwENE1eWOpymxy7wcbgkJd/3qOG3I2sG9aSNdlSxRuozwYxz3YwAhQdKB3ePM7enyAoP1YvRF5HFC64xjOonFaK73OtlaqD1gt1OwjcwCFSMFqlI2l0NnHM0MF4YBJVjBkIaHMrGuLjZqmXFOZWQSobjyIM/DRFf+Te67dSJG1BA2QAKhoyWuZqWW6JuPAoP4AcKtOb8JmiHOmETedSgT88UBpOZw3IxhAyf3PgUVY+qJL+yr4vCaKLtjBToiVtAnqgOVTwbkUVApFoxjLfDR9yvQtfwW4aGX6UblGIgSgDkZsXFArUwgA456SlXqVtANvJV9ZvyMBj89yeZyQfVrYp9hNZ3Yj2QNuoviwSHeuPOcXGVnJEXc5Ov0T4AeB2CssPiyIRtadTMPbhiYQTGDjKy0ud+ZWXXPQIpz5WXGYAZeVCeqJwGhnNZpvQKNEsSmwGKnDJ/+UC2tCkf6PRVX8YEXExgY2cjLUCGzmhq7x7xP4AS/rmCNCJ+1CNk1PrayN5FceYfcxpJgqocfaKtqW8FOvIqWo0xdQYAuIdW0IlcSlk4IPSdkDOei7lsCiF1lZ+eH9JWUjqLcDmXz/rmBQj2EfLmgm0Tw5TTtnNivDTUAFBG9rzH/ibkyjWUm5QFfT2jw8Ff6ggIrdCOrga2PtbI8n0KcYl6Kz9CR2VtBJAQjMsreat8CvCC7qAT3vJdApw6n00uU4HURf6Si474qawHeAgKXF0J6EPe+4IVQFEe8odzRv6iLbiXBot9zGQh39bZSLwRr9jTzLpwzZi4GworazRR8MM2iuHGbp4awFMhD74XmSPArjzTkcry53N9nEmnO6h/TJZle3hRp9J2zXpMJwlH0HvhifPEos7SGbWTMv5XBsjANhOwq7OsTrVupBdwFXNPs66TwuygeI+88hmaDr6ZsbzTERaoWefoc8iLIx4CqljVy3kjYqEX6Gy+JcUIoW3tPEkdmmgD5ZR66CiEjFPdcEQtm9+OttgFYsPsqP207twYQJKHgh4+Al3lRzBqtDzrk0nMk1OnThm4SIu0SLdgKj33ec+/WRE453+NiiOUFMZm0kPJYCDolC4pV0F28Hg1sNonO7MG2vd81vX0ASaCJzcmjb3N6OoxsRrFbXhdo+ocDZVDaA4MhcokoiJcMxKgQo/JvxFRQIGjhApFX86NoUZBtnwXn4oi58I9fPjP4yY0DvDwO4A+lY+T973g3eG5q1xR/J70tw93OwBQjIsgFNMUZPmE9kTtG0o1DqXLifiADLRdF+NRRolprHwoaOfbaKCesLwWGFiOxin2xoJXGkGjGxGhgFd+BBEWG4CBIw1bAADrBc0aD+fsWI5K1AhZFVvhsLT5WaZ5ZpCs4eNRDIZ8sVY2lnOw5L/5a9y8Jn0O5TnEF6sMBZTynGxM9SaABTpVzNwe4Go2P8jIqu3T7mxlyjESDmErIwIco3QusNBYW7ehc+6g3cULFAXtgnfLo346ABaI8bK9BRPuX+UiF/fAchgqLwaQB1wLg5cbxgnm8sIX11umQ94ChVwP2ozblMuWkT4qYQQoIjmcj3ogZzGMSpmCBNkVYAn5if2yvFH4aJ04b1014M7rcyhcpyGGreAtuQEOkfvhJnfZ17hOIWFEbTsyNw//pNE2ljbpsZ2jpGgn7oVPVQ0m5x2KlEaBcqmoc3XuvpCfadv4fKz0piTfdlGq9OOVX+4BKOzJdbPNHSy17vZXF7UYjckMcW+zLDUCRtrKzM1PsAT/dVDyymunOwjgSwBr58zyfLS7YIw8rLJnQQ0V57IiL75SDU6SmwBRIKg8Uxr3Wl/rmnsBiUPbOPoGcmL+7gXXdCEW9Tb6ZFRchy07CdRQHEb5SrhZOT0ggDyn6zUXYEknQFVno0d9oMZhV4cOI4IoAFUnSQb/qZushfnkU9MI39nomjyzNblqp4m6ShP9xvmM8Fk5N3rsa9vysLM8N9rNvTiA45HOD/lQJ7OJOgcBtrH9QP5Qe9uba86jHMBIm0NnQj4L4u3/LoRSz6orXdmNZzaVK/ksV+G+hPMMmfE8bdjUKcNZHyK7FGs0MrQE33lUIPPPKGRMCyF/ZTbygi7n8ClHKw6h2pCZ9EVapEW6BVPpuS94wUv03j5f0gh3ug4paXwchhpER1dxxaRsOqgGRSXoNhERuQrFNkiuZhO82MFVMs51cwiIPh/KWkUXk8hDIauYAAfkHS/CR4n4fs54WwLGTYXlK7CMSDiXJyYvx7gTBKhRzI1jf8aKR0BIABLBjMaXOwooNaBHKDU92dgag2djW40AA4W0tLQEHdm48kToYb9Ve2EwRRueVMF6Vi+b/KTPt0IIXqVHxSZwMYLh0Kj5qbxd7SdANTKm0TbaoMIzCmd0Me+9hWKGBsGR9Mb8LI1hVNVzJhQ+vHYOVZQPX2JI2nzzZU5Ln5Gecbz3Uxp8NljGebW9xi1agpPo4wBcGl7BkeBJxS2/XN0WE8/hYdSdPGzPWMDCb8uwPZUFgUgGiPCWuhltdLWn87MmkwH1NiqSnQAjESp6uR1zZjg2mphX1hoZ08Aa1bP+li/fNLY5WbagIwNJI5Hwmu/YCwyG5bmYggjAB7RoyIxciNuNIipbMkWxErAOqZOt7RQA922TRuvlCliJtJ46A8pB0OjdlBNvWIBOy5nteyaOiGmRDlPxwwUxASKjASwWwE+7W57HypARSe9zW4sA4ZbA7ZrRqgDS7CxP3tA2I+ptW8bqTvmuvEU9jFLRb+GpeZqHYM85ZAoS5p1zRnUtx/zJh2MXaWR5yOfsy8qFQCEWCllH6LOdYiVvyDmgpGZbzuYO2v45OhsyzH3mFXPRANRG7uXzwIw5b0myyT4YoMD+B391JJRHTkefzu1r+9AX0V06E8qgC0ZK5Bn9C8ZQcs6H+wSKLsqAbH5ZniXBL3gTOqZRBdxmPSH4yhsu61igExASnU27u0/G/5I7TfIhqOeGvEpc+eaeQu7vcCyXC01GCKMP8Uyn41to5DL1VvbUdzwXb6qBz+YZ/dDr1Nn2UwbloX3Bxonz8IIbo//HfEMAo9NE1LfKqY5Wq9kkm0m82UQpixW/5hSya67K0ij0j9MXIuINKwK48uec5Lwa2OFdvpVBSAggPK3bzAk3Sm+F4i0ldRw66sYJ/1ukRVqkWzCVngeAuzlDqCowo2eCEPdL8gX1GucIz6OgHEKsYhjcPsPO7TCGQ3cq0ljFiREcuCUB+sJOLvzQu82/U4A+J5yPC66aQ+FNUO4oiohWARgEAKrGGIJDqaJ7eDB7seHZc08oGjIzd81ivMqKQw20kSGHJVR+YTi5bqpxXqXrFA9BpitPverk9IgEJXmj0cieaKg6FGJEvPhtlAW1DF2cQynX0FZOiJZPVD0MQQydULKDWtJYoN5GLqQtR4M0MYIBjIZ140IY/rBY/tTwVMNIe8IhGPPRcLnLvaDO1ZlGH2Lz4IYTV6TNSmWaBT0aUTRxgAJBpXu/ZYBEbpSlYjdpXCR+F2OWJ+/Xo87b3e24w4UbExU4T1h/nHbyoM04MAIkdIyX2JOngMh5eEYfNDq2n7UQXGmQnKcm32fz4ax3XgMiNdzJfdZDEONO+wKSHnI1Gu5wb4V7M0CQCEGEQEOZkz+uYuVkROsCPHOscXSfLfnu4oMASRg751YhaTwFHX4DMgTSPi/Q0Ki7IpYbchsh71HOaDcbeEkIdvO0DQvdAgIPbcZYQIAcCNNiCxvqHiv14jo1te58NOTaZoGE7Ruy7mpJZMP94bJcCQSgiWeVPrLm/C79y0gn9aafyUJ7plEwwb9gxLlcwXMcH2NtggMXvMSQ2ADiTdDSc0sXQE1AJOmTpx4EZ+Ir3hIhrTF8CI3yW3ka9nfSiA9QlzIBUy4y8AFosP/EHDzycshXbuncCT5sbftmvM6JG+MDOPAvtiuhnfLQogTQVyg3olhcU/ZdzU3xAUxsZ+VlON6lKIcoATTUJwMNeG5/5Dv2jLNu6InYHoff3BAy4VsepFq67TvBKwG4bSe1lOFbCyLS6Y3WjcZUYxgVd5VnbA9EXsUSoB5AVq20ojyHN6PtoTlwHvl6HNIRUcAc4SrDI3WHOtD+55Cqkh2RW6njmm0XgucT5BENxu+Kr+6CVmXYqL/z7Tq7Z8h1SH9cghbnO9JfyXu2Ot79/3x9oQ5gvM4LvjhXskSeIevSiPzYX5Vbn4mhXX6oP6Qq2pm/5UbeWkpdnvffXKRFWqRbOpVe+KIXvSTPV/ncqTvshMEbO1GIrqsS0XO10zdjRViOkOm5BchDQUWki17ua3PC6KmOUcJ61ioiP3Zu5/zEogaNMEqjgoFxEnbMKUKhxURsFJhKRy91gAE34lRAS/q6IsuISbsaQnNFo+oNCoxCmVG/Anmr9AU8bqRaHKNkUf4qt1CCqE9Vjwq1pKIiD/dNir2T9DwjK0EAB/x2sECT487+JpWXdZECjYr1dKNODWGfY1dV+nFbEY2AEciCG3uSkysFw0vnz3kr8eYKQQrP5ggWVyyf57xH4GtEKKJcOt8OkWiMoMHhUhXtUqOZiipWaYOPOQogfEjQUU+C9uART2mEBGICXWviPDt33cfEh4Iu8REkGbXiNs/alGG4XKGKOQ1jKH/NTxAlLQ51lsv15CvABCW+ON/5bPFyfZ4fDzkJf91h3haQGstXtoIzQTf0jIZBT7QZ98fwUdyt3PpMpsVhQnkUbQnDBNhabSNDvsc0VihzzQ1njZa4XYaLDdzfTWNmaUZqzFk+xrAQz7kFi4AqhoLIz8jdhLYOauM/h30pG75L+4T2iHKgSXnN+XFf3C9nlBzOcd38HDZ0uCqiRRpln4j7CqlFW8XL9qOtBdu5jQW+IYs0iO3nalIXPtD1FFSyFfQ6rxLACn+NrDjc7AR+t7xRBmNoEvDgamaL8377roQpWzpqyqcLUoxw5uiXUZ4MkqQ1oroAW8sP4sjTiHCt4hs9eM58uTRbMCLNgmj5PaBNrb+M0gmKRrT20JQlHamwvlwXwCpjRt7No06/5Sh1acvgIe1ke9p+cJG80EfInYudnHqRnQNyhO6or2CI8oJdPB/TOegfS+Rr1LW9C4ihPRwJ6LWd/wudtJMt5whBvHbMNox25Lx6yn5sheOcc2Gpp2UbvSoZdTPqSV+DVzEELg/haaysp+1CdqmvwHW2aMu2EkTZB4JuTqubKCKXQ1sLfOW7+sb2ULa5M2TWaJpU77R3Qz6bDVc7V/MGwPTzWq0R9ZcWdYrTBXo9uGI9XIUP/SHj1l9dNeUZzZDK0U65bHUv2YdMu1+hutX+bnnqw0VapEW65VPh9ObWZH1lefrz/En1esPGtbHEXcNdLrtB73ooOAdhfG1R314+xpDZs/kXIAcdEJOB+Vtq4vWjXFRgvoDclWFO9l+JfYJU3v5WoaEUuEelwH+hEEJrqYBRIr1+O+12trjiewV3Ur28EmW4j5Jz4sbDcniwTuZeai6jSFQyevMZzGhHQx9pCAQSUQ4KKWijDBUhii+Gm8hDJagx1IBJv6BHEytAnRS6gDMN+lKcN68AaKmftrdPQEcVz19jmtJy3UgZBi2qhZHj2O0lwvNGiWuYIiog2KS8G05vxJy9rCAFsxoTjLGeM0X4InUjBcsu3IBnEB80mr/1dQ5SzEmifCNEAi8BdgxDVo3syFvBYUrbbgia8gv0w0iQV+wHx72NRisdWHLLFts9bwXh/lPxQvuqw9zwAdrza44w1PwWTNtm8t6InFHa3e4GPHJoHM/cKECAatqDWzUcsRJW3vCs8jZL4Qz4pwiQd0Q8OO9vjYSg2hd9G6Uzj+2uqyCLaX15KS1RT2VGnhrhjf3syCMitnwEAkY3YsNjeGq+AcBginMZ3ZTXdm0HsOUe2iHmB9EOAiJfXD9LDjM7ZBrzSXnevqGh06GxeRRp28JhLWsXUVoMuW3fgeYtDKwMCCeGO+SFgPPCw4doGX6TJ1dTG6Pobvz2GetBpmmXtgojTCFGvS3Y6KegJ5fn+R7MbHPcopI9APwK5emcQNx4O9p1MnYRCe1GSU4+r7vyGDm1zgIXZcUUE9hJUrrdbqeTpzcpUv4ApsjPLTO8RbqV21q5lYED9xsJVF6VCZ0ceZ75jrzq9Fhv+Bsv+adtlVPYFvVwqodv4nDRihs26xjI3INrq2kVGQ25Qw7yOg3kDrkmZ9pa3sHvQY4ICZAgl/ucj9mLd+ZOOHYrjzoA0MUmvUEn1dEfw/44r/SFDzK2Hq/DKqVuFxBdL6UWNKlrMsBE3uW/cg8oUxVYsn1AjsV7jG1nfvjSfeXM887R7Pa2qbv7tzn3VAmg3US+lFmpLYdTF6vLQ0/kaGKMClgRhEUda4Qwhqc5J+BX7p3Ht9vxXarQTl9WZjpddAfPuH2LzrPscHNoX74/HnXJR5lBXkqA8HCSqIXyUyZfZESgKb98L7b9SD/ZDimgVkjKtLn8sr8cPbSSV+Av0iIt0i2ebh6Ao3Oe2T0dr3ap6/m7ukm1S0c1wmCYvjtU6aCANVwoCxVvgBqUm75qRAzc34g+niN0xbRSb8V+TTMQNUvZPEQJ04SGiV9+UGAjjFibskZtlLBeqoosdEgMp/RRYnrDB1bXAEpql/Mny1Gx53SutPkzDp1sd9ucFBalmNsmUOhjKGKOCwo/VrtpTKdJHpzeuCFt48VrSGcT6vV8jRgKPMxveel8++9lpX7l9WcAf6PUKKsWMRa1pnY5eGfESDCwvracDpwFEbk25083ruO5NAE89CjL4W03wh1FxEZgoOGS8GPrK/AxA7S9aZavybz305B/a8BuOH0qQAkmgDYapcNrK2npZiv2z1W3FK+l2hV8QrPGyiHiCw8fJP/PPzXgplKn3083nNmkvYoBmIz6+j5VtxxpQLevtjpw3vb7wtM1J06ljc1d5ANzbH8B/cRmvdTj1hcejykIs+RQ4Q2b27SPhhpZQQxdFR0RUwGR0RdkrojDIIgaOheNm5ynlkbOOWzEy+OLOE/VSiNkrIjRdrWzc+PWlptppdmMyM3NTbvdfrr25CnawG10Shh5+wZl2+DI1PHDh9MRZPWWSCfObKQTG1uADd8jC7+o66UXHEeXfHFtYQRLUHVyaxNwbNBJ/SKwRmfR5wTagn6jWkZg3WdtqQkgBVDWGjgknPvc6ZzsOlf42lMbyFMf+cnb1wh0hjG6sc1dgCnnhZYEcgDNgo4DbQzQ1uFz2orR446yTpZGKC1eR03Hw2if8TiHZ400Wq56WHinM6Ce3Kavu5WJG+wKrGKaCHWk1vRL9Hh3N+TAOYauqFdX2abFwS60IkcF9BDlVUqAtECRADxHVOCPexIasXfT7digHL13wZHVmPO3SIu0SLd8Kjq8+PmSKqBZXU7N5lIqVfUQnVsyxGD6jk43enTnc1ec5rkpKgqBU92hugoGz6FDfhvBEXg4hLm+vBLvydwP3kye2Xt2/oxKqZqWl919vYlX2kbx7KAEU9rpnARMtjlWCQv6PnfKOfq/SvZcmi/NaIGA1AUc5qhyHKJY+wCeHbzwfk+llu+d5eNeSq4INYohL9y+w1WW/MsREYxE3sn8xolLPK//jZKtV1C0tdRqUGcuONTi/EK9al/crtKcPjX9niV/z51T0eaD6ffeZPSlO8hzFV1FafTNyJA0O8n6bDFn0778b3S893oPPnUx7r5uqUfbzFbO3lKp2+lEFM73dZqti17OI1bTtJe2G6d8zVWTDjkKfjSVRsaUaXli3rEARcZ8zqxmF2dlnvvM/kwChAirGs0gTw2y/WJpeTkWN0SKW3ki6MnRuIi4YqidTlCrSIurmGupttTkGNmEH0qyw50xR7G4FGVGBFmDO/IdnS42MO9iWltqpaMH1jC4Oepy48/5U4v7Lzl2MK00WtyGcwb4ET0KbaxHpjmnm8rlHDc+dxJkFABuFYcGASUO089L903mcRMXHPpbWVpOFx+9AF1lBKsd/LLtZ3PRwC+0eyHV6YtGtaJPtqpT8DbL2O9ZPfdTwjH/nLZwq2OH0zJ6Ic/B9K0HbkVCn67Q1tQkHF1BsJE4o2iAJvenc1GSQ9UOT6s3w1+k/fOQsuA7TnCe42n7ugjMV1wZIfd6r7OJz91DnzQA74AzyHX/uojkoSPU3c36CtXAAYjfUoQTN4Hn1D8i6IC1WDNmKYJGK0Y+Me8vWsL2LoSud0GLej8qv0iLtEi3eCrGcMLnS/TL8OSify6hNBp4YwUgRjl1R8X49CcCtFpabi2jEFdQcK3owCM68FQNxnCSnmT+6CHOpbk+rnGcbcJrxMkIziyFoo/fxZg7hb+XOgNfSNPHoDr86JwslNLcM58zcZ/mcE/y0bnHVXhh0AFQ6MLU7vRiOMMxQIenBFzzCfXF802UcT01odE3BbQa+eXT8Yoph7ZEc/OFzCWV8OrKcijzDoZk2/3YUJYx6Rrl6PClE7vzvlOmrDjPpX2/43D/PXuTAMUog6vf8jzDfrRf3vx373OZX/Mf62Laf96PX0PaBRBEvWSVc8hml25e+tw3O6dKFOIQvAZOevJcpPNxeI6u86Z8TcPjUa4r/K45bzDP1RNguUgnJvZz2TLO25LRYeJgzyceox1jyI+Upw5gAJWLGHcbwaMKIN93lE7ziK/Mv7NU0Qf9DocA2WrhYDnnrdsdpEHXuEse7oo5i5TlhrBOQAcGQRr9F+AYxr4woN/W0uEDGO/IP8xyfM8+N+ojkfJd0uTczWMH16lLBr2CwtjcVkM+A6Gk8+dCBsEPf+Q8byq5d55OjKBHvjXom/YLk8/nPOLn3nSegkOXTI/sj0fWnZZBj3a/vlKX/tCPetRq5dRsOfTvlkQOSzpcGY/NlWUB+/uBKfMympoDgc6xg2sAT7cLAuiOXWXvPLHcRka+otx4pZXOE30fvakOVC+2Ow4LO5eNegv2BEh8bAOjaPO6KBZb0cJGczsO3ZJ8zVbsWcl9bmfiMKekDtQx6JqY82Zk0xfwmyfKO7aYQR+7bY/Pqc3Vg/ovNEUcuMBCAGivyfpaGVA/mma8uHHyetbnOcXv+MvH82n+vlsknc3uFs53mkKWpsemz1fKjeo7/ZjOdy1/cwRf5q/LJzm//5n9yev5TlvrXLqp5/aUMf3Mp/OdW6TPn+Yd3C80FXY6nUnLeTufJ221tzEM/Ri+C9AXCmmqnKKzoowcFm01s3JQmfAXw31DPDiu1WvNmAsmMHGvpj3AgIwcyvA9mK4ydBhMAyXQc5uEFgbi4NpanJtXCFvb29DWQcmiOqDHibN6jAnwdPjAIZ4/d69g8Mz2DkdZaH0htysM85o9Etfd46rlcIzKYmqA7RBnTm+nDoqwjqGslyapQ700aksYTc/NRxJd7HFy4wzK2hWQRRSaQwvkx3NunroOyN2bpMZEHtznr+0AiQ6LUQ46WtBT41nnzLW7u6G411dXU3WuftK52+3EtiixktSc4J3A06ESDZ3vvXUe0DkeTtLpjd3YVLmGcYIlqR9DqkN4gcddraf1xnRhxfR+29RtZdzDysnpy7R5DDNpVKFHw6BxMVpiFEAlb7M4xII1iXzr9XIak4fGx4iHb9dw7pMkC15WfEfnHI2+GcG5es7HckK3k86teqzo4z4N15CyBP0T6n788HpanosuO+yzsatR4j7ulRSjq7FQgmvYH65hhDjnak9pdy8rjZ2GqDfqx7ysiFbQHkr+xUePBIiYJQ3t6S3fResUAWjDMMdwnDyhywj4nO+31mztkZeTZzbTZrcLKKd9aS87tIt33DD3yEprTxk9aD1BGc6FinmMnJs4CZ4y3Z7FVjeCOqBC9qFs9CZuYxw9MhaAUM8hWVpff2ugLz56OByVyDBIy3w6tblFvWhro7/0FZ2PMucdfltzHtfs9mm64tob0oZbVYB86u55htws13FeABP2YyGOBn5W/yby5XDe7Lf0ntrchF88X3M/NOepATTggbrgxG47+W7TOvwp0rfM84KDB2Mu2iwJdM5sbgcojgUX5B0reCmCLhjyaD+YgXST5cqqT111TWrDPxvZmWCeK5Wd7+YK0nK61eEDtKe1yM+owwRVG1tbcNc2p89AqzogFnjBU9/HvD9dd+pMun5jk/qXAaFNZFew6HAtdRq0Kd5Il3zhnDqAj5DcxROukHZxjcP4TieJ7Wrgt31XIqRKKGXfCmTnSf7JwwCLAOq4w8sSg+y4aMIhXhd2OC+0CmgdjABjfVhRsGyHZQV26j3ysrCpLKnnc4IbwVD7Eee550L4pX6cTz4/3NlGWK5OhVtfmgr0idEV16bCdjul1eVUvugw17tpctW1WTdQ9yI6pnTRsZhH+G+f+IRFUPdxlJNp8R+0K9PkH84NxFhWTr6pwshpK62uruVtVc6bfCJLxac/+6m0u7MbTpGCkOvNVdtAXshzy+BayyjuhRfGc7Pk+f6ZjZR2YKIAPWdL8kDasHEcRc4qFRW9E4ODnzam93HNm/jWrsbCIxNfEek8ciBsS9jS8GDiQujawckt5J324jgcWrKNbaOknfPFPnrmyFoUMTi9GRTlhTR+LMJ7pcm8+dAnDYwEvfQt76AR+OI4M4bfamMv+ZwHHlv0VEbinE4jX/TdGIL32+vSCQ/MxuTZqFcm5uz5qE9czPU+d593Zp5G4r6gFZrzHfz24ljemqc/yIPygy+kXBp3Rmfi2BMq77iV7zjBdfqn013MxsWCcQP/YkqCt3pXnDZowwH/wmHPZJKnJ6THOa70Rcqbtwk3NxV2u72JUaLPlza3t9IZOp2CMR+u13BKp0maKhCiUrIDuY1Dp4PlTigY7nUy/cpSM63WV8LQzycnjcdkehSZRl+mhzIhT+e5yLsGHen4gfU9FRVInEIR6tka6fIVOhrfYgUAt76e92ObJg3/CQySmcYEaf5a1N13maokbGcoTYfXlmOV6CzZETe2dgBHveQKULfEcJFYG8DpCsFDqyvBi1lyUvqpjY0AMbEZLffqnWpgm41WWtkzfMrFSOee13hde+JUGmIsl8o1yndCNwodg6ACd+hOxeZQTF1rNE3SudNup50AbLQNQDjaio/gW+V9CAWZo3/TxDNbgLdOl3vHDk/lDtWlDs6Jaywvp4OtvGJ1RqPbyQg4VGACIxW8q02d8D7i2F3uY6Unt2uykXWS/yGs/N+X0dxb4Uujar2cYzak3aulalpaaqWD++aXfea6G9KWIAdQoCxIjlEYDZX7XAnOXRFslMn5PhccOpiWqO8sOU/z8utPBS8Em8rfMuWYVw/Qq0KrUbYKq41D4P5jKvsqrLL/+sol5TJevUbfdkX0xWHMM09MroiMuYu+KN2MuRbiR9tJp1FrN0G+5PDhudZOMX/MuUnRKjxgJE5Zd/j0wJJ8PddeAtSTWy544Fb4aBtY1iwiqBwajVOG2r0cvXYTYVd1yxuTz8Tmr+TrFhoC5lsfO7ynHI3jZ669Lm0g476BwuEy4Y4RPPVQDcastFbSoRVfEXYunQJcnsB5if5D++r0OFk/3pVqo6nM+C1disEFh4+miw9iRKZJ5/BfL7+cMgQq2RnydXmTsVH7QmoA7AXU1WoDWpDrfiddcuRIrB6dJQHYRz99eYDgJnIEh2IlqdsFKfuxiIe6Hp8DfgHGoO+aE6fTydNnQrc7J/HsVIxiLR2jvQ8BqOfTJoDy8quvoa9NUpN+UsFJdRsOF5M4D7fRwGmC5sMr0+jmlFm+feTya08EbxrNatBoiig/shxiJYM4r9GJBQ8AqmxYNJreDTCH/pgvN0R3+h2P0OtoJOXHOmtjnXtaGuOkIVuu4IW4uK/bbUd/cdHFwC1cqK/GpImelie9NsDStuCaAhpGPT5KgyCfI/oKPTDaKBXNowyw4jrnL8aRquOs70/Dy96Wxs9+YSr+5u+ndKdL0uD7vicV3/fuNHnQ41L1lT+Txh/6QOr/6A8FjinYN77uG1PtF34+ffAfP5ye+C2PT3V0vTwJvQt9yo30UOsAdbadfYnToStiiJjfzhNcwy5ceMHxdI+73SM97rGPT8ePHZ9SdS5dec2V6TGPfyR92Y3ZqR2KytXEEUBwodesq8AK97ZcWl5Lb/yTP0/ra+dkWS7tvOynUuEv35YmK07rmEVuo/FkpoTlbxpZl2FcdLyKcy4QidtyubS8BUW/jgekg7apPu9Fqfbgr6Pt8ynJsoje+96b+i9+scrV2RPQTRsoWzKUZirsnEmjBz8qrTz7WamITdz94WemyYnruOYoliSSixnxY0JbBt0Cac7bd3UGIrqLPop+TfYhmwpEPAb9zpP0h3WTCOvNv6iKukjBhminY1lAITLhUFkjT6c3+Iy0+Gf/jDeFxDPxSKRiccoTS7PN47xAymOeQ04CcHvaFLpJp8h5+fYrM9P+WybP6TxLB2W5oNBOpSzrJM3ecx4OArY9qkEHk3oDB6H3yc629u0xsciHvIM+CQj6pvhGDPJlF6TGi382larLke8Xmgo7ADhBzE2lYADfN5w5E6vyZF6scMQgSpS8ElBEtWQ6TKsh8L5XsdPFy9JoYwDaoCSb0+jP8fXj4Z3Op5ObJ1DMNCDlGbFTcQ5puJjMzfOWo1Bo/OLVLNNkaP8GFG4MncGwIsbLCISNcGjNCNW5e91t/9T2JoylowCKXFSgccqgyIhLbuRlFM5KK6+8NNlpTgIS9XQ1/A7ZKcABXlCIB1B2uVlzEkxsbG8HUMibX+a5f+41dogO3nBSy/SJ/iC/n9LJ0bMkz08CANsoj1ZNOvSA3dOpn3pGXqibwLFZRxk19rZdlzIFAwqWhi82NYV7Tio22tTEs97T3pR1anuHtkVRDwCkCFLMz4MfToCf4OU7AV1gbvuaBEqnMFzOs3G+WQdwo+EwItAZ9mIupGDIIRw3FO2Qj8fOnXGDWMXZT437jEg6z2c4gMqJu+g3Y+hwdR/IPbGxnbZ2d8LuxLtdocXolnULwMiRw+cOI0nlMYzz8pxRF8Bde2obAF2Hng7loXRpN0GPYFWl1EI2jbp1AAXOr/ItDTrOY1/dhmOhjDjsKBxzQ9uLjxwFEJyTY3l4zclNGG+kzqEkFJ4dX+HlP88ttRrp2Po5JW+6BgDnQhIBmVtZuBDSPiQYOLDi65XOSZfRzxPIItKA7ldhDJylhAxJYwbstnOliGPCbx0jt/Ox7Sr2DesxwPBzj62gQj944EA6BrCPFB0tpRPI7zU3nIz5V/nl7/ZDt/ux9m7KLB+76VZHDiHP5yJMvrrsqhtOpCEgXydp7BZDyAlqK5SXeasI7Wc6dYfWD6QL1s71Nfl0A/U7vb0LrU7oR5nCR7fjqZQb0EP7yiDyUa7c6uTSo0doq3Nt7YKOT1x1Lc8ZLYVe2ir7OUWed1uYfix6cb7f8fXVeGaWrj55mv6wnYrQrlMojfHaLvrcxUcOpFXnF06TsvPJK69AtpDb8lKOWnHv2MUi1BvVAL/cmHucLjp4IDYgtx1MOkefueZ67jcqy3nLgk95qx1o5r6sjUrZwUTW7RFGKIwEjmKNL7wAkDSQMfdq7MKjTl9ZQP7s72X6xARwiF5Uvu1v6oNeX7m0SLdaca6dhtGILedpokadfsHzRpR9nZYrnycAREEL/+gH3ofsUQcKiPNIXVRN3eXHBWsy4OLDSwGY96fJZW9Jox8FPPzWG1Phyy9Jk+9+XBpf9q6UvvEpKb3mVSl95P1p8oxvD9pAu2ny9Y9N5Ve/On3onz6Svu2pT4rV3m4Fo2Tq4OuAe6u8UbSNFPmeXXe9ijw4OduCSpDX6bdTGxk7eOBI+rFnPzc96fFPDLpN9tNfed0vp9f88i+kw8i3/c/9FdU1LhTSJLma2lpnxxr7eHoj/eLPvCo94XFPiDxM5jb+ie9P6c/fnMb0+2wteY4v8wreTc9Joseeya9r47YyfHZlOHJhv4hk4QF8+N3bTcM7PyQVfuc3U7kuPdTZdsT+9J7xXalx2btToV6jLPufskQhyONY5/zIbVLpt1+fygDZIQ5X8dseldJ1OCIKAM68oeoStsZig38cGLTQsKgbBbGhxb2eb0LOLEXQAh3W0zrBH6OiOo85CCAw9TllExniuaiPsuz0AZ7jdpLD+9gQn+eyi4li2x2vq4usj2yxDPgoDz3hPVDOodehhrJ8xqK5Gs+kEg4hvcm+E0MRTimJPMl7WpfIj8xduOOx5s9bAnzxtDjHusc3maqHBNoCuHAW4i5sBZ1DemOvV+6fCNAlut5CNulTd75jKvzWn6RCdUXqvuCEc9ObuMjg8yW96thziY4iv0Wd1kplk/8gHArihet8u9qyQuWNPPkCZYdgBEgak2OHL0zze89Z6WtOXk0F3KtL71jPeph63Eu3846otPPpjuI9teYMhsDo1FZ+bZNDhw5HCA4VYrcWMEozS04aPnHmFFWAJhpWpSdXFbBKVQVGGXTwA0srocRmyUa9/vRpFBdKEVKssyDHvesUmGVAVAj5NMmNLQCOUQf5FFuFhJJthDfuHeGNceSWKM4fciXrfBIs99q7eL90YLLWSzaK5nslczcpppXlpXTQt03PpS78OIkyUVkpW1LlJHcBrtsuuOp3LWiYJe4HnO9icEeTLvxaCkNTgh8qQQflHBZ3ccMsGa07ubUT+RtpcQWr88KMOPII5wDwKNgedXAjWYdZbVffpmEEKQNwjDIGQ4cGM0LnqABikRfaxL2plqONZzw1AroVQ+zO0SuWGlG/AALIinc59KhRjOFbaD1idGVu6GrI+RtOAd4DxPRoGwBbE3DBM77rsVSrparbR3DcdggLQ2BUB4mgTipRFVieF9UbYK4EcMcuDOdklnbanQA9MyUXRgS54NFQwir71korXQhts5qZrj5xEgCX35bQACQNxzu0ATyqtCLik991m5NbyzhMm4ZbGNFmtNlY4zLSKXEOo86Sw9GVWP3n8J4b+9p+vm3AdupQRztrdo4K6QKA6FpzGvG0Abl2LU7Rxg79CiVDi0K7K0yb9Ed+l5sYdtoX4HJ4bT22bJklhy8/ffV14UTpvMTWGPIDSTJf8xcUBV+4f52+duFcBE5d8JnrToSu8U0dyj0qH52wQx9ao934LqInqr6uzUgXAO7YkbQ653B1Kftfr7oS3ZOBnmXpIMmTzo5TNDLAOrC6lC5YX5k+ldMVgM/NXeSM47AB0+ddTX7b48cAq+f0lgubPnXVZ3CIAPSVtZjyYJ+ulKGbtpkUXFm8SnuMqGczot+zpE757PVuNeSq72xgaEz454f+AB/4DzsqCAWcowvVZbF/XdyKA0X/8V2uRdqk6iKIinPl3HcRmUW+R2OAKG3llBI3SRcAGx10kZfRESMoJZ1R2mdE/xfQuTWQxAx69KNKjbLQNpRtJLprZJl+pEHVmY5hH/rDBFrGBQxSqcPdRrVxBOmjk/JyuugmANzofX+XJgCn4q//cZoI4L7vsSm9WwAHaHvNK9PkIx9Mo2d+K3nTjzq0+dc+LpV++dXp/f/wwfTt3/mkAOxKVWxEjl6ZQp6QFwhTYnztK6eyMXWvTUdgHKp2pCAACn0X+5dOnTyTXvuq16ZHPgIQM02PefKj0r9+/J/CnkTUZ1pCTB+iDVy8J5804AKIzU473e8eX51+73denzMgef/wxc9IhT//mzRuAhg4EUOQdgWju/BdTcgvT/C/53xQMGMbcXVSQQMBoJEL5bBgn/WawEK62ujoF/9qqjzuwQGk7Fu9N70xlX7yh1MZ539ScEwJoEThyrJUuV1Q8Rf+Y6p+zf1iNKS8tZHGT30cwv+pNL7krqn02CfQ17SLgii4xz3SGHSj9+jiOGjwjz5odNKK9ro6WfSzOu3Febwk5CU7BC40Go/UV95rvspai8xcRLUe2/1Ua257s0vGyGvxNNd0rNDfFhbtiCPTgRPYv1aDEwECM99gCO1Je9OvCzgO7R3aGJlwSpDgTNBoW8FWvpwesQUNB1MHuapXV6nrBuVgEwvaCyuJfjViSPa9vlOQpIk6yd9m5odzPqMtJYG8QxawJSjoKM8N0gs4ZoJw6xDRPWmlzSf0+dJf/WWqfPajqXCXO6fCf/rjVKx/kQAOT3TSPE8HO5skkq/N3Z0YnjMJIgRJgbhBzdG8KATBWUTREDzrqzEyWtfubQBQMLoophGG8Thez/ww3hAlcN3p62nkalqhw7jiS6/PqIkh/y5KQ8Y6p0fDWqRMF0wo/fmdqsOILDhM5P5cA4yO19eXaRwB5DQJ4E4CxGLsGu1cpSPbCAOYW63QwDB4jMAf5LmKHuQ0Wb+Nzc1Yvi+TbTAeo3w8WgDROsbPzjVLzh8z+jHsdlIHuhx+cYXnSmP6XsBpcquKrfZmOriyjoJRSs8lh4a7eIk9FHHM60BANSgDhZSyx6kCgGtS9l7wfQZv1cife54ZMWrAD9+E0OnuQFchra0spZX5OTlI9YmNHWhBsOmwgujZJG3BS7m5HAsxqnP16yPU12/h/SGYNTss54xoueEtMC2555cRE5Wj/o8MdK6e9+l5uo2BfIga22nguS/fV9kU6ezOt2tOQYuGTn6fATD2BRP2Eco3mqB8dKFfBas4RRQOLSNYPQxIap51EjBmdK7rASVGNVW47jjPbVQZ4I5BK3Kvc8kGRt/Iq4LBo/shW+bqMG0lFE8HIxbDicjoBYeORJRmlpx/eM2pUyg3FRfGkU4Qc0+sO0rXCfh1ZOWSQwenT+R0/ckb6F94Y9TZ/OSoc+Xo9sjGErJ4TjZ83/CJDRSOkQAckdFE71EjYrSzT93z8L5OVo16qoC3t3eD93WAe53+5NQG34k6gI/OE7vI+W97orIpffba65F3gKxPCsCQjcnE9w3rPFgf2hTZX0KW3Bcv3iXMObfXueHU6QAhefNsnCkBAplqtGbn9ErVLOvI/oUH1qcFkwU65F8vvzp0rjzXiBk9E5gbTVQemjFnDDABkrBfHMOpW56b0ySA+4QADl7at03WrkjdrY+jB2Pk7PDKKp88JBpaznoDwHd3AT7IkXz1/c9FpNoV77c6ejA7MjlLHAodwjP0sUraMUo14Bn6WxUQZGTWIckuRkeH78j6arTlfLoaWTmz1QWMmD/9W6d1gJHCIYqyuSfe72vkTnrCgvIPPRfOC22iU1zSmAFQOIvcUUdo0FjFa8J4oIkz5ntvO7s9q2gz8Rz3Rt/iUXjsvGTnxukgGJVTTmRdUbCM/LnaX8itHBgF5umoY2w4jJzrNA1dOWvD6bFw5LDtxcdxuBt7nUzT5L1vTeNnPScVfvtP0uROl6bJ9wIg3vP3KT3kO1LxVa9MhQ9+II2f+ZQ01JB0AMQPfGwqvfo16QMAuKcA4Nz/MoaVka0cYZQPgudKtJ+Op5Eg9+dzukOVfmGUbjToIquODsBv9JV86HLu4mO3Tm/4H/8zIsvvgo6nfs93pJbD7zJS9sJf+7FRlQr8960waGbkCj6F6KNHuuP0h+Rxx9vfflpL9PWLfiBN/vTNiQ5Gw0Ev5QV/VFjItLsLyC0FXt4ZxbHxYrg89Aa30/4Oz2mrckTLFvQ5WmGAvr/NV6fK6/9zKjUBextbafRdT0jlKz+RJhGgcAEZdQ3aYdAOwP/7fizVn/nM9Gdv/ot06PDhdP+7fUUaPOEhKX3yX1L5Md+f3vTwh6df/41fjgCBeiUPSbvRPrxC5p/61O9ND7r3fdLLXvfL6WP/+JHUXFpOP/2SV6TjOPpXbW2mn375i6lLMb3q51+Ns7mZXvzSF1JdR64AqVY/6q7j3El3vMvd048/7QfSm975jvQnf/w/UtOABH0uZNyPIzNw1+DFM37gB9M9vux26YW/+HPpzMkT6GidD6rIRx1udGwZh/BlP/Hi9Jnrr0+v+aVXhQzk4V50JHxT7zhqd5/7fnX6zkc/Mf23v/zz9I63/TUygj2gjtoJRCbydNX39z/9mekul9w2Wki93n/9f+PCTrSlG9zL0qFbfXXRZ3e/S6p93QM9FZ/uJ69Jk7/5C6oDfgH46gROsInlRz0mFX/1V9PoL/5TKt373qn0G39C992rG25uAsD1AHB7QcD+5BDiFl6pQ3gKlwDBaFQoZSgVWMAfBB30WTCvLJQO5cR79Ua79HFXodJ5ao10fO3CkN9Z6nR3MXxXcf9KGO5yoH/UhcJtpyMzgZneucO1vpKLHhgRi5hrR4PIsbpDooDRre5JrrXSsQPHAwzOkiu8do0qRHKYFmEhP02JQ1JGNKooUyM3KvqonHeiWNud3ejs/S6GA6H2WAOxsrx8IwXlHDyHl/ROuwO88NoKCsfX18yBNOq0jaLpj9tpdfkA7XsObFgZgUJ/SOfsY/iNmFBPI4YaacHSBKOytracltxYdC5t7XQCYKvc+uThq8E8Hg+ho7qUDqwdAPycY748PXFmG5oFNirpVXgoX1XRGMxKkzLgiz1lmhxGNIrTNtSO8RDsxpDLtNwa/NPbVSjcjkHai9yn3jEqkyMMDrWjlIIWOjdt3u0jJwA6wZV7kc2n01tbXN+J4axxsRHPGqGJOVJkrByYk8pGY+bQXGuO30OU5RmAjHu6qRwiOlcE9KOC8WECcOvl1m37Yof2pRy9Xjp1EUeki4c98qXnKIMmbWm04UDrMPSe46XRrqtPntKeRV4CFo0jHEARUX8uNJCVi1Ga8+m6k1fAT+kGINGyRgsoBpkvRHQrIknT5B5i150+RR8BcI+bGNMzOB0NlGMzIr48xfkhbUh/UfmjkGbzOOwbKtLoW9zjULhyfMmxY3l4b5pUcJ++9jqe1/yrSJ3TB7CdNFGleqct6MR5qfk2hF2cBZ0hgCd9d0C7Cl419sptzMGyr/AnQapQdYGrU30d28HV9XR09VwUTAX68c98IuaOFUtLgCBkENCKhEQ9isjocFAlF6cX4Jjg4ByDn766aZaM+v7rlVdbImXLVww7fVk1pUPnMKIG8fjaCnIw032A2t5wWm+oBEQVazyLrI7H1VSjrNtceIysOMc/kyvldTw7HTx+6q5hxyxRBo5MZSXtdM8AcJTBUjpAHY8d2Dt0fjVGaAOZXFtyexeepG1j254w4HAYMGKkV+e0iPOgvnEvwpiETX0cGo75QlwbOy2EPl4YK5tusaTT4sbNDqe7UTBGjGflQdZfowA8RUM+8NVNfWlueJeH4XVyHMJ3T7ouzt8E2VpeMiLXwUk0ioXTigxxArmmdclmgL4qxyv/OshkK2TnVkfWYtrA/jR691vS+Nk/mkq/+8aU7nhpGj/10Sld9q5UfNhTU+GVv5AmH3x/ROCUlwL6vvQNT0ylV74yvf8jH0jf+p1PxHEwzyFto6Y2Os5PPvV6Kz3u0Y9EL6/Cy0HawvG+7L3vS1cA6N3IeAjgcZhVcBRvuoEhAmRXbv/31/9Ruttd7pKe98IfS3/wP34/rR1YzrJAvhFxpFMKEJ3fm9/nDACzfJrEt45snNpMz3rWC9IP/sAzo46m/vO+J6W/eHMaLwk2lEgKVCbJdHz8tmlwGJmQdiQrIr12Wj9myn2KWvnEDal04kpooP2CZvu0l3PbpS368cv/U2o85iGp98svT8Xf+o9unUCO2WYK/EaqkF3sxgMfkOq/8Fvp5PZGetBDvi699rW/nr76K+6dBo/9+pQ+8/FUedwPpN+43W3TK3/hxbEI0KSedWhf/bZ5ZiO9/OWvTE/7ru9Oj/3Wx6b3vPNtyFotvfsdH0otANyTnvLY9OF/+EC6+MJL0lv/5u/TZ664PD3skQ9KS/DeqUfOv1Rfu/XTmc2T6b73+Zr0p3/w5+nnX/2K9MpX/Ww6jHMrr516QM2CB9qxMzitv/mffi896uGPTF/1tfdK1197Veif2fxc+eWUoUarld7zjvely973gfSEb3kUNjLzIc9Bzzr4JI7T4x795PQbr/2t9JwX/Fj6L//1t9MB7MVo4JZKOFywtY7DdgaH//W/8/vpwQ8C3JJGALLRkx+Zxl0czPpqKlBfZaAgpnDR1Hc8OZVf/FocRPDCb/5hKv/uf0A+TqUEwE1t+lBvk2d7qfRLv5MKb/9wmrzxV1L5fvdNhV/7I1TE3mlYNzchxp8/GQHxVT9Kmvc7/OlqvQgdInyGovWqY0iR61WNHj1aeS1gJCqFOsrI4Si8piFgR6GbSyqWSmklIiKDkSFOPAYUjJ2Mi7F6iJPRAYz8aRTN36iWHk3ODQ8MmmLFUhElhoJRcc8nQ+dLrTWU/VpaaR2icVfS2vparG49uH40ra8tIWjOrzr3oODQ4TuHQTXmenRqupAZlJzDU+FVzSWjKLHsHuXZrK3hzYru9xIjnbGP2AhvrquJn6Vpi1DX0UhDOPW8+DiHIN7l6QR36q+i3Z/y7vvZUDvkYnRSwFXUyEOHymee3pmHpZEBjsK7EbQbwaPjDspp1KPe+4oxbL7crKbDa62IKqwt1zBQ9XQE/rkAZAVP8PCqQ0aNdORAM62g+H3puJEkvXzfYCCAmgEKq+ywbH9IZ8WICgJn6SytKjMjQIApJ+m7oMCQvBERWathDUXFs/I1FOGeBDSlwx0/fAg6bf9mWmsth8ftvKbDa6sorFUAbovf6zQxYBnjVsJz1+MNMiYYfvK3bccjDchexghiI7SOXIQIcVkDRAYhsxoa/03/O5sq5TXOCLgAXrSdc9Ucgs3DYyr9WcpDFqsoqQPLR+Htejp+6OJ04UFkF4N2DHB+ZHWV77XUom/UK75/VsMNn+D1EJ7JH9tckGXDZluyl56oB3+5/yk7yDwG2bqUCivTvp4NoMMcvsbKic5C9nhVHWW7atoVmXX422zW6Hdup1NNSwDzZfjdajYAaa2YyzTPD4H4+pqre1vZwALe/HhsJKgA31XYrWYLsDhOHZXy3maA16UARWs4V065OLSyGkOsh9bW04EVnCnKPn4QHgnezhZdSKcx9q5WNTuNiCtCx9MVaxGJ8cpcWTosRgVjrz5oKeKE1KutAOCdLoBf4BlG1uf38tgU7UD2MZeTe922J1ZBUyfQEcbOdlPPTXVe0e2IVjnvFjO0L329JZ/VrUGnepKWm+wCKo2mV5BvVwojW1YUUvwOUO/vaX2ECT0cmzwfDk0AzQ63V3AgdK6t2xL9xTlL7unYQA82KTuG9Ox7yhHZ2b+lX71T50IdWdbxPl8KtvCfz3HIhwN+TAKJeSL3Ya9ZfswD87TPwB+BfmxXA9/4mvZ9ZIX7fvAZz0nP/P5npR95xnPTi17w8vRfX/+H6V73ulfa3tqYlqWM2xccIowf0e7b8ZaPbnrXe9+Zlo2WkrEOlcnJ+zvbO+lh3/SIdOz4BaEDnOsU/JQeZKHeqKQ3vfnP4KP9Ql7LS/mTdXfotTE5YpsKk6VUfsYLU+PXfj81f+2/8nl9qr/u91Ljdf+Zc/yOb879p/+cxr/yy2lo1B5Z0wWalgrIx8ZQ70INBvzR76f2e9+fCm/4w1jVa+RtNl/LyE+lizxccOtUfN7LNVDpJ1/0PIDMNamJLvEeqhftOACIPOWJT0rvevv701+9+W3pbX/37vQuwNnTv++HsQmd1FpuhYNuEow1l9Hzhw+mre0z6Yee9cz0wQ9elh75zY9J//OP/jxAtO2xvLqM/E7SPe/xlenNb/zb9Fd/9rfpt3/jv6T73+eB6avucZ/Ia4n+ub5+kDZJ6Vk/8lzue0v6S+57xCMfQ01HaYU81GGmtXX6ADrlyJGj6U1//rfp7W99L593Qe/fpf/5x3+B7nHh3zit0Ne1wQ+lzazDH/3RXwLKj6QW5xtTp+K5z3leetfb3pd+49dfT13WkddK+nJA/Jv+9K/gwWXpa+7//8V9kejXhRY62eDGwx6Yym96W6r8yVtT5Q73FhSlCbpPLTGAb+XXPg82A7p/8cWpRLmFp/44sguIX8WG2SXgt/3ONrI1Q86/iOTYy/Tw/Gmm3B3D7WMA9NrbfUPPKqccJrf1c4fE3ERnzr+9Zxf0nnfl1mOHsSqnaZ45wWJqJNPjRfh4sr0B3ju32A1GKAXnTXXJY4iSct6J1XU1rBOmXSmi96ORMrKgB6lGt8Ocr2ZhSJ1f5Lf3QG+c4zuU7Sxx7CujnEwdhsIODlhzKwWVWXjDCFsPibNfzicjg+4bpTDoRQuopG/+tl0QUi9Cq0YxTHszMU+9HqN/EMjVYnhATvZXazqn7nwADnUWQ716Zy4GcCWew2oKn23oNhB76kmyY6gY8CtDsQXULNDhy9sYTQGc98/Tl59XkAWmXvfjMFqlykeQPZUFj/3WcxQc6t3E6iLkoIeR88XpbvKr8nWip/OU4k0V+1LsCG87w0sXWLgiMSKLXHPxRMM5hMhYeGKe3yNjuU2MSukAOGlc46SXJ6Cs8dtPvaEBwhBxzsm1LgjpdHoBLus1FBed1AioER73AhTozCcjbjEpF77klVOckzeeswWjLVRCmX+z5LCoisuFP/m1cpyEDueTeX4+ef3g6kqAYLfAWao3YxhzfQXgiXJZByyvolSP4JgcO7iaLjhyAJAL7+C54N7ocKxQVhnBr4iW7ZOH6AswYtYn4lVa3E/pfOAR/VXFKJ+HAzxLOsII8KC5c5FKrGDmnPUP4xqglnaNeWhOc9AEkVAFRpP388PXQdn3YT8Oh9EVdYojaeiSCQABw9HDuenzcRsfI/3zyekZFx05FG/jkAcXHlpPFx7heH0lHQWkO5zpgpWs24wcD9N1ZzbSKQx40Eb7OdcH0Ude6RvyB/4JzOeT/V9H0ekh8tir3YEbVqMz6NvF4jJ5wTOf38djk32milxNYUrk5yd4Df+dD6cDV3d4p4bOqdYR/R7YbuyITMh4G/Y579hpDi7umc0zqjmpvdRJO3r+hSYyr8GyQpCizuRbsGTLWX6889kWpO6xSTLldp2XyTMRrabuvl6sRF0b8DwyQN5VRy5yyfJRT336fQLkZ8fQz962OZvkJXRYQ/lGE8f3TBZjFSRn/F+ANPP5oRSaeAbZE7TSKgHiBHSCJYfJdtyOZC65bchjH/UE9E0nclQyHdUJO8Ivf6tDbnPprdNb3vqW9NkrPhP9LPo3dUODBbnW++nf+8z0lV95nwAzGcBSKDxX9mv0yU986uPpwx/5UJQbNYEPOk3mY00d8hVQaTeLTfdNVN85BQFny49OFx/1XLwDGTrql94lpe//EWTf4IbyqYa2zai9DKphaz79oVR64bNo8m7cY5Q2eCv7kYcBMpB+/CWpevSC9Bu/++vpr//2z9Majp6rniXUekRED8p8Zd2hA4fSVddenf7urW9Nl112Wfr05Z/CNrt4hjpEvxEHyn31VjW94IU/nt729r9ND33ww9KvvPp16eKLbhX3cDtZwgP6gzb+8KHD6SjA6/5fdd/0hj94Q3rh81+Ub1NfcI98PXzkeLrwggvTRRdelA4ePBgOhxG0vAiC7JBbfvE9SP/2qU/B80+lf/vkv6WLL7g43erCi0OGlD3np0vv9u4u93wiXXPdtbQFeaGDY7cF0lHo+bLbfFm69W1un9DooQsMkNz60tum23K+OR0JytXgf9rPdhzvjNLw+u00PLkTU4kUe+XZrzIYRdkYoicLF9wmFQ4eSoUjR2KOXEEAP3J0QTmw3udk+4tJ2BaL/BwJQmSbBIWiVhgQSMORKlqjBjHXgt92QiVK4GYj2/EMYzuXputWDbDT9znnUPIsqQREoXoMVBAmxXw2mC9tZME1RFFLMHZitOCNyvM7DwWhrMivgWJRoPUCVQujcR/GZEE7l3L3zc0x/5lLUQnvQz8h1EZt8pYn1t+hCF9F4x5VRhURTGmBpvkUAm4GNjb2OEe4zCEnI2Ltzk4aCc4wVdW6gGUuD57VCJYAmmVAR9noFZ0kA8JsjDXCrrbjYPpQTraWnbJLR3YVWRhQ2skq2InsoPNJWqMPmydtNZp2NpqK3yhiFLCLA/ayyR+zE/l7/tdZkuIbhbrbSbt8nOSvHLj9ipOpnajej+agDVFeNedIII4RgZimGWtVFv2Re9xpHGl72sD2dhWscxkjKoERUw4dLttvNs6ClKApqOTfjOf5d/xNr9drRn6NiAhIVZZ57zvnWfrUUpP24NqexLNOCOf/KC94Th3tB3GZ30hLHM8n9bGvtaoUdXCQF9tjgPOzi4xEm81S7otZhs3TvIKBZ49zLXKy/BrgyzeCuChIR0DQ6lY9ruxUxcdc1H0yJNPDQFJENpYafOM4XFIHYIwsPUz/GOCCQvVtJc7L8s0AzpHa3c2LJ4zquHrbNgtDBn8cWm2324ARh3xzjWZJvtm3XQRhP3EBTPyhV+zrDpMIqnu7/YgwRmxJpDeXzNH29zuyjg//RT2n334si7u2d9tpY0NnBY4gUwKc0K4cy8OY9G7y8bkkWPK9rxUaVqXvXEwXCo3HRiiggKZRpWswnHayP7k5tMNiwU/q5iecXf5cae4KVeuMfaC/oHs6u6lDH5KvbfrTVttpFgJFdKiWHJJ1NgVy6qxe37yLfLuFCsBWPSJwxZGSO9Enoq1pSfisPrX9uvRPt9JxHzc3IBfkC/zdesYNh12ssesiLdpRcJNFCNoFUiA6tx1x6Do28t3Hs7NJ9iNByr7pbL+gLI/EhyELShr5Odxusg/pUPhS/egNjvrAX9vC6uhY6ATuT1dddTXPmof1JXMIMwflqoMsXnrJbdLxY8fSm9/859SR5yFC0OA90uYK89t92R3T8aPH0jd8/TeGvnQUyPyMxCkn0mt//eM3/HGUaYqpFHHAtwfkW3SRlHrs5HWpd2on9U5spt4Nm6l/Pd8c909spf4N26kHOOhxPNjcSZWHPyGNH/CIVNgGwKtf4FM4rJG7OgCwvXUtfIKn0KM4RLnqSd8R96Snp+oDvja970PvT7/0ml9MhwAuRh3jJm2pOpVP5nlOv/q6/5Ae88RHpCc/5bHpT/7nH6Z1gIhcCyeBFFMjoKFLf/y3T30yLa068uVitByhM5m9ejp6wqyxI81KyclRjnCAlRvnY0+T06XUWQI2I+sms3F/UsHW077rW9NjHv+w9MhHPyz9y8f/Ja6blGWZsLaymt75nnemhz7mIel7nv7taXt7K9p7gB0yzaiwX8XIAv14L2U5WY/QAgUc1Rb1fPe70+DJ35yG3/aYNPn0v6biEBoxZj4rVol+r26EdpO7C4RO4OMCFOdbC0OV99xQX1xCEqZHN5HiMo0am6dSpB91m31AodSIRcSE4yEMtSPbKfSI0gTmmwHP9vvbdPBBatSpwL4yHeaxjYcg6l0VB2XEEBn5CJpsQA2Oij0a085DHg4nTcrQgFJyiEVU6/5UeeECN+wrB10YXq3GpIuicZWMSkflZLTNz7QJ4lGjbO6+nze/reKloSyoliu0HGZ0daevx7Hu88lyMoDlGP2zHyR3e67s68XreCZjV6vmXdJnyU6iV5lD8c4ddIgFowadAiCvGYE772vQKFfvUc9XHgaIpDLxknSYFmBsX8pDghp1ADKk5qXPlOe7ZkOBystzzMwqaf4z+396Zs8l5x6gBMlTr979pjRKzpsxliw4cs5joej8uW2MUxsaNTCzZCbOT1KWaHvn+1AFX0DvvDXrq4LodDoB5JvOg+ST3wW5P5FX0OR/VDSOTR7Y5vxN61kYFVKVw1JJ4JPbLOZ9Tlxph6yjZGyH+RTKD+IEFKEQkVduDRrzDvsC5L3PmJp40DE5nmvx2rb2mbS7c4I+41zPvbJloiX53/pN6xHf+TjXYm9aXWqlFvIyANTbHwvw260vNDbeK0idT/ZdvVwkA3ppD+geDLchzzltAC/+4jmVpO0BjYVSmzbZjf6jySt5zmNkztWSypfUCSR9X628cTWoMp1pz8l+44Rly8L6RfULI7ztsZE++wVe73CHMt33DnBIO/jM3mQlZ5/88+zvs9dmqm+U1ldX0u0uuTCGps1KvhgN8HqYcE7Gtiv5gbPJRS2FQhcx7sacVYdNBSWjkauVrct28j2zYwDz+ZL9IBxT+BVOCcdGiF2YJfBu1vNUiYiE5gwDoLkiNbZYoc+44KhUkIeC3k1AodWrAsD68Gs3ldQBgy483aFvqT9Leb6jujW0uUAE/RvAzrLQ5fSjMKjUV92ws6O+ynre+X4CSHVsuEmRT5ec4ENpJ9UAh7SyNeKbe/bxbJZiCxKvz4x6VpocTNuSy9H2/FGRsCkm2zqiu55GPlzUpa6y70XUHX3X7gF8kAsDB6fPnE5/AqD6vdf/TsxXjjo7n5D8lFMBQq8zSs/60R9LN5y8Ib3t7/8uhuddvCRN2jr15i5g+SEP+qag4au+8t7pkosuCQcacxJ9RQDsdJUlZOgd73xbuuHEibhXOdKYq1Otjf8ioljG5rz251P7qd+Suk/71tT77m/l2+Mnpw6fHsd+ut/22NR++c/K/VR+9ovS+IILUsn5LbJDnig/0U/giW0HYEfdBt3x7tpdnOWv/JpU/pEfSGe2NtLznv8sHs2OvWDJT7QD/MtTdYLESE954lPSL73yP6RX/vwvRd0dQpbFs9ENbYPBmlqrmQ4fPhrA+V2XvTP94I/+AFen91BQrLZFx8Teb2fTrJSc3G4JAUMe9uIDy9JJcd7cTN+qh7v0qUq9mX78Oc9PP/UTL0kvffHL00UXXhzXTWIJda5O9+2+7PbpJ5/34vTcZz0/PfsHn51++Ok/mh76oIcHibOitCHiCjVb1m6Z/vlk0MC31hSwy4U7XZoKz/2hlJ73g2nw/Oem7otemvrf/Oh4Un2VnBdOG3T/4s1p58/+OvXf8U6wn+fJnXIKYZppNyt7U53kZiS4emNC96fcaPYoGpyy7DABkkIIEHIb38/sXq5pFIoT57dUOKZhQK4yqTTJSnI+OawiWLJh3GtKheIt5m0+Kjrv0eA7X66EdPI/HryNChSisSrOE6Hx1Vd2FdE0nIr8Z8lOeWrjTDq9vZHObJ5KN5y6gQ5+huOtdP2p69PpzQ2u4f3YeeeSk+qVeCMCvoPU+VwqQuujYtdQzad+T6W3jRJFudCb5ptH45CNThlQgmA72Tf4tDdFuDiy5T/+udeZ/Ig6oiyGVFSe7U/O1VEMfc2WAC9HNTPY83kNxXyyGA2F20JUy8uUhbHlPhV7pdqgHJ63weaqaD4dQOXprZ20hTE+ubUdu8pv4JVvAqT89o0X7uLvdiPxdgHlA0VoNCOG7TjWUzN6pnJCj0K8kYPsTe9NmAJlH2PWKC8FQNL0GJ2M+ScaN/7ZWV0UEUOE++pp53PV7ybel+29vdtJ2xy76/9pfruy020zfCPFxs5uAOVYeANY3+W+2GON8ksF2kplbZl7WpbET1fmSX0oLL+pi2DS6KKLWM69/uxc0khSKdoCUNM3Wq3y0eM0hznGk1wtfN3p0+k6DNNJ5NXP5g7tsL0bKyK3XGyjopHntts0LS87BEevoYzQ2Xyc1xpgZe4+k5FnDRxHtBNOAve6qtvodjmG6biEcpTpI64L4ByrMbIuSFW1hyqkLNvHegtIBvQLV3ap2PTAgoN870lBi9KnTpF/OGbKsEoRUKB8FCYO+RsRdZK+cuG1c0mwf+V116crr78uffqqq9KnrrwiffZqvq+4Mn3y8svTFTdcF3vpyaest9Bn0OGcwtjYl3KNuOpASo86yLez7O3J0uYcL/fbo0yAt8Zc2VZX6UzGEI55IePnW4mpgXFVpKvjhRPqmKIG0XbiTL/XCZlWFi1ZWn37REQyqb/Oo21ixMKtCZbdIB0np9vf4mbuGdfgNXQ4HEwOev2uTvfYuYeWY/3MzsUm8ltZMLJiCYIbV1a7pYTz8NQ5DvfrzHtvmACeC8BPJm6M6jp0+eS8SVeTO3JzvhTAPoBi5moe4YGWkCvrms/5FxuhhtBm+tRPGnTtkG0U4DYu0l/h5fc8/TvTwx/9kPTwR31TevTjHp5e+KLn0UbdcGydcmNEWQO/dWYT52k5veZV/yF9wwMemN74pj9FN5yO9rZeDoNH4IL811bX00Mf8tAopoEsfMMDvjHtoOeyrZKmLEs69deduDp96CMfjHsLFSA9Hcb2ze3Gp0z+nG9sX56WTn48NU/+W2qc/Ne0tPGJtHT6E6nFceME52/4l7Ti5+S1PpVKFxxPhZ/8qTRoIKMaf8uMK/JL2+BHvvqBP7Tf6II7ptqLfi4NOPeCF/xY+uwVn4h5vy5IjMUsCK33RT/kI2/lpt/3/ar7pu992velJz7xW9I97n7vmCM402emmLrAM8rOi1744nT00LHUWmmmv/jrN6ZX//Ir456QJLIOmhyCPHvW9pv9RtYiWEF24WHGYaSZLMZQ8DSp+20/p0798A8/O33/038w/cD3/UBaXT23p6N6R+74juy73fUr0o8880fSD33/D6Xv/+5npBc+9yfTIx72iOmdOYVtsl3sB/Jinohpsu4ht5Q9/PI7pObjn5ZaT3haWnr8d6alp3x3qn/l18Z9Y/T2qJgDT8Xf/+9p8oofT5P3/mkaOY+U3ifA1j5AJBWzdjcu6+Ymcvk8Dwf3jHJhWOlwGjU3dY22E8Q4vDRlslEhva68Z42I1giR6hEFVcTj1xMcnplrtpz0tkPFqIhROCps0xDNaJjXVSh2TtvQ1YeH6EwHV9bS2tJKOry8hlGshkfncI3o1m0sLNVOPp9U0gW8Lxmn7nIys0NzvqS6VvMayghvard7Y4/Z+UaxPxqNbN2dfOiqMQ2lnWY+WQ1BhBO5fWvDfBIExhyfYZsOrWLGkwhDfS7ZpuGlobfsHDCEMvyofFQWCLGKRbRKx5glFY3DbkYts+oLSxn0OcF6yP12TEqI+03S7wTckoq+2IaWvF+RT47gPU/n+s1VUQApADJS1nGoFt774u8dvFQ9dIdWdtsOdRkxhJejvtsmxrCH+TgME0M51MGVfMO+BoB2hh9u+Lg/smXSoGoojKD6Mv8VDFCdhpA2jbnDKhoUt8cwUuDcu/l6CuC2AGbKkvlvbW3x2QjF4UrWWLjR6XFuO21snEYW8Zwdy6Qd8nC+8kNbk2cYuZhjsjfJIiMoM3AvCA8Dw4XcdlC0D1iapNcVpEZM3fG74HSAUiMLQrTXuaRROQXdZ85cnza2zqTNbYAzDslOezeW7Lup9TUnTtLW2aDMkq9eynO4VED2owqgwmkHWQbmk09BLvVDoY1xvqaGdeS8yJjq4Df5k51wdLVWT03A/3rzQIpXFJGpJakDnMjuu4+dlznAiMb+WTytHiHTkKE9CUar+AJU8jHKXii7gXYV2VSfTPlJPwbi8PyN+SnxMUcW8ONmv214u2tEBllzhfYGfeTqkzekq06coj9EbYPNOkROmQhAiI7T6FQqeV5iO0CWtTqXdEZ0Cn2bQfCVvNwkeTJRL0ApgMa91DSYNwLuZkV72ye1a84RtXznQeZIu4sK1BPIPHwSAEQUh3ttV4EaUJG29HkAFsDOPQoF/67wFYSEkw3PimVBN+1vtWg3py4I5OwzrTr5aEyoB/9HH1LW7VfSE1uvwA/7h7S4qt35vQ10p++ItW0LODVV2qdKRXy+QP1rGGKdlpsCcLki1iun2MTa8sjPJK+N9CqDOuMRGSRpKwIs+XjcH1A/RoJc5OL3tdddlU7ikJ88fUPa7m6nlbWluE8bov60bS6+1W0BNC9Of/kXb0mPeeSjQz84fOoim8jffkgdtA++TutB3/DgdPFFFwUNpic96VvDsXceFtog6h26VL3Nc/ItEueiv1DX0MMASP7ntyCumsZl+zrgnvZxz0/nRCf6v1uATPgecm2C8yTNtk/pDndPk+ZSjt5Yf/sKedEroxztRo5W0n60WfH4rVPpNhenq6++Mr3rnW9PB9cOBldDRxmm41jDGu2GnitjW1//B/8t3f/r7pUe9LAHpG948APSQx72oPTrv/XrsSjAhTvaHlMHAOsc1m0c4Hvd/V7pla94DTZjkur0od9+/e/ANwAf7e/ODc71+6d/+Mf0zY95WHroYx6cHvroB6cHPuRr0nNf8OzIS0DmSn/l3mjmLOmM6eDG5utTXeFWJk4R2EXvPfIJ35we+6RHpcc88ZHpIY/8xvTkb39C2EUXz2hrDZZ0ccDPm+ZEU93rVJ+wzxyfN0FWoTtKpd1equURWE/xkaPKZKZ7og3a3U0l33Ly/Gel6m++PhUf9dRUvWErFdtGT7mfsnWOHX6/qR5ycxIy9Xke9zIfcYQCKpGhfFV6POtecHoWemDx4ZoALKIAKFhfc1H2nX6uQMUY9LpG2vYq3Zhbh4FQycXeRObN+Zg87O8oRxBZDQNh5MbtHlaWGmnZVSFcV487h4VugQJ0nzgV3N6kcNt9+nirhr0FfgpCH6VXoyMpxQI8X/l1jkI7hu/7bMWERtGzQuXH4cAeSpZq703QU8RAqrjttLPLCkm3txPPld3gdOI+QyrIGw+F2rVUcPJ79loYuT7zkLHIYVjmk9c01E4qdQdqvTANkEbO90eq0Gfz8WZJXhs1cCf/cnENvqGIDfXShuo866LSm09Uyf+pVxY+b3OoWblw3yqHAR3GjA1oUSbeH1EdFLptnAEfQMohRQEbMhJKuuSKT+jR0uxLrgaMBR2AXR0FNwm2DSLiKAF87LRud6KjoEKeTyoslbiGyBYxD1dBxsrpaX3ijx+uwBOIORfTYSUnqGus87CigkZhovio/bkUv2iDGBayr8C3+OPY7VRiAc+cZM1Su+Pmsnm+l4rOrENqaC8N2HwKUMQ9TdpfnseEdAEmjpTDsO7XpyFzz8T5FBsOSw+n3XtqiLNjXg57hDzNJXnlvln2Z9Gefdq2jn+0Z7R6tBGAZ3k5XXTsgnTxBcfScRcO4IUvY2A08Do73qtSDNAByHCOax429PEby6OkzPSMzzhB3/2gbHfu5g5kjDxKRnqQCTcP3T8srbx5ToXv0Mxy0wUoziMVjAk0MsjexsEQlETKQhBzKqNc+4r0w373lZsN/c8n97FyUVXoUPSXTkOz6UbUddqmlZaQI7eysd3zUPG5ZE7OE7MmsVI42poE8UP0hH1WI299pVCdab8qUee60dBKE53s0B5OIH3cPRh3cZ6MVJQmGnzyC2eY55HbGP6nvzkiYLvJY0cKVOzuKiAYUVZNXosmEumHrKDn0JEaGzWOb96QjxXar1lvxEIaV08HACjpTLkylnrNbX+zP83mLfpM7iOUbX35LYW5ryg9/sYuIKdxP7wWn4SOgMaQf+tj23BNWT23CtotgYwccmPwGtlRfpGfDqBs4/Rm8Nr04X/4YPrwhz8U0xkC/5Bf9A/kxD6ysXEmvfbXfjX9ymt/Kf3Kr74m/ekb3xCLI+SPc+YiOOAf5SinM7s67irH8ptbp/zNGwNDLk5XaftMKnQw7ADNwu52mgB6PB+fDgCozTmcELJOI5zl/ot/IlUcnkWPKj+6lLlk+wa2hIzzGR5pAPQ++I7U+fXfS7e95Nbp+T/x4ljgERoF/sqzGB2jDwqMDbxQmbS8vJqOHTuejhw/mo5deGE6cvRwusMdbp/u81X3TV9z369NF16Qhyq/4p73Tve5z/3T/e59f4BXL939bndPv/hzr0l3uP1d0r3vfT+ashj7st37Hl+V7sXndre7Y2osL2G3V0JvuOXH0pLD2ind6uJL0lfd677pq+/7denw0Qs4k3l1G4D2ve9xn3Sfu39VOnroUMjJ3b/iHpR1z3SnO9w51QT2tKdL8OrLOI8IrsO6B9YOpXt8xT3TPe58z3SrCy+J/GII1D/y8ImQOe61JN9ZfLc73yV9xZ3vlm576e1ze/GfLNGUeM+wXkjt+9wv7T7wG1P7Tned5pnvU77iQxpdcDR1vvpBafs+/18qfs03psaXf0Wa3P8BafN+90vbX/2AND5E/cAoyrtz5OyS5v/FpAKKYTJb3fG5kpug+oqhDJZUCNKLAIT1VNgRAgCaLyUvThBMAJFzQSauPvOad1FRPaRj6xdEFMUUhHP+ulNXxZCd4D4m/MKZWF1qOFJGUksn9vreUYdjzqVJOgFtDqM2UZwurXbVmit5Diy3znYkk/vZnNg4hWG2K/tu0AYGD+U0EmhQJoax19lJtcZqOrK2Gp1glpzvcAbP3ddEGcGJOX50BT2t9VX36opuEclhD4cY15em702kkgLa2PdtuIEitu7yqUaHSenggUMAOmiYS0aIfBuDytChLuc3oI/RK04QxuNu1NLh5bwUepaMcpzGK9Ird8Wk3uMQA2O8xPKlsblST6t73jIximHQjquq1NoYy+GwjXEUSGB4K25ZsffdtRqX689sw4M+7UgHgnVCYyNJY9qO1uIXPEYxaKBCcfJcvLHBjXNpZOAYbUNeXPHVQw7hIlXcU0hLlHdwyY0NLdPOkWjjzbTb2wzwPhHMYRBDcSIf9h8NnLLoogGN1aEDB/cMWyl7vu5GEO3KWhWer1RzQ1jndVWqtGFE3Crk7/ww2hG+qxwcshcQhGPILeHpV8bp+OGLpvKfk0O0J0+dRnTlAWVQF4cXDebnXjJJq3ixRpDn01XXXp92aKdKpYcxXAbsGdUEXGCNb3X0OAbpXD02d7bSyY3T5EerCv6LcJC+pmFWvhGUVAE8HFhbzsOB0+Rcz8uvuRY5y9FkN/ONFqU/umeeGz7Pp+tOnkxntreRGaMH9usuz7Xoz76JQsDoYp5SOrx6kM+B6VMkeOQ0BD1mQUUYXHgdkQrbSXCA/MiTITQfXV9LR/ds5DtOn7rqStpR+VEeHCYVLPAb/eLcKqQfsgVEgs9BuuT4hbT1cs6A5JyZT193DbRkB6ZMwbF/olLJcbyai3bxjR6XHj5Cvc7V3X5+Oc864hCbU+M0OE/TfQovPHJxgINZ2qGOn73+CvLnOnVxa4ICwEFnyX46MaIs0Cw34dFqWnHoa5qM8nziimugi9qhzqr216luMToW0wCgU5BkjYWvSwD28agTetBtW2hwmptykBVXSgvY3P+yMHbT7hxxdY8zIwIBvdSFOGqet/VtD7NRj8VKdOQW9qODkX/aVmwdziU3OofRXQRcwO9rpKY50Id1gEbRbx0t0Rg5/C7AdIrD2oqjHOrrkLazafy2N6XJC16Uiv+F79seTuPveERK7/9AKjz8u1PplT+bxu/9+zT+4e9E3uBZB3vyzd+Rij/7svSeD7w3fYev0jJKBX+0Reo55cnK6JS736hRdZjBv0LsFyjQcyqHr2vScfAtImc2dtKBlQPpj//gDekNb/zj9B9f90tpDb1PjrSdUV+qDtnujOAmyAJ5HT+ZZNChBRhBLKJqggaTr2rzjTGve+3vpAd+7QNS/4efktLb3w7qNUDAzTznSkQjcv17P9BQYD4ns2UepeePPOa8TuSt7pSq3/kdqf9zP5OKr/+1VFLvc6tD0Ca0O1nTHgGGaRXkIN6URB6+B3k0XknFX/7tVP2ae6eX/9xL0+/83m+lg4dX0/ZWO/3uf/nT9FW3u00aPO5BKX3mU6n4iO9NhZ9/GU/edJK6/okzKV19Xap+xZ1CrJQHy55/Ti04A5NUjs+5q1Lnec9MWRhpdhzcDHskPM8pOEO9YuRv+jt0q4IML7wvdLTtHHrHUr0mFVxDvr1nDJ/s8VKsU5ajuHEizvlDHTWmnKK63OfJL+dv3pkiiwpnVDKRvaDJvjIte/ZRp+nUe/+s3oWnPzNN3v0HqfDV902l1/0xee4dqbu5Ker++VImiqpBmM0Qltd/tlyQpHHDcPraCq5NSoAOmVF0nzaUtx1CBlNJ50Y4DDZLURnyWWqsoPjsXAI1P0bq8Cq7uTPG5HCYKi3zyQaIuSQI6m63jbKjY0xcdQUt+1KsyuRxNxx0XzqBnJMNgwgZTAcqoXhcUeap+WSpQxSmCtXojJ0u5muQ4f4IlbTX5w0imcXqy44T9OUFDQwfHE+PTUX3PS+NLi13d2jrpwfpudh5mo7uq2lWYuXq3iRwsY5ut+GqRodzFNm8MeK07aLNziU7nbtYjzWYXDMyYVsNuVuQ7orQfY9EHuFxczgY0IEAbiGgdC5XztqGzrGICIjygCF3Po9bTOgp6dkaPo7hK4mCF3rUFZSfC0Uyt+cSshdDJIDYeP3TYBSelzrPyIjlxMoy6p+3IdGo7CU6OhF/sREn13YxsrtO5IcAvVBlzm1pdqBzx61DyFPJNnqhQ5E7tjzUyNn22QDOJ+mI+X7ylHtiCJ97HBJw1bbRNTef3J+MTMV7K/1BHayX3/JEuubTLG+dp1g9CDCCmBAa5chcBJL7+4lKyqEyI0HO8Yy9knhME6Cx2p98DZd8z/kgF1gzjVTkg2wbXaxRHyMt88naO+9kJxYqIBM8P3t9keBHJ2K2nYt57K2dLM4yaN8As3FdncE3/dv6Cr7kQkTYjBDZSvvaQQdHeXQVseU7lBrvy43IrHOabDs+8EH5nE/Wry5IExwhWzVkklbIbb6vIGW1wUdAXKo3aOM89Nnp+R5kgC6f0I5871e0tlXeK1M5kUezifU6CzY/xwoC/1xtG+9KJoshzkW77wrfDtfopfAlppjYRg5PQ7crdY0C4Z6QV5aNHBkSxHGrxkZQRV2zBKCfOp3Qr75W0bdyVGnviA5QpnWPKC/3ec6opbWJyCF/vhEiXvPla9bgrVNCrG/bLUzoE7nQfQm+K615Sgd3+GVhnPX/mGvkScChd6pDTLZPluXpdcnnWF5qIt237mu/9uvTc5/1E+lHnvGs9NAHfVM4e+ZqUwucHQJ0u5ijRw/QF3bSM3/kB2L4dHV1Ocq1pf0O/lAvI5K+3H/90IHYO3R1Ne8fat8039AUU7rkhff7XKZXgAFtnIt3EssLwJuv56s+7Vmp/vwXp9pPvDTVnveSVHsBxy/wm99x/NJUfdHPpRrgbfzXb0ylP/ydVDbKRB+iNsFVa+2ilQHAk9pxifqpH2iHGNLDllXH22n4sy9K4+tOp+c+74Xpnve6W/JtFb67N/OYPKb8tH17//zJdPKv3p623nNZRH19D+7WW/4qnfrAh9A3yNSJU2ly4kQqrTfS7p+8wWqm7snT6cyf/Fk6884PQwW/P/bJNGn3U/efPxD708GJ1P7YJ9IQORvjgI6vvY4zKbUve0868Y63pPbJDbNJ7fd/MF3/l29I3Q/9A/XijlNn0sab3pa23vWeNLrqquBx/+qr0+m3vittvf09qQRYhvjUeevfp9Pven+a7G4hDsGVrEvIY3zVdan73nfzLMLC78Fl708n/+6tqX3dlfwupPY735pOv/MdadTeSEXq1//MJ6OPjD76MTpvPw1ObKTtP//LtHnZ++L5MXXYfPe7U/tv3pEK2PUB/W/zzX+dzvzNm2LeaGGjnbbfBv/e+bY0PO2rFSnzxA1p8+/flXrvfA8OSTfzG1mJnTL498Wm+QDV50i5ELtonhyeO4OGIwJXU2HS47T1RmM8RZXFpI4QISRxDUOJN+oO420qvT816yupjqeq4skbAQsk+IWHVyaPGgbf1XR7gJFpVn/ujdUpeMxVmCNh+xWuy+vrlRX0XpH8WlBYp33KAAOM2YhyKOvI+oG00twb2TLFBp94TqpYP+atsY6FF5Q9nxy+3fuuV+eMocx8ciK4ENQKcm1E6omhm0+2iUZMRXIW8aM03crBFWrYwhsZToGb0adlFD3mJA26GC3AlUbUfc0aMXyZFe7ehLCPobfUpI3wNMW9Bb3bcrSjETTbfT7Z9st1Xw22nBo155fQrrBhtnpRg1cuNlIJJeXQoUODgjYBycTtXQoDTAuVwDiWAZqViOyghIbwA0++6DjQ2TL95sM/5/Hg28f8FPTTFCzBGvJ37qKKy/YQUMa8nrkURojyzcjXZwn0eqM2YB9AUV/jOcwdMqAnNCn6xgFkGjpK7p+kd+QmviPqVXAnca4hP/PRt/kUQ1B8sozYlnkumKDC9/7tTyrdPHl3CRpQEEaYKsvBF4dF5pMRWaQXHtFezp0pr1EvvTf8cOlFOHxVmuXNJ+VXQ6ZhynOgutTbVdCjtItC2p+WGs10cOkgMtPAPLmfUgu+wxtotE+26kfTwdUjabW592XwuQ2cNiHoMZrkvnmdcMSMKuYXt08AkNW0ttwin72ANmTN6ISrXeFzqbiS6+ccLvhXKilvOBDlVYATfICe/Tyyv4WPTTsPOm5xZL+F//CnAH+NxlRo46P09XDG5pIA1z3+XKGupqtU+6nhnnv1A1G3+eR0gCNrF6bJoJH6lDEYGv0RoK5DA/UqLNMnS/SVZkSDMxjOyWi5gMVhcMGyc3sdjrUPCeRCX1LfZjib9JvBNrKzi/5FRzrnDNnQGRxSR/srHKFe8IJnS4XVkAMjsyVlxf5shD+MOuAbPqj45aNAyAiW0XP7U4B/eNdoWkYFMAYnAXPqmzDw9F2BfIAG+6u6zH4OawrIbLmGnFSXE/4g7a9jt3dk4VziAbpPACVS8MbuNNOl9jH+5Jg9CYLjtPyJ0Y+ghX7Def3A7ISVASad9PVf95D0PU97enrm9/1QevXPvzb92HN+IpxnHon8AsyaPwDeVzddff2V6czGqYisC6xjmhD8EezFZHNoUgd7PgAn17QBgoMYHvVXkJ9/c8OMXA6tv23khzvCOYHfRjgDVGs/c9X3fzzvZ/zZy1N65ct5jr4lsI5yueK3DsnxW6fCT706jQ4cTQV0Pi0f14N30DugL1ev/OfUeclP0wvK6RUv+6W01DoQW/lIVr6RryCRnnL1Z9L6XW+XahtXp/GnP5HSmc3UOLmVVu50h+RrKAsnb0jlja003DiRyh9+V5pocwG0rfFOalyU36pS+ewnUunUiTT6q7em8r99zOxT5eP/nArb7TS54spUBCR5rvbZz6bVO94l1deWAVA7qfSJf0vr9/u6VPrYv6ThznYaA3xa491UO7Cehh/6QDjfCQDWvBTdpB35x48F+fUrP52Wb3dpKtRbYRtkue1iGaOP/mMq/O1bqKNyg4Px2U+m5dvfNtUPHDPknhqfvTat3PG2dKPlNN7aTYUPfRB5RKt89J/SBN1YXl9K9cFmaq6gQ8zvIx/GceumSrOWhteeSBVsbgtnarlOX9JpvOKq1MQxaND244+8N2gZvf3tqXHJwVTZBqj+8z+iPBwdREchC9L5xSZbenp4/pSzxgBhOBQ3O7Timz0KryJIdAb/nOuGHgBAoaDJtlhASZUGGHVQHpZMpjgO2KVyTsydT8r9gfUVjMJqcu+W5UYrHV09kI6uHQRUHUyH432HeqF7K+sroPI8JgrUw0EKY8Waw6JK5FxSCa2vLMXHF1m7876vo/L9oGvLnsvvYbXzzCeVi3PdLKOn8RMshSwYDdGr2ptUPF6bKWyHZVR+sQCC+gO3otGcp5aN/N46+ZybxcreWePq7Trvz7cGrKPUabg4P0uWuQR/rNcBN3XFOB5YW0pHDyyng/xeW+Gbujp3ar44c1luVdPqSl5dqL6qULCiKlRw+DC8tLkkfxx2Wlmux1sWmoDDdQzUAbxTX2nkprK+0WCl1QjQvby0hDGoRYRNcKbRbJRdUYo8AeWMrvSMjuCROCTqmwhmyZJVlqFIY7g0R7MGGJF43yxyqCdsRFBlZefVGM0n66v35fwkN8A9giz51oILUAqrgPUWtB2g/Y+trqfj66vpMJ74WhOAL6hyqA5DIaBepi6rSysY/kPpMLzd33ViXyUpDrmDXoTalZ/xInVk1Pl3Asn9aQRodXNHh8/c4HkbcIWEJXfbt+7zSdBwCGW5trwW4OnQGscr9Bv6yKGDh9KxQ4fSkQNrYZTnFYObQCtPGhhpcH5fbMNCvXxnrcOOM26bBJ2HD66Q39F0eGUdfvhKNdqyXok5UCsrzbSGLGqozpUimKY/UEXPyw/BtBPTpUXHbXe7kwwYua+Z8qZHPZ+8z/aSVoFgoWT/opdgkIysKrFu6WMERSBWQCb2sSjqvoL+0MHwfcjqk4MHDiKT6hJ5dDhddJTfKwAb/kyzb7c4cVhOxyqMLbLf7nWgfSdtb2/HPWcTj7Sa1XTo8Ho6uryc6oAVgU8NYK2jVS01kJMDlLk2lZVzOkHQbB92Jb1gTYei4nYyGIAVHdWaK3ddqd6LhULcBA+MQrrQAeBGX+nHKnxkiix9eXbIHB8Bz3Ds1h66zNM2R4aN9gkOFWv3/zPa5uIHo2SSJx1D5KDtwg+Mu/Oi7FvqTfdZjD0hB3p4OmXIj9GJcS8icrpkDqeWoKsNaO6MOhFZzBG2XOc9SR4rJNH8uc3jx7RTCZ4EKgoJzcx3Pq9jlI8ygAo9SH/Li1nUr6UU2++YuNf0rU9+Srr4oktS1zl/3hOgUyecvMncbagi8sa5HPW2j9DzzJ/8egBrJ873drqp6yIt+rH7bNoulhBvCOHbKkiG7RH2KH5TN9oGi8nJqGzcO0au+1vbqbs1SP1N+t9GN/XP8NngeBPe+tvj6zfS8BU/lQrX30BBAPXQH9Cm00x+riBNj3lyqji36hFPSqMu/diyKWoklIOxxTE2eAlH+e/fkDq/9uvpNpd+WXrpS18Rr12M6Ls0hg1HPqs+OE67H/9MGpQAY/QXderk9EYaffrqTDyyWjx5Jo2vPpUK938gDjH9HNkoHrogFZfWgicF7EHv4/+SihfdJhUvuRW0kAfyNPrgh9L4H/6ZNs3gaqyeRb9MkDE6Rapgt0rY/XILW+FWOZRVuG4zTf4JQEg/tnjnS1eOHEu11UPYjjzSNlKpfPpKDnKkNifqo54BhxTvco80uvyTcXYEjbWjh9HNYBrbxP511Wnog6+eO3MmTT7wL3k+InS5qXLlyIWpiMNnqiDv1cPH4Pl9Uuk2l9AW8O7gkVQ6cjzaXWBeuBp+0WalwweD5ir9rnarI6l65FKcMR1mZSHrxbjhi0zkQgbRec6fIm/+s6ICDY15dACeLLu0nN89zhtpcBWU85McoohMjZ6hhOrlAcYTVYLScOjJeR8n9ynDWSgwGMB9TQxrvYaxaFTjFSWCn+kN+ZukR3x6ZyeUYsyz8JL0jLYCSM6HF61iCBbZhLBRhnnq3eqFqjAjBB6VnT2RUyg0Q8lGDlCwbhibF0xkRTjrrGeTWUzPSePGNgLIb0gLRSPYKhV6GGN4YoRyWtSsRJWXnnC+03rAd2h0cYXZWi/zn93vt0pIRet1h+Scp+IqMeuIPPGBXuqnQvaeWTKfGMLj+YjuOedJo+vq4vION9D15uiLj2WbBx+qD9CopBptpDHwHZYOdzpMZrs517GOUnD7C4fZK3U33aUDUl4Mf1NXhyD0LiuCW+hT6c1SFAODHEZ3k1A5orJ1WCKGe3k+5nDyz/rl9uAnx1IbOXmN803o1OD64nCHD5ZbGHZApzImr3zlk3VZWc7AMwyIw7vmxfG6IPjAUoBdh+dmSfmzLraZbZMBp4tY3ATayAwGLiKT0AyP9yb6E4bVoTDn00QdIsqGLPrCdkxjvisnwe86Sm5ttRW0LAOSW4CGVqMGCG0l3z2sfMsE/0zyyHdu2odtu7CFfIzIBaik8xohi5NnE09zr7w5iAd67NABwCJAcQ3we2g9Le2LnM3SxtYmeTp8LhdyVCS/0kue0Obco+EeIdNtlKsb184n+wJ3piYequ+u1KjY19xQ1hWaDdrHPusQoHMDBe7nIqE5r4iMrS/jEEI34OrCQ2vx+9jBtXQIh+YA4LNZFdr4XK6zvBLYbqBP3HLHd5BmAF+j7eiTtN/2rqBXUzRNXoZHy8iNw2/Hjh1Mxw8eTEcp7+IjB9OlF+h4ulBmSt+UvQJTV3GrMy033rVMIfLNKJxvaHH+mMwQoLkIpGvkEEBYrtBbaLchvKNoksPKM8dBZ0YAggwgt2MMoHPXyCXaQRDh3DlXdDq/OBZBoY8FhPI9onbyUnq57vQE5066eEw95n52g4EAMA+t+m3EyiFJyythKI22uvJv3KfvmZcZzyo+l3Kki2/+kwcRobc9eCaemD0StiT3aZMRt5BjzwW96jjo4LoyFVF2+61p+g1HYpJ8TAGwztybtXeUHAY35G76rN+OKggUfBuFW0+88hWvTq94xSvTL7zsF9PP/czPp1f4zefQkSMx9ScW3ElXZJvzMOUdFTgp/RQS0xy4Jm9Gr3xJGj7tKWnw3d+Sut/z5NT93m9Jve/m91Ofknqc91zve56SSh+5zM0irTH1Iytp5flSH1m4071S+fFPpD7Yom/5jjS63W1ToUOZ8M0tg+RVrHTkU1wG9P3ur6beO96XHvL1D07f/q1PTbs70xWa5onTgoDYsGBF9ND9vxpQcihN2r1UuvjCVLnr7aJtYpj17e9MpYsuhvcALOpl9QrIcRH7Ji3Dza00+PC/pvK97pbGu904h/JLxXvfPRXvftdw5H3Gl8CDADmGN/TrUVuwC/m70F7CgTXCfPtLU/kB90/pypPmgmzxH/3RUSYXMcmPYnMtFb/yzqng3Hp+GxiJfK65Og0/e23qb+PQfOyT0epF6HEqjtcL9I8xTnu625fHfNERTub44OFUvOcd00QwitxHkyL7s+1qRvDdEMcYwDj47BW5nAG6mv4bzUy/mdz+klS66z3TAGDoU+Mu+mVYT8PAK1kephCWY5/64hJiwMOf73kayEiXwEKvSqXr8IadWzapNKybUQbHdvW6nKDsLuWGEb3uPJARRljb0qqAzju92C/Mys8SjwXz58/dVJKxWzyvEowJpPBEtJ5Z7KpXvKJ99TpvNadlzg6ddxNJjUBy24bNnbxBaQap1FeB5cYQ26mSOF/SAA7wWB064jGeR9jguJ0dOKIMZtqj4tPEoc9pGIxg6NEVUbBOct4/ZDdfn5yD/8/lRTr3S3pn1/feM0sCpzzfS0OgklTZ5Q5yU2n+0nzu+fz0f+o9m+/mVi+unIt3yGIofMtEDQNfhY+WLA0BMOZS5CLPIUT/KoY24rzdvpj6/Nagu0efvrBBmczTnJH/e6dP5P/Ppf2/Z8l2d9PUPF8x2ECWStc+4ki2l68ssl4usy8jG7FZqlujxIRw6ooMCIZzHvPJjJVfFXuuo4C0bnTSyN/ZJp9ROv+Zpf2/96ZTGy7eULlQNh63jkj80X+d0+KcTyfkG33aW7+9+c7mi527I1+f/d5q76YzW+5Bhj6wWtCvd64z4TCcfVbw5up0aYm3NoiOTNPOb3Ubvo6tBIhBlzi8KADU0Bp57Y12MYIY4uAV9eG5vXv+zWj23Dnab5z20m5yGxYBjICm1XI0oQggse+TlzdSj63O3i0Jgo/SzifP0xT4TR3D6K+ZFu8xC2Xl2hMnk5sYyx/n+brth1vr5MiZQ9q9iBYp5a6krNRweIoDdEA2/AaS5J2OzwjQlN9JW0anGInSGPIHDQWcRO8ZYyy9P7bowUHrKwPco2O6S2bZafB5a2NfzdxzZZ7A2T7Z9V2aKG+B73CcNxN3QZDATsfRV9s5B1D7kPWGw6/SMM/hucRzOYIqeFK7OuuWb34Hn+BDrETlmivbQZzxmHMf7SMqJVWvzlw4cTwXw6ncEyB0X7r44otjeFynb6Zg4lkNl8dkVqJfxAhJ5K0NG6ZDh46mp3/fM9M3PeTh6Zsf+sj0zQ97ZHr4Nz0iPfKbH50e+YjHpq9/wDdGdDtWc/KcWQvYc+SRJDiZnueANkevypPSINVPfSbVr/pwql71j6l1zT+npWs+mprX/mOqXf2R1Lz6H9PSVf+cWic/EfyNYITybjIzF8ioS576g6k4XRxTWl1Lhad9bxoiE/JD/viE+7La78Y6O2Ns5s+/OA1uOJFe8tM/l77irnePSJO8VkX7+q7Rne+aqve9X6ot+SJ4ir3oeOqVaqn/T5/Jv48eSuP73T5V73bnNLzkUsPQFp/Gt7t1KuK4WNXhhTguXwu4vO3tAGBflp+7011S8dDhNL70Uj63jXPDu9wZ+vOIUmn9QBre8bZp9L73pcHtLkqF5RXKPhLDnL1/+lga3Odu8czoPl+ehv/0kTTY2kjpK+9BxpR96II0/vC/AO66wSvz896xeuTRD0n1xz88FY8eDdrGd6Ds+nJcLzRbKa0s8Swgmb5ixKx0x1uFs1m4w51SaWk9npm42OTwsQCihbveMQ0vvzINP/0PqXxkNedzwcWpcOzCuLdwyeFU2DyTStufTZV7fnl+5l53TZN3X5b67asAmvfIgM98lcc4+uIS4HkmaTedVJDXnDlD9exPKFwEwpc4z/RTALgAcypm5wvBCoTLCeN2CCMncR2FEvNnaq2pIhrFcFssS6fmeoWfL8WeML1eDEu2AYR6qm5+GUh5DDM4dvigAEi84NCx3HFM01oqpLNTN0rew0XViUrL3f1dreSbBFRLKq06nakG0x1WCVCCp+aQlYsb9idXSZ08cwNGR0BGJzJ/jTXeKiAdXsIPFMXBtcOxgnaWLPuaE9dDCji/gnCDSIw9HVhaQina4OdJU9pnad/PG6Vgh0ZlTsFubO8EWHUCs9sDCDQdXDm45AaEc+mmMreCc/nNkkM91yM/cT32yHKOlFuGOKevEpPh+xgh94Qz47U13+85XcE7TafPbMLz7QC9zl+JzgnPbRPzUAbzHBVkAQBx8MB6tFOk/fRKBn83aVxIDilec8P10Mo9KE6jEMcOHjpvO+9i1AVJ4giLrJWr1Nm+QLvXnBfVD2AZ9aVPHDl0aPpkTu4Av9PBrYSeWXd0O5RGs5kOoJRnwOkLTRrXU/B9E0dHAx2rmTmnUrfuqjhf/eX8u4orXanzcstl/sufgzf7mUk7QPPWzla6/vSp0BExh1GDQdvIrWxc3ZaF39yrVE2Q6eG4SP0OpuPra5HPLH388k/TTfL7Z42cxvYt6BHlQ49cmssle6nzXovpVseP32gu3ReS5JOrbm1HN2I14mckyfm6wxFePjLQrDfhIfdSp+WW0y5Q3J9Dfs6XfPaGU6fTGbzwMDDoBN9y4VYn8ZYXHVCBFv3DhRGy2mkFzjWrw8+Yu2gU2jZz+oXD7m7VxI1G3Rx2L8IPh0ndPDbevQjfc5vT1jSG89ri3bjQ7ip3edikvu7D6Ep+FwrB7IhGlEpuUgzI5r6iQAQZalW5lzbUoVeZxkIR2IAao3S3B7KttQWAQpyziw6hG9En+9P4LX+WJi/+mVT4729K6cLVNPq2R6TiR/4pjR/7vanyMy9N43e9LY2f870IT5UO1k7FR31HKr70pemdl70zfdf3fFu8A1cIa3RNfKfWdrXoxumN9LM//QvpyY9/YpQzS7/1u7+RXvbzP5MOxGR/7hYIKqPoWiUyRiYEROTlCJJZKtNPfMxT0s+97BXxzLmU+6g3f+DD70/f9l1Pju2tAnCie1yB/Ru/9p/T1wCCBj/0pDT5+3eLhiNvd2VwwYdg2q7uitHgd5RIsn/IUMqwFNvMBQn2pKK215M8XzTSeb+Hp+ov/yqyYA20FjqeQPYf+s5Ufc/b0qi5HA2T524jAwJJdabD41/3xNR61S/yBLy45po0/J7Hp3T91Wlyl/ul8cPgHXrUaKGAOhadjTooReQJu+oMJdvFqJS0z1ZrjpGdbCkF53wLunEo6MR8Q4eiFXOcJ2lQwzmxOuSPsHKP+IBytHVbu4C6FejV+nCPTp7MEmw57aNGX9ncShM7pDsN9LkmD3w9ZQ3QKW3yFbrC2cNe+E5i397ivNgA1TLWD/Sb56SLvm7W47wOjzbKKQc8yG3qbo8thuv009TedKgLwOtegPYz8oV+O0MMmXdwZOVLc4X6RTZpsn19KjWWOAA8/t4vpdJnP5yKX33PVPqV/0E9b2qu6OdOAeBCJvLv8yYV3LUYKIetjEyoVGJ+CgTrwcsDn/dlr26dwA2G42BC7hR5OMta9PiUY7GA7eYqVYdhI2qhcGHmZt6GKy49r8fkVgBuCuhLz53/Yr51mNd1FSGC1sSAOxRkyFuwMxh1Y1+t5eYacoZHYSNCq+BHo+K7/PSCwkuBMhlgdCzoFgDwNyKvmoqOugrSzr7vlZvd8sLImnxDa0QHUnRjOAgeqBxssUpF5bfDcTPqGxuUci3eE+icETpW0aHUOo0Mfebtx+HgvDv7EIO/EqvMVPKHAIrU0FIjOazoi3oFsWGgNZC2CXWIjX7VDSFUHFhRks8HT2subDCycS7tdNvpjJ0n2ox7yzX4WQJg5+EUbw7PhPZ0nsnMyJufMuLO8BoLPV154/WoE4/utqcv+KbmdnHnyyhPdiLzi42Keca2LVfcuqEZyjUiIrTvTrxb0zkJsjjve2W5kuDQo3v/jelEbv+gLCwvO9k+z42Zve7MeYUCgnirh+0AvzRKsYEudNsHVcDS7HSBze1TnJA2OiwX11bW4iXocId73NW+n7a3d1MbWXBSvtvb5Iiq7RrSkXrUweiXSltg7rCq8wRdOe1wjxI4GGxgLOxXRpBR7MqqIAUZX16hs/OsTpRZ2s4xmRx67R8mI9+hYOQ391lyvIMUHu10ezznohIu84lVxdBhHWwl942zDYwYjka7PIND2lgNg+RQonvLaR6oFB+NM3JKHi4WsS+54nQX+Wx3NpGTBv0O1nI9HBZI0rFyjpBK0PcMutWJG2XKY2lYBwg5h1LaZ8NfV5+4EprRCZVVZFBAIl+H0Ea5EOhinmJq00dReqVGzAO0XbARWR6UxxB+Sc5AUhmL5uW398g/AWGnC4jhmsPf2iUXQHEpomAFpxMUu4D2Ffp8I/SNvJKHZe52NaLz1Pw4ND4DdPEFLQI26bA/bGPUt5Fho+olvNU8xEzd4IIOQgx5ImdGa2KFLhnYhjlipJHY4FkNv/N2rACPUYxyatu7LY8z0YoYB0QcOwV3yTp84uEm9wGGcZq86FSH6DPIqqMWNQzebndX1Re0+FabMu3QwWB3aM8CcrTUgCLacDTsxBZFQxd/2a4Q0YZON1mOCBi/C+MtZBPdUV1Olxxd5T579t40+pv/mQo/+dJU+KO/SZOLMdZPemgqfuAf0+gJT0/lV7wsFd4JgPuh7w5j6f5ohUc9NRV/7mXpLX//d+k7n/ZtaW3Z7T6MULv4gva1XOg5DUD+hZe/Kj3lSd8yLSmnt7z1b9LTvv+70ir9KfgHSdHPlWO+wzEOAVJmkRGub23tpN9+3e+mb/j6b5jmMkvcFymvtn/44x6crrz8ilTD6VXsXGzye7/1+wC4+6fBM56cCn//rjRxEQt/Dvs6gjMpCkrsW5wLnWMFzNl+no/tQMqISQuTN9CGdNpjUALMvO53UuWe94xzfqyHjBh89EMpAXJLzrXSnprBmDK4hslR4mK+2eQZL03/P/b+BNrSbbvrw9bu9+lPnWpu3e61koKIBxgxRoK7CAQYBWIzQmIQyCYYg4liDDgyQQkmJvYQxhghjOmGISCCYGBLGAEGLAeM7RFniIguQo6wmvd47922+tOfs9v8fv+5d916xW3qvld6En5nndq19/d9a80151xzzTnXXM03gifLt99si1/1S9ry/l3qxo44FWohvQ7liD/fbxtc1d/xmKsfwb7AF886qUKnehD9qPyZSZ2m8tL5UUDi7NjVgSP0rM90BzWeoZx1hqDvZi7uawOax1nZ41St1mmF1JcBO3/2bDQu+b2fqvw//og7teN6aG8c9ABPx1KuiGNS+EJfBHh0F8Wy7pv7/ikMVVOwDV1xTqUHZZE+jMOIpiv8ubdEb6mnAp668ELJQ/8D7mJxSR9DrifomP/ZV7f+H/xz5MHGfAHp2SJwIPT6g7tRXGGGytDG4q+L0AsgIz0IVaD7EuOoAdAZfQd5XBwNuJmlx5boegq1xhLSKWs9CoU7dFB9DX1FPneolgH2AFgjE06p6Lw4IjHMPeyj4MDH8H0fpqnKBipEOvYSxe7rZjAf/NV0wwXozHOekiFizRgKiXpcsK/iVBEY0Deq42YM56wv5x6FAO7g4DoK2AA99A8aarZ0etkIgx0MQHQ0Iw41hQIvwKUiD+pPBYdxM404dMcjOHlWFBqa50Pgimnt0suZWfBcQXdx5fW9nYye18k3RtzDsdbuOYWBvcBBce0LNK0chLyDFB7X2zHoBjhj/Z4HIddhsOK0Tg8YcZ7iEDrCn9ORM1LXmNjm/GUkQgGNUlihIonypDtAo87JJYbKNzvYObI7lXyFckXLdPRsj7wjkHroXrQAecg54spTyT3qITsGGQHluAOAyBXlTwfCxcvyMGtUXMSLUNlJlD133MaYIHdOEdlO24xEZy4Gxyn2/iiG0uM2XCQLv+zH4Cwf7Y5I4kqeNYjcFAHomVGvx6aUgkDWuNbJsq2zIUXa4JdGxdP5pdX2VCYcFihdGr04MECQJg/YddmGU4kOiPJqG2mkRBxQ+kmUFnLr+V/btJ+OzAU8SmQqfYx7tnfWgyDztLdtr5OsgWqU9diaTE8By6mtycLdhNQjg2gfnQbb1YW9XRlix8Oo6SQaifIsNNtKOXajgvjYvhMdLeBFVwI8BpF2KtzJLx7gZN9UB8BomRxeJAICM+OoxEDp3IsfPAQPM6YYuEOESgYHsCJOanGbTXdVucwZeDz3z4FJNrqAi1OwzgBk7Rr3HLjYV5yiNJrlZogR8tJ3wAj9vjPWvG4mcR3cyEOtwc1BlYOBvDmE/p7drOBue9mvcmYlcBWi0JVtmJPSmeAl35MvOgGZ534MCPk1AMoSLRweOg2baC11OqC9uHAtGgYXPtgOedcuz9zwE6cDmmFn8GozDYFcsQ25D/r2rXIS0GvwWBibtIXnMmbxOLwUH3WT+KoXhH18XlLrVPZIPS1c5MGDitWNto3vkXZdnPSp95wSGjmdgjHujTbaS9d3oKdofjJdfP9fa5d/5Dvazrf+/ra4sdHOf/tvaIsf+uE2+Pm/rI1+7a9rsx/4G+3i23Dw0FVGjPpf+0vazjf9uvZ3/u7fbt/yW39z28URy8CLirPGEGR0oo3U/5Zv/q3t5/2cr1vVVOlHfuxH22/85m+qQclQmXB5CjSD72MTyNeTMry9tdf+yB/+Y3m/6fulP/RH/6P2nX/6O9vN6zfSFxxs/g6cyJ/x035aO//W39wWf+fvYurckGTifzs07Z3fNhByJPtUhN72sfpGXKqQiEUr8YfcnCFT/+TPbpv/5m+pck8li5z8vn+/df/697aOZ36qsNBPOkH2sXR4+39vvw1+x7e3wbXNNv2N/0prx0dUo03SXguodJfwspaOQbx9zjupV9GBd+q/9AdgckF1lgDfOJzmtA/xof8s1enIUgflIJQMRqkrzg51pEvAeyU4dQInqABLUFk/FmfUc1QtqHRb1ofk5tvIoYDyLljKamU8Q1KFtPQNO8Gx9Eem6uWsjE8F1lE2LUzwduDzAX8EH4BF1Vpfqfxsq3VzZVOQF5bt0u7o03qXMWDoSxm8ItcdD2n+Gf+T1vv3/u9kRX8I60OmZ3PgQOit48NEMGI8UTB2mlrAqiKCAJji6N8zxXx3XoDyvK+7inGZIxi6PXqwc5RHzq/CgVGZyG/XjFSUq6GAMeIwXUPlQxWjESgjDY5eykkcpJPJPBeJK2gydcj9eAzhMIJAHqN2Rlt6GlklhDyz6RntjSLSMOBAKTIamYgL3/5lYW6eqHAFuchBvhqYOTjJOd/3l0NCRRWFoidv9AWRDl0KopjprNgxXc9hJ58t3QFEo6ejDinrlDR4Gp1EKN1QIL9Vm/HN+8N2wIg/Lz1fpePzi3aow0WehLsRSgOgGtmKaCKkdhCFibpc3D3AWzg9u2xbmxttz4NHV7BMRydOoR6S1dU0Rg0rWuUaKXF3+tqdi7bthjylznPwFoZ1aUuMpMkf5SHb7LnndLctZMfJq67Ax66ZM5Mo61W9YNqo3gbyhlMOnh4a210M4C95lDvoEq4RFnpE1tE5ZZBpIXh4gREXx9G41i85SHBNhweyaniyno2O5CjMaRJAcU8HSAea9kdWvNc8gBqui5O9Tvoy2uttkFclKK8tV7g7WMGVTRe0vM6YNCQKhSQgKjGcdntupXNTPGWzTgj48ijRTYXNzg4f5zj5OlmJui2V1422NZJvA2gFQw09ee0mtk8ENfKq1OkYuHucvoahhjJFIG0jPu48zU42FR35lZmxh6OCn33SiKaURz2gmHtdD+7VSTYy7NTmKc+2KWkURgRsSbLKF+jr0ZGNiOZQbYniXpYN8DwbjqRf4RAZy8p3E/k99zCOg5c8s98ZiXNQR0cGvw1kAmOTA4wvaBuczuFm+pVCOEc/6JjoPDoAUg50JuNcg0si8MBPNASDovNku+qM2LtcpK2OUcYV4ET3Ubw6cNntCM69xRE57Re6/JaiTyM38+gUjSAUcLsME/qC9pdUG9u+GtItA19iAJKPdvZbnQAt9tdEtOWlusL+i6SpW3o4oqq/y8kDWQu8DfomRg3A6gNanrbwgcaaNoJOUdeBdcOW0z46MANoV38irbnnu1Yzo4HMnF7SD/nt8NfZAB1T9ZcS49tK1GxqAxd1u+5z7qHY9NdO16nYDepatpdvvABO68atBIXILMNs7IJLEzw6aEE7AgK9qp73GCqIm8pPBwDUjdz2ui7loE5wS4Jw5d+BnIwVH/k+6H/+zEIl7YR1qtcdrJTzl4gyMpYPf8LxvnYjG2S0Jc+QTtDDwtKBkFyP+7Fd5pfI6Ux9KOygTC2rfpVr6y/7pew/xnv1Y5XtnXL+OVDbRsdhK94tWcQZspapeq6EBYsS2eO+tYmkOziX9qHxRuueHlaVtK88pCDX5rd8ngTP3BUp7/FP+YzS85F0hJ9cqEjoG8JIdgEIy0EHbZsAzmMwAQT5fGvALMOffSB5yFvOYLWVNysaaR82j2X4zn3kJvhaEDzEy98MXqSdjsvv3OQ5ZVSeQYLPij5rqARmghXvwLZIsM0z+ZT+mvpyq56t+FOlil+58mHq4Vvjgb+AQW+day+vUEjpD5WeyYGzkV5/9DAOjusrEmmCMt8jqVEwqiGUriPTSArPHJlCrAM8GaBHm/PZYNIEhev78jJ6RbA9XqJGpDpY5YSp7KYaePKoeEVSJ8yXMOvsubUb1gs8ZeSz69OUVBWZo9EcDAusjC7DOMXCUfcIYE4PTOMQeYyDoVaVqZszMoUIJN+/qKA47ZYpD256qrt1JRoRg6AMlBOrwr0Abjxuro1keaCw53phf2xuFKCdmbL8Z4QGt5W8qGUEUaPVDK9iQI0OymcXJasq8UTadRy4HDK6SmcYomwEYaSfqQSslBExadUxFE/DzdIiHZ5S3sNpVkw9Vd0jIdYRAaXKRfgPjjHMtLE7zMowuyPPGIEOBe1DG9jRPIJA/ORtdWjrxkDQcJvjreA9UT7gZ22zt6Po7LhzSO5hnOQHyBkRs301eFEG8GyC0RSuTkjtLqtIWZx2y8n4tJdOCWW4bcQyChR8NZgOBJy+8gBhHW3PA3OtneVhOG2ivFEWJLKGjic6hCpbz1TLjlz5R90D4DqNTI3U7VQn2INXdgP2HTSAE/zPgdYqBWXANgFuHGo+8j0jToBWG1EMwdDRdfOItHjT6dJEa8SHNoiRiYz13IyWQZLRbZcR2Cd1pDViFo9DpkxSmTXmLQNc2HecXjbK4trOvIbHjOCtQyVXpXFzVIMd15lqvFw47zpQI6v2m3rbhg6FcW5+U6ltu1ak0hb+0sbibZvZrzOtyUU28vDYdpe56Zd8FvKab6PDTmsucJ5H8LkGJvIJOnjuy8rHI5182pV+2+vpGCGfyFBeuD6hz4GvAykjP/IyU0v8jjGmzyunqlTXnRlpMtpqVFR8a41jGSHbeKrDupranpkHnHW0e+Cn/NpP+A+6bDoGKnN3EEO+7Sht5KHmyK2RNcvYstGb3HdAocvtXWGFNwAwSpSNY9Rp5FTZ0eHeQNbjgNCP8no2/txFrl4xIuVgh2ESrKpZC+G6XMM1QOLtOZrL9FudM3c2LtsZfQToeSaPpueuh3O6mMGqTiS4OjXWgbceIu4xP8EHmqRb2fHtJggp+JfzJc+Ndr144yCy/HQidz5pXKFBU/jGR1/HOk3rkuby+T9SCdpKBt6h4/1S+EF6kmbT02XX99+LH9oi210evluedfnHSXuHXKdN684/lLz/bnj4ebdnX0haw/qgtMb/6bziv4Yh3f5e07T+eG1al11/v1fd3l8/8+PvJ9P63tP31+lJ+E+nx894qJisrz9M6v120ur3eydqODw/TafMtAEKXmVsNEvnxudRtCgVlbKOmd+OjlyXFcME6y4vzvjfyJvGBoWFo6KTEw+bOwl/mhflku4MbHcCugYK9RMmWKenn6usFFRAoDwY9VGJDFB0L2eMhvgbDowU1IYLk4tyrUclNJ8fUweKlbrLCWEkb3kVNIq2tn9bI3kwRjpgQ2AZGXMdpCM5Fxyns8gTvqPY0b5x4FC6OlZFL46Tz/lkekWoTr3xPV/oMIGVI4TUptLGyECxRixJ5YYz4BlmNS1byUjPKcpWs6DSjHHhT8OV0Yttwj3pVOFrSsR3BNM0Gq4Ne9LrP8PR8RVLNoKGv4MhcE2UU1F2b6MAWWxNFh2PwJcuYGjg5C1PyQt8DKdtolPr0Rx1ZMUUpwMeoOiVD/klPzMajhPFb8r0+jqfyIhheWhBciJfEStlhDs6ABo5BwY1lcU98jol4lo722Bp2IV2HI+dKsYJx/GQLT2nG6F33rHNa7Dgx3UJ0qOj5rRAQyacPjKaobxrpDwqR/Wg6RRXLY7+vzQom/7VNDn12A5UJH62v9FQ5cbXE4WPtHsOYDb6AHFGAo3UZVQXbpIXAEZn3e7uq+Y08r5qabE8IQv9gzbRaczyA+q3L0UWIUh5TWvIM66d7vXl7lmnB2ydIvuCrQvJ4HgRg62jq4MhP1zr6Gi5P9zk22ig8mz0mzZPe5wCizodKcRiKP/KBZxwITF8THW0E9nCH5c2pAG41m1OZI0bwjNyYFRNJySHoJLPgRKaInBdMO1AonVcN+uUoAMBAIH7fGF00CM0lBDu6fSCj8f+LOFfXtFHjUNkzgGADpUzCXkPrVE79QDFbLxEg+DrdHYY3KTLm+lh5KldntTFIMB1rIvmZiOnWmXKMSDUMdDPJdwNj9NP7BfiRvm8eQFerNsn+gy8POLGd9UaEc5yFMrO5yfknbYNBkceM2L0WW4OXXdFuyyNGi9pi64HG8Mj5a1RxrocgMA3lxfIYyNRWxvoJJ75LmKbwvayidTMLoHAI6T9PUEAvKFJR1KZ6g3nyK5RwZoJoaI4qxlU4DxmBqZ7lgjUDP5sb+D0h6lPpQiFvUgZpTr+i7yDX9ozV/6qb1OBqWfvnryfTP9QeufJe5V9t/TusN49PQm3ykldDW5Xbf5+6QnU38GzPvLgSfiCVMxkyHtBVXtUFzMHmZORb8vmu7hcD+q542evrK++K62/lR3+Pf7YHiU71se3GVd5cv34U3dWGi1XVUvh+Tgf5WNPV9emyrN6vvqsEdJ2l+2s+96WBuFkcMrdNQ+sbZ1nVfyJVHnfKz2Z/x8uW2kN950Pf/bv1bXgH99f3+OmPM2Vz+vmh0rPFoEjyxuHDzJSG6BUtIvrkYUOlFELnRkVYxqZ/1QfGuHCFkbyXZEXFV/DcKj0GfHB4Qn6whIjMvlMp0/+j8ajwFXg1tNLTuGVYRSwz2garI87qDR2RkecPvNVM11G86ZsrQcVMfJF1iruCWU2N1CUGLRLdInrqI1mGJGxsaNQQCLr4sDRaQd38QnIdVOTc9+hCTU807F1PO56Jhf8x3mwPHQY5QOR1tdAA0jHzmMvVJges6ISZyCd6MeMXuk5ejb8BAOZhe/kc1Tsq6O2DZvLQZkErAsY9+gEOsmvQ6bxlkc5JFHcwSkhbYiRB31ocZOH7ek5e+40DU78aRSPjeZBjxGMuYtIdSBR/ka/VBhzKrf++QT4oCAf84JsIYgDeXQWjdANB0YzdJBx4pGHGMgVLUb05L9RFKe3dex0bp0K1cjK76xRcOpO3Jz6VgqotMRV+jQUdlcvi3ZbOM40PJAmnVBfXaU8WccAB941h77uyHZ0ql9CXE8kWGmT5xpImhBGA5cfo4G7k3BoQy+GVWNFAXmsm2vUE/SQBYcdGD4I0BHRwZMu1bf+rjySF66xlN/yVIfOH9mZhhNkW/EIPlnKerjGyevisAxG9QJzaen1dVLhL/3CHZs5hBIYtR6v+KQzrQOvw5SBFu2ozFiXUWzP6NNZPcM4O43Y5r7rcZy8HnOTgZUhHfDWEYIQjLdngRlVtVe6MxJHSy6Elbpi9Hp46q4+HSDNtOtR7ZsCiJMrs+FPop7g5jJD33KhDrB/6FQ61XluxyyJivNgWfmuo+U7Wu2bk6wj1fklr41GO+lokl2J4XsVPfNsMupzENeLHOK4gq+RXvGxD9lvLZclF7TLIgM/+BzccYr4n54APyJg/NMZ9Ad8uIDXyGudWTmHz9AMX/Oat1U7QBpJWQY35E95yK5T7iu+6oNN1+Ipr/aDlX6gw4APgwmulcWTM6OCDLLGLoxfTYeD5xBlvGw4dNJEvZ2uEUF7AjoROXE5BD06OCv6OdjWemlb1/8ZpXcWw7fZeLTJxsYOjhptqvMGz/voQN+PnMFYHDUbDucS5KURRqadjKD3uuM22tlst/e3I29PJ9vsnSSOler+6mr9k+/PB/FkWdM7pd/5/ZMjKeqi9IFYfSjU1/S/V4F6njZZ/V5zeF3NOofpHe7/w6lyfAjU3is9BvQ0xNW1HcBnuVw9eyrL4xQYTzy0rGl9a33v8XWlKlXA6n/Tk5kqx5NPTZXDksXR9Z01pCchvJMKzhrSe/H4yZrePce7JHUgX+r7Z3Pg6JhuYjjHsMXRoLiKp+a7jcaptmuqTHOlMcmaH5Rp1mRQg/1aQ1IMdNSKgRnu8KyTxfhGjzRyRlF0KZwOc+pUxX/hNnbuj2OAgZfRs+txXGukI1BKkZpRHCgeRqmZTsC4ZCcp97JglzwbQ6MpKtgJCg+Di0FGNcENIyI1DSiOGle1hiZZxZ7RMgjGSMOPnBMm3cDOSAAC+YmykgYdF4wvik717fSJU1wqYJtM/qmQ5KH41npCDCNl3CkmHmr1uAfANFLiLY+jcHRcZYzQwUnxxRDpkMhjiXRjh9dGZDQc3tYdSECE/+JgraIr7qiVf67/8aBU16L4gvdFZyuwjBLFhEJjqIHuIe0gsdmIAH4aNuuSD3EbbUfuSrNyoFOMWSMT9/pVrwRp8IwqJXpFe5l01D1+RrnyPYW9pUYnglFtQrKtbUNrs63kaqakMXold9Ku460MZQIanslD282oaMm0zpXP3DGk7Xea0zyunzJylXdtQtxoQK4uxng6gt/KdyjOUQvCkb+Wsz24EXmz3V1iYNvWgljwUobgUV9HFacrL7UG10xnUUYc4qAEHryyQeGHU2V22jjqi1O+cbJsX/40/j5L/eK0wj0yxy/XbPkXriEzlrOfKlPzyXnqFN+KtuEUgY9OqnJl9aoHI0k6pG6s0Ri7kWC5PIa3u1BVzmjVbw+k9vBeVnAHnDO9K47cS78AuA6Ejqzr62hkYFAZ9Vhnx/VDQLIe+6UNr9NmX7Zv6VDo4Nj3ln0jbzIMhyHThO42Bj6APL5iYgiZ3/7pmFZ0HdxwbC6hs9ZEhVBgdNp2Bo04te7gCw+MipZDn0NL+eFGIOXdqXs1n5HwJc6vesFXw0lXomoeQQLRyn8GtZShYPqf9UXWHMgo3sAa4Tx73zW1Geggs679cV1aDJJw7KvoQ9d2evj02el5ZMj2M0rvurKzs0eUHXG9EXi2jE6WkbDoKa7VConU8m0e6zefOtGq1DULX4kYtszbBveNZKonzh1xoxcc8AiB4bFkyb7w0vaQ3x7q/dLNg+irq3SVrtJzSvTXCfrQvosO4ep9E92aXvzmw/uMxnRayE6RVfAiO0XVbk7XGI3JYls68BJPRsWS9WQonjhv5HXUTNYYiOyMQ0EZwetiqDuMDN3ZpslVuagVfOWWSn+IEfCgVtebabFVChoc8ctUBcTMgesUBu4TRnczC8OzNIN63ZHiAlwVja5cFugDwzPPHOjnHZrSChwNn1NSGh83S8Q4wTDNkyNUVFyOh1ApRjdBmHCNOEhjHFtQysYFVLyj4IIlvSpynqFIVerWV4vR5Q8qUYBkcMQcA8hHo2hEgGLkodmoJMYr5TUElM2zgu1039qJ1IGDs7InPJcfRpKMNroOrhS4u9wc9Rulsn4coYXOuDzBFRFfcBNeHCbLU7fnrHkPLKO440pRiYeF5qw26jbKYfNIo8dImMsjNPiCRowohlj4uQ8e4mPbOsWlMaoF7eWo1LlWYuQdDVGlrHWyfcgEKPIoktLFb+BkIAA+UxxTKAnOHv2Ql+w7Hw7bdbj005x2XfKsDJl0UZ/TbwwGatG/0iHP4Tz16MjnFU/gFiNt+5FsN6mSDmU27c2jIXgZ/bID2qZ1+jkDGBEHN40hhckPPgMdRp0DaQMeuLgRRx4ksmL7kx0k5bytAG1eyizaTvqp1L5ndMwqnNryrDNP/Je/rqlUohcAsIqscc0ifzlMOWHYjnynLujOOjgc/TbXYZLNFIQO8/rc+sVRgNYqX+SDToIRvQz+gJl1asoNNGadI+U9yX0JP22j0KTQAkpZtB+6wF34E2Dbrz3g1nP/fG+vkmHU1bVxSAz3xL/qNbPTw5676KYWzyYUZqRLnPGi3InqWkmXXDhb4NBlBSn9KB2INMTJq81ZyroOLc+REXfALx1kwvMMymxX+C0OswxQKA+u6Ze0SZxYfgu678BS2smr06ZeyuDKvgg9ruOEaeSRn7SbZ1aR12iyu/SNPF/69gNomUzdSe5aWQdqLqaviHAcwvQTZAj8sr7NSB84RD655yvObDuaC2d0rCqA507lpmkTfZNm29XdxYFtW3HPlD7vM+h0Le9Lt64BW1fvKl2lq/S8kkvLPrwD58hXpYMSQQ2lo05QIjoTPRyk6RSlnt2m9HangKLRuWW0SKNNMqKStUA8qnPAVFpoBoMMaGzXBm2i9M5VoihJFc8ABSCyTsk5es09lI06tDYsAJgPl36B2xmfcRSyo/W6iYKiUh03jaxrQuoYiH7OgAIJFCUZgR8FC2qqbo+nieHRYKDkBioryk9R+FnHBv5GkLIhgXxW5sJ5FRulwNXF4BvgCM5GInTqAK7JjfkQng0hzyijwha+9RtRkiodNrHJqJ7ccSpwliXLOz4ut6Jgoz7D04yGLUcdi+UluIJvHAbyMcI30iXevhBZh0x4GxubcZSMero+RmcvhjUOYcGXV+spIb8zdZQz4HSUNInircMHX+ZTeOyUGPzFA/BF9pAHPzEw5tVCSDvfOg2Ko3yv6bUeZVxsjaHCiclZdCSaLkmuATZ80fjF0QiPdAZ1mDEulNH4SNx6VxNUFO55Yfo2ecVBOsHHKoDh2jynCS/B34GCO76MRNheGuEhOLh+zfqMoIQW6LOMjqmolkHWQAObfOLpWriZMokTF3kjX2dxCj7IqjwDZ6eregP5CmzawKiu1UYcIjs4yNTB7dApxzJQUr7Ip/zALVFCLmg3iaIRdZDNX64OTuyoDq40UphjNCbHZBMqxCmLOo7Qlv7NtU6+KUcvCFteix/XkJqIuEcJOP0mHka57DPyIFNrNpY8AYyRUogIDPllm8h36583N7rg9HZ81yp0UVmOU0EWXGdmv6vI4pz+CC3yB9o9tkMH1bMfZ5OL4re9kPrFLxshVn3VaWbYTLJ9QAVeyw+dSfWcukEnuy3QJfTfOCayEVylxbazTXVUbIi0qdD4XRFH20Y4PscBC++QO50meeCVNKIb8x5faDOir5Olgx9YOlf2GwcV7YJ2HaUPOYDy7Ra+wsl1bV6fZeMH9KUfA9++puMlv6gj0/kiCu1dyjgQH6nXHIDU7WyGMNfF1APLGazQ7gqy/U19U5HY8+SfdZAdviP6ECuPcw4jDIg+o1BvNGivXPfF+mSMtF6lq3SVnkdSf9ij7H/PlDTwpXYoZMfWmbKj8lOVocJwtBkdrbJSgfBbM6MBKWOmWfGoCPLzG3VA51ZZYSDo8HFMZq6vMGKBQkGZGT3yWADXcGU3qUqYeypZM6ks1D61Js4PsHFUXNNhHhWJI2Dr0HhJg3U6lZYdfLMJcBlto410DK1DB9NnlknEB1zjZK6cHDWXU5DSzi2UoIRSBzcynTHAiFCvyhBrEl45rWJpI2AaWMsJf4BhlW6ZFaMGnPlyitKGTzocluW5zoi0VZTPCBIKtiwQVKt4yUoeSdVw+Tso8URTp4GrKlGwOid82wa0VoySit5ojGx0ymg4tE4xNJLmyN3C5BaoZ9hwT+dQ51Z6NTIaMZW4PEg0Ch7GsIL/BCvrujeLS7trFo10ZO0NNwMeHoujkpFoHLzRmMWh5oGHJ2p8esiZeEmsJbJeCUPueqM408BU7qTdyF9Ayz7bRLrJ79RaXiKfmuWFuMIH4I/HHqdRBtwIlk7+slNw5ZmyIK22i5sKjCsa0cuaOyB2Vo531oBRJk4f1fgqOc8Yi4zAbzd4bG5v4TRvt8F43La33KQCDjA+/YZyKY98uUnA890c8MjPGEykv9qV3NzT0VFO0hfgjfJ+gQMaWebaL2XFKUIK4XDJA+QPvhhZcUrXtnTtacmU/OVD/hzFUgAypeuGJaM+yo391TbVmaBxyLKqi7zRFVzrfBvdzIGgA2Sa+zpXtoU0BoCNBD8z0PK5DgZYeJSE0duRx5wAOEecoF8yUIRWo2r93qxtjo060V+Rg5AMHKeqdZhsx9lKt0iXOMkn67E9st6W9vbIEKdC3W2NxMZ5dio2EXvwrsiaMgNP1EnwTWaCNujTT7jSQ5U3OQB65cA5iAEEQuCAUn2ILoPvTn3a7x0oqKt0osTLJSBuYohMoyd1aHVaVQlGlG1P0Ia+i+xGp+XBAqJXfWa0yUB401ccOeUsxdAgU9SV3E30j78sI7Ff8ckOc+ocDJU928S3nLgLufhmnyRj+puDPnehhpPQqD6wPV2qoAx530GJ7SF/rtJVukrPJ9nPUS9Jz7QLVaXpwZYaL01eohzqCpS1o21VfR14avShRtVRWnT2RJu4VJG7ExItQCdXQbh7bUQ5w/s6MacoJhckl8NSb0mg81OPBl0lKxyyAl8cKnRfjo2GRopQSGo4FIrK0+iPx4SkbpQPug3CcTQ08q7jAeB4cNn6Q1/L4ihVZXmYKFu/53qUYpYOljYxCQRUenIwryZSsVOHPIqhg0fujpMG+eE0ZaZowClvmQCeI26xNRLg7rlEBZfuElXpO6UFTGgRH50noz/h8oqPMdILjbd85gnGzKRhKfPkXx6Br/ldgQavxQFcfaBBiHOgQo/hwPhMzmLoOn3auQPeWiMNf89oBk4TsFyrpOORHY6rthAnp5F0LC9V6sD1VUBGORPZow7xSiQJ+zWfiZ98JI9TTLSHU5O08MpwYByounbOiq9Ou3SJ85THyoVOjYLs/XJo/O398Bm8NUiuG8uGGx55wni+MeRGhzxSxetyeJFXvs1qZM3NMplqMgNJ2rI8gHyJCIGjxrEcVR2YdQRWZ0i+aqBpO51N+J6drTwVFziHI6rTO0vk8tr+DfhvtBiaMZZAT9uUNwAG8IHhCLjCC/sQKY4R+Mw97oF84pfO4Rd/1uFlBh/8pc/40Pb0DxnQgbAvOmgS/65HKcfA6wQgh/CxIrTe44/qPVql6oaHyIqGP4Oc+Vn4MBgaNUMeyO9OZdsxCPJPJ1eHv9bMyf+axtNJERd5b92eIYZUBS/7VTaQCAgepizVdzwzkDy+ikq5GVLvbGofvEib2z/UNV0HWvDJ9s40IX/CU04KO518NwcMkBenY5WBymf/7XZwql0O0nMnNe1C/RV1RrbI0o1Q62Tb5h7fof6jbmTVxfz1Wh7bi499Bl7qeakfwg/uZ42dejF6A6cbXWs7SaizH+pQ1z2qBy1jlNd3kzoQ1QkvB0xSkBE3hnVoB/rz9BK+QmuvpyxT79x2kS0M0IDtwFXNmSle+yA0ubzNVxyKtP3cA9OVITlV06SePYY+gWYHIeJo+yl+Ri3thzPXaaLB9Ke3t3Tm5MdVukpX6fkkdcPqFwpSTfU+ScO1bHceeg4cigaFOXOkTMqhuTyvaS6nxFA+dP7sTkQhZAoGvWFEIQvGu94r5RglyMfpWKNTG+RRYZZS0SnitwqcP7RXFIQKU1+l1mn1M3Vi1Mh6fN1UTBBKR0PiVINKtI8y0wHQIDqdodNjHYw3AWi9rpkhJ8pLNeUOTOvWqVGJqvh0qKzcP6dBNWZxGLgNlPyWdg2Xa67MIc9UbEZMnFZAlWZ0ndd7xLHA0PM9W0zaSGeJ+zMNtMaH/Cr4SwyC744dwGedIEqST9WIk6EzRV4XnBsx0Gg56i/nWn6BGb93xtttd2eTct7XiZk237gAi4AJj4Cne2X0aA9l6xojRSIqGxCXOBlHp5dtZ3cLPKXJYzlod/JcXEzbie8pxPhtbwzbydk0r9U52Bm3jZEOyrw9ODwO73d2t9uOr5MRNm1+SVkN1cbWmPYEX4yQfNNYXJ6f5D23s6XHHey0nc0daJfTM+q8bA8eGf3xRPgROG9lxO/zycWknZ6ckWuZV0EpfMdnp/B4STuP2ubGCHxP8i6/7fFmOz+/bOdn59mRu7+/l/OvDk+P2mhzHMf/ED7Z/r4f1Pf1npA/b5oALzgBj0d5ZjRWvmwA3x3KJyen7fjoCDvdaxvZ7et0k/K9bGfn5+3w0SFCPG7X9rbbJfwzwqHjcLC7m3Y+Oj1su/v7mEmdGNt9Gqd6eumap8O2tXUAnSfIvEeL+C7pa/S7adZJbW7R1tJ9zHNwch3d9s4W+Y/gbrft7e0DD9EAN2M2Dx8exaG9do36Rka4cNZwkk8vJ1lD6nEWOpQ54sWNQDglHRyshe9GNPbIQEeHzhenK3I9rj34+fiMwYBdkDp0ZpFqZLT6PpfIHw4L/SwOJP1ElRIWgXs2LlCrC/zx8PhNP0EOs5BCXRBZdicxfNWBo22mOC5uhBklQsmnO4oD7xpL+29wQX51sK0ozjl41zQo1RgV5On5eb1kOlEu9JJdeJnNFIC070f30Prw23K+LcQpRWvp0Bdb11fACQ+6cGTa0rVt8gV+jxyWwQGeI5LRiXH0PcwT6uwv0Zv0y7W8ZOMK/dl+bdWuO81aY8oL1zWY4uMSFs+0Wy4849Jp3y04yECLfr2YuSO/9JxyKp1GHh1c2qbrwZeyZt1pT/IYmTfCm53CygV/wpGGHDyOrNOM1AUKwMX1ps/qzDk4RwegT165eR0abMOrdJWu0vNK8TnUXavr90l2ZTv+agpFo4+GUvGobBLNQMH4PUOpu6Yp53CpoOII2ekdIeoy8Y1CzhEJXaM6LtRWWbpZ4SjwLGeUJTqYqhwN69BkbQ7544ChcLQCQ7TY5RmOGzjVlCWmxkhHlxEoH8u5Cc1pKx0SnSqjAu6i7GAkpGE6P0k5jZROz3BIxSouvspYwCJJFrEYEGNo3OCZ8LhIcjS6Xivn8Rji7dotz24CVGpwPZ7OZhUBig1gFAhcdAoWzbOcGH3j6DptomFwFJzoSkppFHQdaA8UdqIAPJvJF5mVkbjTfTrHdRzD/t4GDsxlOzx+0HwBv2eyXdvZkTjotDzYYT37ODjDIYYZOieeqE57DoZzHDHo6pxhlJfAM4K3zDsdXUS+tembNFzI3o3DpoLX+fW8OiN94m676Pztb20wuscxwAHxKILdXd+2QQINX4it3FxQr5HAXZwMX+LvMQb7O7ttPj1v567Joy13tnbb3vZGnLebBwfwfdAOD4/a2dklo/3Ntr29BZ/BG8dpy1fgwDZtusZqFzxcPzXQedrdoX10cAbtOs6LR2qMPSUXHm4BY39nG773cFY383wL2K47cl1fvzuOYy2vnQLdxUHawDnVYdchv7a3E6fQaNYuz3UGz3AUle/rOIr7e3vIxbIdbEvjsJ3plG2PqXOzbe04jYozi+zKvz1w3tndh/97XCO7g23u7VG3O0U77frBC+0AZ28XWu0Hm1s71O/L4ZFh6vCtFDd57vouHbRr0LXhb2CH+cjBiy++CA077eL8kHaf5NVB4p3pNHCX19nNu6CNlzh5CCDiFSewLeh/cz6raTrXTupc+to8o1JZxwlf7FulPxA7cuqMuMDUAaFyk2diDc+NXBl99b69TcdNXiRKan+kD3Tmm2nXHBOiCHsECv1mSNv6yrHoJ+q0DxlJtHtEFkBcB0QHqer1ChSnMxxkD8S2DjJzX43Sbb4xBX3Fxzx5W4z0SACw0Ch8+0o+8yLH4IKGgnaA4lTaPzaRDSPWbg6xD+j16FzmHDVg9BiMeei10Vf5o14QgE6Z/RskwQF+gJODIad5RVqS5IeOpQPaNt9ovtNWHoj9eIQ84tRXxFvdgM6kUF6VRbkZbeXUeNw16ksu8ExUne9EWqtZ+OIpcukZfflwT8dPXtk2nikp72TLsLsdONlVlpmZFZCrdJWu0hedEgRBB+p/0MOeIalQ6Jw6ThURUgH0cv4VOgXjz0hMgHZWFQk3dQTUyTpwtfaMZBmVn4p36QGPjuYYUU6NyjhCxBmhDhVmoleUUsE6W6Xi0iCqazQ6Tp/6MmbMRDs7P4uKGLmGCzwvyXsBPh5y6vsDa6KgnBqVbxQW93Uql76qCeWly6TSGfY9CBMDQJ6s+6Oe9Vo0FaWOXaJrKFFHpUbd5IUGQectuANvYrRCJwzjkYN/UYpZPO30Gsg6bQGHwIEyHS2ikTDgg6MRMR0+nZOa6tS5I58f4FzgJFzi1Mw9uoC7FZEo+IlayHjw38Bgi9cxTu7RyXl7eHgS59rognQZ4YLKCIERSJOvhLn/8ASeqqi5ISjaVOMh2PuPTtuDo9P2CCcuCdpy8CfJKEYOALaNSGtBs100pvePjtv9B0fgcdw8j8yy0mMlp8B7dHiGMzMJfzwqwaikXDo9OW73Hj5IdMzoqu+n1AA55elxMEbyPKDWVwK5lgmmpl4hGw3yrRES6XV4L4+4kp8bOmbgLH7KQLhMJsvT8DiEO8gHhptn7p41Kuzp/DN4L8eqnkV78PB+e/POvXbv3iMJxxHF8dGRpW8cgr+Rv8Nj+E8b6ez1cRgTx6NeX0u0u72L3ApJeV+0u2/fba+//TZO7Sz0vfHmG+3Ovbfoc7Q75WyvDZws3xnqtREtI5vinik3HC4Nrv02dOMk+J5Kfz948LC99tob7a2790Pb4THtcv9BOzl82B7B57OJMtKvaXV47JSwa7J8b6iDsX5tn0S23bgypR9736k2Pxh2ni361Evf9+0PiUxzPzsowY1eKEbwCW4rVHycToU18FXQHisEJzKQcp0ZN3mmiNp/EBrq09FSn5xxX8fHAZgzACfIhFFf63IwBzw+NqftWXJAvQIjv9FapUHnzDWz9mEdKKNR07zX95Ry3tOhEUaqL5hSweBHGG5qqLeuGKWkv+Jwud89EVTq0pm1W7gWTh2UVwlSv7pvckHdDl7JoBOE9JIX2tGJdY4byE+Brf4gk2vasu6Wj86wvHLK1B2n5p8szgE0a5eTR3HIZ8vj9CdEFjyneeWcmyYy0AQn8VAn2k724RxeDatCM9XUQNO2QDMBBKzFiHLQBt5TdMXksqa70ZLFa5d4eNi0MyBVy1W6SlfpOaXyr57JgaM3ktFOzBdXrlHR8aJTopjsmo62czYWDpwOiVEnTYWj1qxvQsk7ou5zzVgeJwkD5jlFqxF6lKbLvxnaxyFy1xSY6Wqp+T2KIuuYgOohoUYB/VLhDcmy5ZQeEPLaLZytvutOVJge9gke5RoZJZNcx8emZY4mca2cxmMDx82Igu973Ow5lSgcs6GSUXaZ4yGpTGvUaR7K66Ci+FVpeQUWylSV5ZoibAIfcCaf71XMeiHqWjtDcaKsgrzyTsXnK5yarxrreITAgGdFqPl04rjAcWFkD79gVsrkmDJgSZ51eaaY3MrL8LmvY2xJR9Y6HFHM8NNoR4yXHMkUNvRp5HDS199S3Blux3BnXRbXmxhyz0wzOT0ub02wItOkOlU64DHOj5V/0Tnsb8YhuHPvEII8fqamV5xOvH3zgLYcxthQGe015gllwcMoTF6TBC900j002rS1OW63bt1o1w/20kSJKFgtdTs1e3Btv12/ca3t46iZJHPk9BhwF0ujdJvt9Pw8U21yTYOkXEvpGAfMqONDHNasDaQ9ul1wkj/Nd2/KZVAlszyWyzrTSrP8qzVD4LizHRz3wDh+cF0AAP/0SURBVMVBiG2m82kdltvbvWnjZtoy5prnOd2ednKZQM630+j7zs+OAwxydY1E7uAY+toj+4cgwAH4rgG8/eLt9sorr7a9vV14RpsrR8ixrabTJ2p5Cwr1iPMu+W6/8knwfDkDGcs4mPKF/zo2rvWzrzjtbuRvvthslzr53Q3yGeV2sCG9Uo+zaFQXOVzgfHnHXkhN5AEuOOpDuy5NpyoOFUxUD2RdaDOihZwgLzqk3rFtlVuhSZ/9zY0wbcFAEOkYjT2TzqlsnLqFukR5oz9Tp063vImDzgNl0WlBZxXEDDakDr0y82XNl3pHiejuIH9uZwBnWbhq3+UqciUcHaFFBoqez2ef8WxF68e5hue+9s+ItdHM5aW01xAtjQsU143W6/vCibRh8nDfFpNnw94m327MAjf4mqNlRBleuIwku2anUz6Um2/lezbfBnfqXGzz234v78CPehcQ4/ErUun5kxP0HqhAIHrLDT60W50/GM4EPx3RDhp8Co/FjSopDRzkwYGJG5Ic9DqolpJeb4+S1U+v0lW6Ss8nlS+GBqTP2WU/IGmAuwnN6yDYaSdOmeBs2bc10heONmMIyM61RkgnJioORaqRdg2NRkjD4ZsI3HVlVMoInA6KSLlxAc2U+jI9gmFYetDcEgXt9BHK0d2O5te5iqGmHt/g4EJ+1wTpPOhsbA5d/A+h1Klzo3JUiaomXYDrPFCN0sHDbw2Tu+RwNqXP6S4Nhg6ROKP1yGNUDXju0ByhmMA3ar5v1AnDEaXp7sINaB4BG4OAUlMZagCdvoQ4lJzckRc1wg107jma1uipKHUkhO6IvDhayUbT4uTAVhBbO2HuznV9itHOHJTLd6KH5KlXDqGspUf4gQQnwCnOJsDXguAzDdgFI3fhSrvvRNVJTdSLDzYkvDVBAf9ptGiHkdOpvXZ0rHxwG9zNVvjDp+DgtNKoHezqMGOQ9X5Ij45O2p37D9rZ2UUbj8Ztc3szsmOSJgFlalGAIAyKSZcXl+3+g0ft7bv32tGjY8qfUS94Att3at59+Kgdn+KgyROShj/wSDtZ69al7tO0g9OW/gV36tkHhwnwjfpUlKmcx0wz2fbkC+/lK2gZERoi52RJihzzfXx40t58+257i8/duw8S8TIS6uL6na2ttr252R4cPoqjlshT128IpK1rd3dFiwGX+q14G9yc5jqinClyCBHcinzdf/CwPYR2lxhUW5Xj7y/XL/mjBhS9to9jqZN25+7d9ujwIdUim9RhNFeZDG/gqRt/hJPdlRDua8UcJBn50cPyjEd8e3hhf+KWNFLWTThGiNzNKRGLjg6k/CvZVSZcAkBNoY/uaDWBJ2+d9nOdpwOw8XhEG9KPccpqEEJ72Be4ZxsIRTnRybOsPNZ5jezYGvY9YBudzIYr74GnbUo26q92M5ObUIy6x1EDqZyhqCOETuEhOCuEDgd94L+S5Qy6KOfuWR2xOJ+oOR3d9CMu+j13OnMT5roRoruAR24Uoiytv0IEaeXaKKbRzOge5EP3CAAVIV05vnVMk8/CUfKhn+QrtIQOo/niI3zuyWP57xtXImO0qXxNYFx5gTTzuN7ZKVh1t3zhSfST/csLu69unVPkPlNmHWTbP3OMzKqvXaWrdJWeX1LPmdRUH5jshLPLMzqnzg5umcpupTDSU1E0GmO9Qh0O18twkejMpmsj6Pi1W4/OTvk4MCpflJSwdEhUT9omr90VZpzMEeNyqYFyh5tqy/VhnjV3HOWuhlGJz2au8wA3HSwdM5SkhmM8cK3PuI167uwUJRWiRlFNuvrNJ04SyAmLHzwqZaXiU/lrwBz7403GUZrAC6NEM+px1CtN1h+cu66j0fnTuAFbI6GiI6/Ktt4lCiWTyxjWvMII3mhMzetvnQXPHBM3CUEf5t56TYrnhAVv+SX7zMO9OY6GfMwuTOpebwLREbm5s9eube8kCqCDZ2RAeBqlRBr1Wkjes4wRRNvL3y5kNyVSA6zNDRfmj3LvcuL7JyvZ3mdnRzXlJS/5zKcX4ZG07eCoaMRHONd5LRh4kikfn2+MjXitjDu3s16I5BosNxFsjI1waEwwNJeFU61v0mHrtL2d7axzU540aq5vE8bRyUnzhezWZHllxOSmhlMcPuVROPJaGtNmfOvcuZ6rDHqVjQOlmaQMl7n223VprgNy9625nWq6uKDPkFzjZ1nb/taNg7a9uwl/Y+Hatps9prN2eooTKSwk1ffiGtWwLe0JtnMcbwYHnrWn3Oxtb7fDw+OcBZapfRpLnMx3OZnhNN5v57SFcmf7TDwGJQ6Hjib8AsbcNYfQKr5uAro4P88mC+VaPjgV6kPzx+EEkpHP9JVgitHHuHush3LlGxSmiYKVvOoALPAjEkfyjEDwk81uLMo6M/JkapFrHWLpdJ0fXA5/5IC71BXERBCRySn0OtCqdhBEDQJcPyYO4iqvbf90Fj2MVR/rqadEwDW44alDzJJN18R63qS6Kqca08bVtmKjI1n1+1u8AApa1SZWZa9RT0Q/rso5MFR2vLYvpS2QqTn15kw75LRg6sDOE4kziiV0DwruuqMUPBLls9boRX+VvtCJdR3d2eW8ndP3M5OhDFNZBnrQbN7oBnRaDVTlR9Dnn/KCYwzPOvSJjksluJ5BvjpHPjoFKm1Zh2se7nk7RCvCygI0ubM+TWJbiQc/Tcl7la7SVXquKd2KzqXuft8UxRNj7uJt9aEdt6a+nDJ01G+Eq4aZ/ENpGNnaHA9wnADAdR1YigLFgGlg3MlpxSpv43T6eyoK9EwURJQM+ZaMGuNEmUvnEUWStxksnOooJaGxOXMNjAuY8UQ2UCRGQjzuIgdp9jHkIF4jeQ2CkaTV6FvF0x9ZFfTpiOF0gaobEjxnjepQpJgpR8zUFcOgUlZTQ3PWsUCXisspBg2IERiNSd5NKZXyBk2nEvXAVHknTCMf2azB8zggGg5p5zq6UmOFMfC1Ok5K8KieRUGfARlnFlp0Sv1e4MTW1KmGR2OFAcZpOcKIUxUOEw7QxjCOz9HRsWq9pufEXV4D27Y1EpijVzCYTjHpLA0HOOHwJDvYQPNgz3Vjg2wsuPDwZoyg7eNU89n5ITjqYC7BHQNBPaenZ+34/CIL9W9e38UJ3GjnOArn3JdG693BMdzbMarUySHOOrgeTnpEPh2zm9evk2ebOi/bKY6RuB0eHaUdb16/1l64eZ221pk4i7xm3Rp5NH4aIB0C3+toRNaoEc0W/Hz/q0Y06xb5zjpCP+B/dgp98CsbTHjmx80dOl6WwW3Kx2m+AY7YzVs32g7OmTtCT08P4cVpe4gDuLk5aq+8eLu9dPtWIsmnx4eMhcRhErk4PIRniomcBGeEChyrH7jIP2uVaGNf4F7rq3xP6Hk7OX0U+S5nsuSn3mzRaePMXF1y7douBhXwY87AQ2cnawDB2YX/l+Co0+3Glldfeqm9ePsFHN9hpj47q3x2NI10nEP4r/PPZXP3bSIx4FshfdeuSUiEFb7TT3ES54sT+HsBv90JO2vjrsdtCNc+Y3GcRtrcgQmdh0FFOdAeEmy01EiVU4H1vk4cCB0nrsvxsiqd0QVOevVfI6lrHBBbWsiEfM9OnD6gHpx/aFggK24aUq/Ypv2OGzJOIZl7y1PwvYwMKfRxXOwnwqXV7beJOq344hlrultx1uLZIPuAzdsP4jjxnBtZPjhzMHwBJNrVTSCzc2DhwEN/+jg8avNjvnV0PdpHfSINapReG0sU7ZNZAusGN7Ri5Fw6wTR8cXVeooVddI54crOr/Csvwd9BzTkOHL8Xh/R5nGBfkYZ+lf9S2iWP752VX/JKXeGueN1320ldkRf4p7Up59IG2tT3MQdA/XeVrtJVem4JvUa/03+hH9OT3yf5VMN19/5rKKGoFNQCij0d22lKY1Mqus10VdcX6Tw5DTRxoT2jWV/u7fsmo/DQsCo01YPLLlQ9FnS6RVi+lHrByNP1NyKZ6S7/dc5RJigOlFdeNdMdoy7QczybYCBcl+SrXQZdp1iEP2hjlQlKSQ/G3ak6GBqY1ONoWzqgQTvlESm6iGtHdAv/bTLBwAw3xBSI3NeYovy6OIsz1/xQxhfmq+RRiShBFLLKFOUnz/o8c+wMwfwjB85JTorXEDJi1hj72/WAOgZuytAhybEjlHfKQwOuo7zsAAtDHF5SR51Mfwb0PvpZx5YPzqjr3jSwNc1j5Adc4ZsRF9sHbLKOxqlOuAc84aCO4atwZXe5x7p4gKA+p0hv7nlW3hQ5OGq+UPuSOqiIHH5NgQfMjseEYPw6wzJmQKjDbHWgZvDSw1IrojMzGgEN4pS1ZNTry/x1MCKSfJx2c1rRl+5rFi+haXZJOTPjJGbDDLwej5zSg8c05AJ6XY+lM581f8Dx3Dh34OWdlMDrYEiNFnmwrIvHIZvEf/IIXsob33u7wOGuTRaevzUMb31HZCIT4O4htjduXsv3W/ceBISR2NhMV03BV2VcTm9tbof5Rj8vZ6dkRX5dS0iGSZwkcCKvgxNfTh/6gGIkLLaQj06o/S/44sy5aUgOulHCs/dkYo59IIPvs9W9DC061DNlyrdguEOxeKyj4bs6Zf/GiP6L/Fz4flTlA9yNTjlMMmplnQ5AdHT7w17eO+oALPwDkv1K59hVfFjx1uOZ9dhffIm8yf7vK/Mkpg5UdoAk1tBFPyybb9/VHaGtFRbL8TvuoLzgI1PTLj4GtDQ6YErUjX+pzgEY8qAUk7PyZiAkz7zMXa6NsitG4IqMqgty4C15l71N+gVU6IAJqYqQwJD83tNxLl4qO+S13eQdMlG6LK0CfGiSYBLiHxmxXWw/170uO+jTHANNcesHlx79aTR2SYSunoMhaIKvDnKyjhAgws7RRsByYJp1c9EHK93Mb3Wkg0R5K+gMDriKrwUuHrDtcUTWzxAADMZtbmPA87QEP9VfvmfWKGXwIyePKA9fgKfON2oM2WlneTJkUPPK7evVZua/SlfpKn3xiX7nxkv78Qce5KviNhJweHJIp8TriwLEuGEM4hRgFGPAUVB6hEYLXE+jscuo1b5uh1Zh8EkkA6VRZx2pIko5GL0yqqOy1uBrII08oaaiGMTaOxZyLVyuUBJZTIvyck2JSsL7gEahqzlL0dWOQiBFsVjvSoFRp0rP/FPX1oFYOVR+KKfhIL9KWJQo8lgR1joqDbw6FcUIzB7XgMToajZ0FlWsUEjdrmmS3lBMUSN2VJjnKnE5lCNAgqP41j3/Z8jOxwM8VacW14AJwyt4znONlk5deG7ZOK5ugoAKM6eWSrpAdYfEs5DOJ9Oy0K4D6LUuWDYFcM8IWac7bafnFxh5DSFSIABwkB/rqJUbVkKzcIEzX1xQXouKg+zOXBx6/IPUI4w654xv6lGyssicv0zxAVNnSRwqGhgk4Yi76Iy2gCvt7NEVObk+Ac4zbLf3z3Ov3gmJgdSRAK7T/e7M02kNd6Eh/JZ2fmcpgKJjoyO8yrTFjD6KaxwicYQ+fX2PC+njsDx6dIShdSqfctZldINyfYBlXSUO++Sy8M7OY5g3NQKkGMAvnQ8dcXmnM2RrxTkA6+wg5doWM3vdk4f0F/Iof93eBcaT3zSmi8+ND9pP0x7Jb6lTmsWIs9DtXfXOzPn8JJFGcXQKsOjjg8xaj2d7Vfs6nV0H/E4vPZ1fGav2Cgsx9wuP3aBcd+lB2CuZoDYlIOLC/7PlCXCx9CoCyhvtSh9dGPmyn9gvwdrKua1DlSlUZKaggGcYJ93qHAQK2Uj01Bw0TA+HqIu8ts4maEhH4Z8oOnRnalMuACeQEARl1b5rnkS2pceBCnXDWmAXPSZ1hNEv286DsqUjDiroRa/QV2vmgj6OMybH1QfBG3jqHc+ys/asd7QscNwE4dRuoplxyIzA67QrD5ajguAGPKo3qiZHrFj9LIfsr+JVrUxa0d06Lu/QsV7rONezVpuv9ZNOvkAc7OSGB43bfymrHnZNnfy3HX0ri9k8QsYlLQ7ORc8uo1wayd3Zdie8SOS/q3SVrtLzSHSq6AQUUmmk90kqv9fvvUFndofmoF0YZfCdePTW4WAzysPdak4TOCrPOWTccyOCCkYlpnI1Yqdb5DoQo2I6MToh/g2MZKHoDMlr3PMS8+WE3BplHRtHoCgS8ju96TsiY5RQ3kYpPPYgihhqVJLWm4hLHDyqU++oRHge5wNl6XSWGxrONQAqPXDUIUAPxRg6daNBtJB1BC4wLDfBUZUmckadWUm/uS4r88F8SskKLDv4+B0DACJO8Rqly9l5Gib+6dCKg82h4nVsLd4VoXDK17VF1CluwhJJ6lepxoHjz5KYheK1BsJ8KOTigzzWsCU2FD6YzONv6wIlyuME8Fx76jPvqeh3d3a5MWtHJ2fZcebEts9ikOSZYHAGHJE7tdNwRuPkKgNxgip6k1P1qcPomGXljJzSiEhrgJLDSJiOg2dM5aBR79qI/Ki1kXCFZxrectTgf6+Mbw6LxiCBFvXKUw0wNFE29+SPsORHntPu1GXZvCqMjJFbBVgQkmE7gZN5w2mN2qDT9j1Prjdsd+7cAw/XPRopModOj/znG3zdWV2L6XXEl+0SWIu5Tp55S4YyvUbZWpAuXnAGr3KJ/OvY6AQp949dorSbDFF0uCf+yLJOpL+lMfjitArDV3H5Si55TxH4awTYHZM6nCs4/KcjCVqRA9vKAYhPlDsHWQ6apjijplr7Kh7QA71pG7L7Xs5087RVqOGPcvMy9Ha5LOYfgIs8WnoWoPwjcyKr/AMnZSMocNt6sxMWOdTRdw0lt6tRbVzy+UYLZVeaA8q3S+iwyz9kSyfKfhcxo30tKv9te/WOeApbx8l1cXBfcbEZkA1p08GmD6On7AdUxMDUzQHABKT4JxIG4jVwrDkLX++nQ1iOoTJFfT3bOb05MjKdVdzaPhS+AdmBiJs88K1Tr31YB1vd9/gvNECbfQv46ZNAUvclOkne0nm0tzD5DCFIOJf0O7kYeQW/DDztu8Kk3ryw3gb0oGbuu7zVnfYOHmR4ZBL40m6XEGslx3Wc482tdvvWbvEa/K7SVbpKzycZmNJPeEYHbtleu/cmnXqBe0LP1sliZDbxrI+ORz0Yq6JTq3DX2g6o8wkqaKQhwVlBI7ijCdUcJee7JusMKZVa1Ia6sI00dDz3vZFZT6LCdXQNmubNwl+eJ/qEQnFtxiXO5MDDI1FwHqQawjBWy0wdgkcMvIoX407+rg4guPaB42G7Hh0SoyMd1sMzHS2Nk0bXqGJUHFXqYOosOnUkE/PaHL5VXp57NPWoh6XTu2o6WWO8Sz7x4V/tbsVwBZ+q1wlYk/re5tCM6LDZME5buptL9edicDdl6Ex6zlzWM/EAMqJkdQwt5MG93e4l1/vUxTNu6jxJv4peJzs7gJ264RqXIU5alK8F5E1PZa6B0xLBF3hvO1Y+nVwdLJU2uGo0yDZDqUuyJ9fn2BfaqrM8B5etKHzdsLz6iPw6CBpKDdYUOMJ2DVCmh6g/fNeIaUlgfEVGAM7z8I0yma+xjBTQBhohV81HBGlXDWhkjcweNmvZHP8hn6SCdvWgVdedOe0kH9dTc8qSMi0+lld+xMnf/skj8ZHOGEwqFUcNs06C09Q2rs5rorPib0mnmH39Vd8jFoyYyRXKKOsSFSR4xH/CT6RP8F2jOPAcpstzW9UF/vadKkBmyAJL7nnLuuSJDpuPpUf5gCbbhSdT+rCHEs9xHNzl6HR73vqhzJIP7LknTubXqMPrFXqKvXxKO1sXz5RLKM21rokZqy75WZHuCY1tZCavAEMO0hbQZrTYpnZKXzn1/DuhdWhHeehgLxE/HANl1n/2VzVKRbPtr+KqDlBXRMDIa33IBDTF6Ql/oTF9Fv6ok+SN8uNACP0xb2ObNwRkBzvPK/pUbSIPwwNrpT+AcbsAvjTao3xaxZVBHUcz46hBl2hZ2EFVNnLw3Pw5nmSuM6ceNfpGb/fQZIWZOnSvBgwUFtNyPh1AILUCho3qD3WKsMlJXy0CwAP2OrUb/ijRgFuivyKLRpTFhyuj7sIIjvDF3Fmnm/PslIMCWc5gOZC2T3SKPKC8MrX0PcniQObheNxeun2N++BAvqt0la7S80mu387ymtX1ByQ7q1MxhvNVdH5KoTntMFueoaTsztxXP6KUsDR0bpQmyiW6RMeKTu7oNEYhSkfDyyMUTIwXHf8Sxe5iZOtwJIgKSd1+4zuRBQXL85py4Rmw3GXadddn9yKKSa3kq7Sc0kgelTC3pUOFq7HPMShS5JQT10YmPJNLKsRXhRnnhdQfehK9agwlB45GTnTydGXIDkwpF/qQ+0bgMDTkNTLk2pVER4wOkUtFqOOos5FF2dSdTQd9jBS4qdTddME/ruUQJABlgUKvkb1ThR6yS/3klW21/kWlC1zgaZA6y504eNyAHoxnjFkpUhteztp+OXvPcmJkO/FMg4Mb1XriZgUpZ95ycONU6NCBTw5jzjQlRoC2mRlFMRoq4sDSebOppvBMSsgcx0/UtOhZU8jP2gnLPzJrFNT3Omomp+yyZop7GmYPg9aY5/BQYMQZBq/ZDEqUG4C5XjAuC3jra/RiWGqdpGsZNdiu5zHK54HURuDisK0srDLiFJZy5FSw7kyEiHw5B5HGMdJlZEzUY6DCbgYj8EH5kvfKDK4P3wVntoCWZb1uybKPE/hnekw4Esq1vBArBzrZfMFf1iraBgDQobduCoGrDqmyyTMYbN4c9wE5Rkarv8ITnRyxwoGodY+URrbklXKQNyMgAJ6J6NRvaE9fBbY8Qv6AWNfwI2vcuG9zSo5jqubGCmGRLe1M3VP4Yf+qnZeukzQqBQ+4l3PUEsFSCuk58hS8IKEGdDgtk/PLqIwOdObVa+AXR54+ZqmlcWXhFGPBRYcNWiJC8EM6vaACYdgHdOTkU6Kk/CkTeW0VFblLtJwasvlcXClrm0iSdSeyLF95bvRu/SyDOgmBVjcPuG7X9bzyRAfI59KawUaEmvx0GPuYNHfdmWyf9ZFRZutLXfzS0aY/OFthXxAPaQsv+HPAkUFDSsnbWhPnuX6yJk49TllkSEePwuLsWshOz/7ioFRZXGQpjKlmARwm4WBTt0jaRyMVkVvBKG9mBJr089spZNEQv6t0la7S80trG/DML7M/Pr3PL401HZ6OqXMTdYUiyW7PLGBXFaCs7PEAN8KSd6TS9T341o7tESEeMzLobbTRYCsbDTxeQZWWtS50fBcWu45E7ZuTv1GOWfCrI9QxMgfivZq6LcN6wUejOG0eVKnjp7oxWqYhFSvPWoqC1MJAg+vhShXpHq4UvEzhozNlMjqSdSzU44YB3/foFOByeUQJI1RnfNexF0KaL8/5oj5wVBFHkUGDClGnZ63HUHV5rlH1nkq3znXzA47g4JovaVNJZ1pN1OGLU4PL5TFldMp8fRCwumeBp7H0o/JtvoDeeuY4e8A1ihkFa4V8xji94afF+U9jEZc2PIjbQD7zr0bl4BVsqU8eJaKZKWOxxNC30yym9zU7rteLCQdE63gum9E3I6PSVkpfWDFA8NqrTDvCB2qPnYpTHBnjHkZFO6ez5g/b0whhjCYE60BMMd79oXSccs+84qgzPAwcX5lWUTrxglJh+Y+6kn+pbLoGCUkUtnyQsvI0Q6+46EXkSAYKJfKW9qp1Txm4ZOrN9mJQwzPbnQfAwJnit06UcjTQeKb9nFIWkZUB9Mo24Xei2QBPRwUn7mY6cDhAtvP2CMqkjUCAQra3EIz21foq2016zwVPNqe+PYrFKXluiHqisEZJ3R2OTCCy1qrHIm7CINvKgah2WnGRP9uI/qLDkIFZ5XNwFZLBy0Gfjoz5Z+0ydS+y6WjdN8RPh9pr36+6cqL4VWvfdMxxJABu/yATWSxTDmcOC+dPB1m5dDCWPHEvTNw3j/2Y9oEKfp+Tlx/2V37Yt1IkfUuYCgTODH1ENiVBu1h5HT6TTxg+DtfTztXHIlOhQLkpvEIReSzX6L+1ps+NJg4akDd0hhFx27nT1dll0IpMeZ+OEX7qVOrkJzrqDfkgTeL0uE7xko56XvqB8vDZ40JMltEh63VdC4icUVdDBnpddPTylGdrnWYfR+c5/Y6us+fpREuPJAMh9Fh39Xm7h4ONGfcWbTTaaDs7bkAS1lW6SlfpeSX9FxP9z974/knD9/bDNxMZU5moWFQUjp4zNF2trXHhuQraXakxljxWaeggJHJDqa3xZjvYvWZx9Aode1W7Snp6cdkOzw7bBNxUSpYwCtAfGmEjjw9QBm5fV1FqLFwrVVEDR7gYgrn1UR6lpeKYYiRFUyPj1N2cUbcwVNobOHVOCZ5xob4CckKTQ6cQeG5syqnHTIFlvZBwxmgpRqfBumikaGhcLl1rY9TDm8DQaPtMXlA2ToAKz+/QhhpFkYcWHNmp0yPgo1KMkwDk4p+RIJS2yjZGiA/K1ulgFbM8zM7fwHU6lPqwefLcxcn9/ib3ZahYYwDIp3HWyFU7lZGRu+GduaLsdUqN1kE3WnoqvmIO/01GPX1Z+nQOn2k/nTyfzyUWHKRN19y3Ckw13vzOdBV16WCFcVyDQur1Rf8aZKcGYz+EJQ7+Tx4NnDwXtXJ8aHH4kaiLMDE80ltRPCwNfMs6Hur15euuQ3PtohX2jUoht3341oMGX0s1dmoJXBPpRA6OTo/b0Zlnuck9aSre2DbrbgP6PAbZyL70uxB/IxlrV6LRJVpSmQWXrL9KuFFHB/45LQb66x2lltO31LGBUZERjXEMvveN5K7axsGS0WAjiB2nPqc6HUKxPV3pWM63C+KHo822v7uHbNcL6+M40EaXl8t2dH5E30ZO4LtN52eHfjoejmBht5179MzxCflLLr0HQtX/wU9n2rcmuK7KXbhyQSIypUw9OmjZLJE2sh/6OibbUjm0LWf0eR07nRjdIfs3fYe2LTno4LBymWh5XDUukOU4zcqRvJef1OVv+KPeiMzAc2s1kug7mD1gW76rx9xc4AG36gzjmeKSwYXl+NPddXd3zm6jz6eFgo/y6T2nOq3P6WXwUKkCwy+jk/xKGX8limlfSgTrlDoGbUFb5lw/ZKAGwg5+aVN1Fro2b8xQ+ue+skyH1MrhoHyG9+JSDiN0uwwkPLDHgKsPV/3IaWJu8E+cdd7Mgx7vlj4IaL7jhOvcMhgufYbuUWdwf8EASGHvZBMMcKjDc+N0KB2ou3eHAjAQ+YbE3mDQxuOtduvm3opn+e8qXaWr9BzS5VR7Sz/74Aic6q+1M5S8yjeOkU6aShmzbNTF4zIc5VZOHQx6sND5aMTtu7XOC8WCsvLkefOdeyyBnR+l4uJot52r/cpRRPWrDzVWWjTf/rA4j6JduDOqM8i7Pvd2XCQ7azvb1zCOjt5RLFEqNVWnjxiHYKV0M32hIiJP1l1pBFTmfIuyOkijlPL8zEiU3zpjRt10RRZGmbieL49WSsxnGg9H9BosnQt4xV2LRxkGrC6ZdElDXSdaye+sZ8t98Oq7089oVil/nQW4EEWqgRKf1NNOqNXE/xpxDKk5XQzusyWOhEeL2AAqXM+fMxoXuBKK4XHqUYcnY3JgA5lvjQz5+KsIgjR5DIsRCPi0ciCkxiMQ5Mc8hy1z7XsYcaQ89R/m4JT5/k/onxtxkp6qL8czkNM2syaZIBZyTdhxWvgllTq0BhWlIZtLlDUZyLNEXPnLRgcNotHYwOC5NIKv4tOWOmLARFYZaqQ2IzeuJbq2v9t2t8YxPPLBioe+3B551Kl2KinOsU6hoKBLSrjFd/EMpqVNrVtui0eMpc68tChP9BnfUZl27uDkKYfyVwi2qzjF8JPKqgIJaHgUts2QOnzqcSqW8cqpX8m0vLIe2m0jB1lGRUBKvg5G2+32jev0s16id57h5lq0jY1R29napbo6Wy5wYMQL1w/ymrKR+ZDF49MTnI5SGlajg+tCfnHQgVbCnfqXB2G7GfnRGfpKOH7bmcFDh8P2k58wqfUHDC5w6GzbznKT+zo0PlK2bCHaHrm2RXWC5vYBf8tjeSDfyeu0q5nkk3lDR/pdyVlvYLnqXzmjkXIO3lz/WM4k98G3/pApkKglBuBCPvNSBPleDZq4zts4xDD1qGvEQTj+Fi97I/hwr0M/r2iYGdGX3Acd8PAetHMnzqSywWfAbVxKMiOr4Gw2eeqgVX67zsybsCj3daKkzbax/rUsRnfAs7ylBbjmlw5lZb5w1kQ+8aFktYl6iIdmEp7y488MjmgbBprms6aZa3OlXVmlHu/pXC7AKzvfyb9rBA74V+kq/Y862em+hHJevgT9+FmnUM8uXeem8rBDq6hd42aHV2FG/ZaxUqWhAIy0RCGibDQOed0S173BmNH9Rju/OG+fvfNWO59etIePDinbaVsjFw938myA8nN7/mgwalsYAadijTo5MnfEWmesoTQwSDp5qt0cNJs/p9jcjq9ziaOHkXcKV53n09EQBVq6SnSTT1WJF0D+XqIiOm8yyd+Wdao3yhqHZdgBD+AMB1t5npEtlTKmbaPeNsrXeq0LvESG5/6Zb4QidZokTi45NFFZ/Axc+ZvNC9G+8s8sYKxShKfi7ZsKEgXVQSJPp+sru5KNb66tVxz7W23Y8y0U3KAN5KvrV3TehrTBGByFAxuiYH2us+0O3yEwVeo53w7YMUDgHoMNz2ztcuTlEUzlWg46jd5lhO56szKeFcU0ujQmv1PlcS6cqgu+0t6HX5T1QxmdB01BRRb45t6QNh8YcYRQ19h5T8c7jjiV+Komy2vwNSDuuJQpLl5PtJg6lcWO0ZvHhpA2gN89nLQbe7s5n+0zr7/R7h8etwdHR+10MmvXduq9o2eXTkc7TSrc4qW8q7VPtAXOgQ6kBs4dqUZV0u7QEIfGBYHglKgn9BqpRMrIwDNlQCbDJ21mpkQtb6Mq18A0auNJ9xpuI600lMJW5eVR4BrtLOfLaJDRzBJvXEAci96Qwc72do4y+dyde4kuHp+6JKDbNnDodL48bNko1hAZvI5Te8Z1+gDPHsITaQ9OwFdWs64LPom4OBq9lnD/XHdlNMvDu92Eo8PQ2oRvX77vNLvLKEbZ7DG9NLpjtMn2V1ztF9JpGZ0nBwnlsmXpAHeN+Bj509Eyr7KxHnjYpwpPdVLJNj0yvMpwwWUYtJP4yF8HYQ66dMw6fejR8Y30VvvJW6ecXYbgpTyBeHDiin/Zkcx3lj1Qr7cZS4ADbQBLcgyMjcs9+WsT5pgOp/L5rZNux7Iv+5o51zY6CFNnWraWlUiHsJUXSsibVV0meVCRNiPe0u1Ofa+pW1wty335mbM04YdvXPB1Xy5AdfnHgv7rOXYLytqrdVwXvSn1ep9yRgeBkR4vbORO3KVBXGgo8tsPlV9kdjxG5kZS9xOeZNNPFB4fpu5Vc35eerLsuz1/v7TO/271P4nX03CfvO/vJ5+/Hz7vBe+9U9XwJEzTuvyTdT+d58n0ZH1PllnDN63LPws80zsl37uMeum1t9+OPswrBb9EST0iLs88hfrG/c+gY7ooqUs6q0ZYhaGzthotdnfI6Ah3pfpKhyYKke37GAWnMcbjvfbi/n47n5y1Nx89QJ2geD1aAAP9ygs3svbjwdFh2+heto3xjTbEqUsCW99LeXh6P9NgN669Qn3TdvfBXZTRot06uB0jd4bzp4Hx1H4RydQHisU0ubjAGE/a3s5Oe3ByiOHg99ZOG6FodDTvPrjXRtS3v7PbTi+n7eHxEfRdtoPd/baz4fsq77aLSa/d2t/DWOhEqMRae3T4djubdtvB9l45muCqkvXk/8OzY3g2b9e2dnGOMOI6UfIOHI3uPDp+RB2dtr2x3Ta3anpCXJwyPTk7Aw/XyXTa7tZ22wG3ROxI7kZ88Oh+jqPwNHUNuw6RfNoa7KM4NzMtmykOeHB8doHBPkS/9zHO1+MsUSJteIZRv3982vY3N/OWBJ0neefU2YMTYMPvA5ycTZzluw8O2/nc6bRxuw0cX1V1jHN/fXsXo6WhKkOmcbXt7x7eaYPRTjvY2ooDKH6XFzPa8YQqFnm919qBtJk0kb4u6fTyvG1tbsWh8XmihBj7k4vTdjG9TP798Vbb2BgDt6bbfEPDw5MHyJAOIaaF+z2M5HQGDGi6uX+TPCeRkRev3253Hz5s3fGwXd/aDK+PTs/jiBqpmMCfj9++QVvM2+v37rRN6toZbbTjExyfyNBe20DwD09O2gQ53MQp3trYaBtG7fAufKfrydlJm3YmbWvsUSMOInDe7BwaVdrqGFweHV/EQZW/vmJMkbq8XLQjyp5NLjGCo3Zzby9n3elE6KxOpzOcrePwd2tjK++O1ckHcfrdMuf0nVw8ynE/CqhvH+mOd9snXrwN7y/ap978DO00gmf0x+FO+8RLLyBP0/ap198i+7Jd391rN5Dx19+27UaRd3+fnFWEbsy9a7TNo/MT8PGtJb12SLtMqFfR0VmaLmoN3sHeTfK4Ftbdvph+PrbdKXJzdvYQvu60MQMkp8K3GNgpr767Vh53cbS26BdD9I30GlHfYhBj/efwIOfqIS/ydgd8nA0wen9yetpOJhcZ7GyqP6hvExhG6XTCfPPEBbxyM8TW5g4wkXny+Eqwi8WknVHedZLbm9dypuCDo0fwyleibeR1cC6reEC/dRCzB/89G09PyrP07HMOJI4OfevEAvzr1XPqv4bu9E0ZylDeLaoeBX9fWWYcGU0IqvYAHaAaILv0I+cfeo//jR46va7Dav9xWt4pVHnjmzOGE2l0uIhzG+dN1NAReFk5oNhytJH/LbJURP3htXoJDPJcrHjm2jf6rLt8c34hNPAI2aEvgodvfjFfInbg6u9UAUTlYDjutxuv3EqfF/ek1fPAAW6+g0HdCwB+S907Zp17K53kLftQaPIJhda5TGYx0Y0q+6oYqIVur1OOm7lOJjPUV37yX8rwH8UqP5/A5EJUKsNTKYWfSk/BNyEqResqPVlsnT1ttKp8nRd2Vf3+rltJq8dVdp13lSHX/A48r+vr89KK5e/67N3SCuTnpafLPv18nZ7Mt6r2cfL6adpMT+fz97pd1vefbKcn867Te91fl1mnJ6+fLmMdJrrUKh99l/78Az/8I+0rP/oRbPRWnn8pUmaF+H5mB+7NB69hQFEqTlOhHIL+uiTPPSDUqI3rQuzPTis6xeAhrNlFR2c3ijLub7UbB/sxSI7qVWGqmzFKbntrI07NPRy4XYyqxkmn6hL4B3v7GMlhOzp+EKfo1vWXUUiL9jbGdTDebLeuHQSVk/OzdoJiN5pnhGATJX6BIdQhmoG/o9RrO1txEu28vqZJRSo99x4eRmHd3N3B0F/gmJ3Q2S7bNYyrDtYDnJFF22w39nbyqqf1ewtPzu9jnLfbNRw9HZpLeDACVw2Lr5F6eHLUbl6/EUN3dHIK17vAG1Nvtz3Eib2AR7cOrtPZOtCGcwRjd3BsdOTuPDqE5ziNGHFfyP7g8JhRuk7YTjvHAXhw5EGbpeydDtJBvH3jJdpk3u5DjwbuAANslO+u9NFDbl/bS9v5miWV6OXFJM7mTV9qTh2H4LixWZHS07NJewgNL1zfpf267Y27wFzg1DH6fvXG9ThV93m+54Gd/A2p306YUTr8OcT47eIwG327yEn+i7aNUzLh98MTHD94qcEz8qc4uZZuwUfH6IUbN6KodWKlbwvDbbk379/FIRi129cPeL7gOc4+7exGgnv338LYT1unz0BjjmOzdNPAIO9TfeHGrfbWPUZLGLYbOHNvvP0WeDr9WksBdnXmkVvbZaJDscGgA/reuHe3bUHDTT537t7LzuVXXryJbE/bZ3B6erT1R7i2/Xy9GD/iOBziIN4/fUjel5CFMc5FrXF0tKbDcIiz+db9Y/h+PS/3P9Jx4L6y4evYXr+LXDG4eBk6Tb5b1XVKvhdWR+xzb7zVXnzpNk6Y5+/JdTo2/HUt6ms4aWfnLnrXqF62/ubN9rHbt3GOzyn3aeBswW/fprLZPvHqK+HBp19/I0b/VfKNcLh+9HOvJUL58Vu36HfH7c17D+kfy0TFP44z+Cmej+inL+9faz/62X8QWcu0oUKGwbcvfezlj2XgkulknrkuUBm99/BR+9xbn2qv3P5o6Pe5smG9pjfv3cO5PWwv3nwhivHHXv80umLQXrzxAgO7IQ7qeXuTttjGQXoROdTB972gOnceZPy5t+7EsVaxOgXvsT8uS3Bxw9Hxvfba3UcM1Cx7m+bqRkcY4da6vnHnTWTzUfvICx+jH47bD3/2deS80z7y8s3Iro7sZ99+E2d93D764otpS+VUAXbwo575FLz0iJpXbt1ovpPXgaSDCPPeuftmO8RxX+ZcNnuN+lSnDFlcntF+29BzSnkGin3f3IFzRIcybp8oIw6cI3AjrWpPHcU5PNn7r/6ztvWX/os2pW/q7iUy6IiAtPTIJ2Ra58N34uau+Bjhw1nEXSvLBB3lOomvEQXyULl/eduNd/gv76OlLec9ezr5uZnjXKDPqgLfsji98e/AV6hZy8m30UTfJpINMNzzuCAfKf/ag7hw0Kd5sl8Fce/zO04jdZnL3Dq+/Ahv1GeWsTskYpsHEMZgJZn89ziSzi0Ge5hhbhqpdpZFfIQlF5Ro6gN3o7m21dzNcKnD76LdmQtpdK2ksx/GKMsRJ/FAmngqa3ieIrSvtPhznrI+F9fiS6gPLULLU+/TfjaSuPnMo2eSJxVZBroYBVvWN7Mo93ZF5Y5syW/wvlDgf0GTQfoyAJTX0CyfjaxmyYSMtAz1VxnrLhiVn/LSYft43zrhg38Ofm0ho7LaH/0EEfGtTCj95JUfbl6rZTnW5Q1xsKQ6g0GDusQ75EmbKd3AUpeSCbg+tU38lj/UKT7i7K31h3ocGEFsYHmKgN0jMMULnnXVVeknfdiNrgaAO+TzOr/Lszb4+f90G/3CX5FqQyvf9kWXWKSZ8+THP613iH+gAxck+bz1EMOFEixBH4I0TgMKUiWVESI8tzNOpo6KWxa326ieW+Riexc+Dx2tD7ba9WvXuKcwUkbGRIBswNYeHX22HZ8tcXhextnrRYlrCOSU0ZpzHTRG19d29jH2OHsYSZ0jnR4dG6e77j7C0NCoGzh2tw+u4cg8wKif0Sg4Ttu77QAH7tGxCrKPkR6DiyxYUg6nDnpuYUxdjH157mLrfhuMXDPUaw9x6FwwbkTi/uFhO8TgwhwaedBuHuzlBe/3qPuCkbZG7Pb1W3nDwB3u3YBmnZt7D8CNRt5lJD+m7gePHiEcnUQ9HuHQPjo9Dj+u711ru9vbOF0PsjZwb1MDf46ziDBj7G5c2wH/XnvtDg6VC8TAiy6daJSKXmdr4qmbwN7eGlN+o91/dAJuUxyCfZxMnN8H1K0Cof1u4CDugM8jX5Duifyw/Oa+h/fKlxMcaKdke7QNzrCBHTrD/pYv9p+1N+4fcs3onzZ/Eedc5/bwchJDqiN7c3ezHcOru4dHzQNJX8CB3MZhf/v+A9BeOZ3Xryc6+taDB9Cg/IzbS7Sd0SYda6M7L9y8xv1u+9zbb4dfO/Dkc2++0S7cmTkct4/geExwRu9Cl5Gv3sKIAe0DDjegRWfsATi8fPsmdB4mwtqDWyp6e99tHEanE6tboproi76Y/61799sYmbm5eoH8GKeqP+i1t+7ewcE9afv7LzCA2Glv3nkbw3yEQu63j3/kVWzGoj1APm/dPIiS/dQbb6Q9NpCTV3FMHoHLXdr846+8nPfCfhanwylHndqb8Ohzb70dRfqx2zpQJ9CKwwnfX779Qru+td1ee5v66Qv2pVduvYD8jds/eO0NmgxnCIWksYwih7Yuzz6G0+X7e89OcPqRZw2WfdZXkZ1dXLbPQY8RrldeuAVdOHrwucP1x7h2sGSEzg0pOqKfAOcusD8DDj/l4x9tD2i3h/Qpj+hwV3rOWsMZ/kRepdRrP7rCS0f9kziMb925Q784aS+/cDP0fobnRt2M0n7lqy/hCF+2T9O2r95+kYHEuP0Pn/008rlN/hcikydnp+0z8PvjL76SqKfPL+ivB3vX28deegEH8A5t/aj91E98Bf3/EW34iIEePOCZmzF+DKfsNv1gf2evfeqzn807d7e399pXvHwbWT3GQbsbnm5tDNv/j7x7mzs4dNdTt28jkfdOG38FfLDfvkZb9YeD9ioOnf38R6BnH4f/JZzvt+68BW/O4U2Ptr6taaOd7qh9cda0IBgTdKkOWfkW/uc64BG+B8YDnmj7PLrIpQkuX1F7GnVTnnoaQ2Rq7y/8h+3ad35Hmwx9Kw3Gh0+cC+WZb+Vas6jB0rjr5XjWIv/H0DlQ19kRP6eT5w5myKyTl12/TqskkVkjyJ9TrsqZNiLOgTAd5GP8+tIjfeCoA+jguYezRDZ+K39CAqbyqaPDn0tREi3UcMbpkj8oBJcBAEcUVD/SoEuRsxDFmwc1Ha5hhxaem0ncldlsChIUeHIVetIv+K3e1N3TRdMY63zIBaeLxS+0B6C8tB7yc51d0dSPy849c3JPXMkvM7Kpy7aVYEuLf8qDMzcz2wK+gna3uG0gDsFR5lA7KBdPeeY5meora8qAwTzBReDU59IL4fPI1vG5zrR1mk0nW0Bml0cRKto7BdKG4k/50A4fHretcK1Pngl/xQt56B8wpN2Bo9+x52RZgQV/HDiqKjtP3ugHHogb31UjmcVfGrkvj7JVEB0uIOF5J2tY+eUGrOBsafgqPmkTf0kXegaI/DaPv2gTlTD0O6CXnwAgv04iFpOC4puBFg5mYHBd2FkVSKHrB/+HX9UGv+5bLfwTmtYOnM34vimjH/65/sfxWN82h0jPCLO4ESen71xTlIboDfFGXReGoCGkWZTcN9pUgpmdhjKLj1MqF4yafUep3/cOH7bTiyUGZQvnJE2aBdY7462MtPM6IzivXyIshXJ7hCOEI/bo+JhGKYEf0BpDpMCuFSB8i3+th+KSe2W4RjgbdSaYrWdzDgcqT54Dc3Nnu23tjOO8mTSUNrJAnLZybd0WTovP+4yyfeZjjZAnwhtR0NBnrRBl7UC+lP0WSl3n7ezsLBs5xNRk/d3uqI2gV6E3SUM6I2lna6O9eH0PI3YAnrUztV4azXM7sLXzT6f0Gk7oy7cO2ss4Pbubq2loHg6cyiGnhhxK24h2ct2WC9p9vosxvXVjr72Ak6pCEe8ZwpLXm5F2Nkft2h6fbdex0aVgXXaE0ilyPpp4kNXInCOhFcPaJdbGjr4Jn45Pztqdew8pC/4ZDelogT1ZE7lF6UZ+KOc6thdvXW8feflWG2MgT45rl+PQI0OQB6dvpMlF0/LD/LLOtXjZkQqtOuW26/HJeSJpKpIjnBjfY+v6sfFgI+2p8/3p119vn3n9zfbZN+8mwirrjRCuenzbgz8jHJ57D4/aOXzx7Cxfom8yqO2Zge7efANn6/7D+6qH8MnW8UiTKJQCFZNhv9GYurHnqz/58faVH3kp05cmnbm18lexOFU3pF84sDD1xAkn0chDybqw/UU7w8/IFczIyHVVqe28d20Xp36rbdGWOm9O591hYOGapm2XHpCM5o7JOwDmOfUp3ztbmzHoY+T5IU7R9ipKbpT4gAGKBqnTmVF3jw91o+CzaYa6/bi8YAvH0xRe4IzWJiLXr17i7HuArzrBA6uRS/qWaNuvXeF3i4Ha3fv326OT0/RPPyPa1ffTmkd8PMj7U6+91o7ODvMeURtQmj7+0ovtJm1Hle3h/UcJZvgWGSP+tuMGzp0RVadR825Z+FdRNcw9fH6RAdqdew8SndboRr7tS+l7yKKA4bWDxMgyvHdwazqb3Ic3M+qctouJ8kJf6+PSCJ78xr/cxZvz91wbiXHK2lZfBaZBR2YifrA0Z+/Z1LYxem4gjtyLUWsj8jBw7rsOlTpoz4UeIfRkVISemsMvoxp0mrbkXpd2zXuBydNFl3bRvQt1GYN0X+uVdW4Mmjq03RJ9qaNI5wvMBbA6PQbAPuP+nPse5CtM3/OLsLYpfXZOXYxC85m7xs92FRdgLK1LY4tsLy0vfjxb+Mzd8/0N6qYens8YpPnpkq9jOT40YluMh3xGfMCFz3K0QR4+1LMYQefYPBvgx3Np4PkSWpvflufeHFlYogOkY8ngcrkBviucGrAWlJU+BzSu4+4Am86U+uVLh4/rTOWTdXeA3UGvmE88vJ8PcITRAacl/EFIgVf4Jj/PwyvqaNAujp3xdiKZbbhZbeMz79NWHe55fyltwET5tA64Fy8KzpJ656HF+3zLK39Lt/RD1xw9sBj122xMu8qzfOQZz2wPeQyu8lB+5COv5Zf0wU+fN373+O7II/kpb5QP2hAFRjnaT57w2/MOUUDQx33gMxJrXWxcYPqc7x74dDaQBXBb0oYNP6CrPSPvUlr53YXuLnB76hZ02sKgDHjbtssN9B/3LCdfu7Rtxw+4t8gGMMTLj/UDz+sOMIQdflG+swlv4VFk7vOSfc/O+ROTynP4oAR+i9kkylR9Zcg55zvx3Ufh+HoXRyUqkTpZXU/Y0SUyiAKoUQEXGGV6fEBeMtp2bdEb999qr9+/197ic3JeuyrRoXEMjLB99s4bjPLfbG/fex0nDaN56TQU8EHEnat7TneeH+bkdoCjyxwjUZ6/DRqKW8lftpgLieHLKTfN6j1G6ZcoVo1c2cNqjIfH99vn7r7B5267oE4L6QyUi0hSsVPGaWONZkphsOZTaMVZyfRqnmm8wG31+x4G6M07d9qj09NEcpwOknMmnd3wGKPsaMaUoxscjZPeAJfPUfYNDNBbD4/bISP/EbQ5GBEP1yNlZy6dwANX337woL329t1MvZqC66quWuzuWrspI9plpgx1iF57+377LPDfAM+3MeoPjjxjDsHVSMDbew8ftLdxdO46FSwcDDAWho9rzTDY/HTxum3odGgvR2aQjy9c2dCnY7BF59XkiEOmSswDP/OKH2jSSMmBi4sL2v5+e3jouqEF/d1wPIqGDObrxSCV0ZTHmNZEn0JrnAhou3QKfY5B7WWa0rwOCGzwjc2NTA9vq5xyTA04ItNOs9RaQB0wnErhk5zatR2Ndg0W5tniUzJhjuACXdu0wxYK2JG0NFs854vRnnWURBXQobIeNwy8dfd+nMjX3qJP4ABegrfLEEwZrfuNrK2a0JvgZX0YYh012qiHse0xYJIO5dV4h04kgFLfFFnwxftv4IC9fvft9jry8dm3fA0YDj191UGNyejRR1+83T56+1bbRZ6sdHd7Mzy0Lulfy7bLFJzaNsLpaN12VS6cUtNZ1pFXf+comoRv7Wfm1QF3Gh8ek5+WoxylyS/r9bKWwHRNpTtnddacOnXKWIe23lACjTigFemh7XRmKW+kv9/ZLdiAso/r3HODbDp/xY9EnfhOdeAyQ2Zdv+l6Ren0Re8H2zvY6T66wrMOjSCAF8pNh8+2dUoLyABZySE3PZBb51S+udsz68cYnFiTWdwYJT/yrlP6oFPXceZDhjS4y1fZEMaq34YWtClym40U/BZW1rFRro5UAr7dkezSlA4pXsoMN7vOhnhW5eo6U5eBbd+xvS65F4mJLlXq8mo1o0qr9gxwS1leZ5Pv7FbNPXjCCNss4T3XGagZTVPPAjvTqeCpfKRs4CIX7tJGnrrWYV/xWpy455piP0ZogoO0cp1dwdwTpm+EMeLsId5+1AXqFvGvN3GIF2X57bQxQgStfFuevDrYOutdZM784ut0QyKBtIc9rWCG6cG7IjhwDjpy5miOyKk2FU+dc/W3/LPuvDWDOsiU77zyj+ehj/x1hh74SDuysbBP0WcXrvu174iruFEvmfnIC/S7z4TthzLd0KVMVBlpzls1vJ5P6r44Ie/WaVvJ++Q10mYN8tm+qAwiQ9p96aid0uS17QzSAG8583B56TcgIr22mxE06PEDvkYQbR/z2BbKsXgtXHaVtpBv4iBM29W1neZXPuQT3xJFu4Qv/E5fJK/tqezKi/SHBfgwKLRN5xN0duDR3yIbHvjPtfJoO+RkCdqLa49ckoe2bZtdFh7KgHVwqzZKPZlKB32pU9qLVJbnA5NKD1R11LhS+Sq6Ht/hfUky2paXjsNYk8KYRcMKIvTVovm1UrNi36DQzbo2o2W5p7DAOEfjriNz3dT1rZ12sLnTruFd39jfwvFipEA9NkbWEqEoD88cUZfQSVdfZYQhOV85LgoECPLcb2/g7KCgT8/OIgiZauK+QuX0n8kdsDNGy07hGdkxPe6AJKNsOkHpSgiqRsZDfp32HHfHbZPymcacUB5DE8eWyjOVDA2oanDnNzROVkbN6bttRgEuZnfRt6nW71lLyxoto0U6MPs7W+1gl5Gbi/Vph6y9gMd10n7L9GkWF4OHry8yiaN8MNkWCkFUEPTZXraNawcBB16jdn1/L+sF6ToSH9459eo07tmlnRW56DPuZ7SNS1XOFO2hEYukwPeLiZswWtva2mRwZKRrs+3ubre9PTcoKDsaPXPYOeEPP43y0KC59t9i1sFJn7YJdY9weHsgWPx2rdmgjcHVg4l1eieXF+GXk0x0R+qALvh7eHLR9qlTz/KMj8cbuLjeIzo05k5/H8DfbUa1Lqa/ti2fu7Q/ChjycxQGyXV7946O287WGN4wGgSPOuy3tW3axh28GvnrN/bb9p6Ojw5JyXfPRfqAUaGZXCMZxeUFsnB6Nm1Hx+787IDrfqJjMsDnwjTS6CouHRnTHJGaYUB9nsGCCgpHisYMH3FBoNH2vuA+vLWtqe8Ix//o+GF7dPIAvtIHwF/FNKKQC9N1xu4/epRpRZ87XWkX0rFRTlwrZpTQ6XYV8h5t++DRAzswrYjCpE7bSr5mE439B7mbzk8T8TbpTImz2NsPuh3bdYQzWDut7XM59gKcXF/y0sH19uiIgRrl7XfSJ96u+Rsz+h40RsoT6e23j7z0chvhYJ1fHgX2PWj5DI7qp994q51eXGYNLojTL5x6dzCBXMBz16iOGemLY5YfIEPuPr91o5Zh6EgM4YFKzzVMMRQgkgEH+Ewpp0OhUzJj0OemK3vaaKDhEGf6O6LgLMLZhW+T0ehpSNV7NKZA0BXL+TnyfZh+qdbSSOXAY6CVLqK/IUgaQCOB6qX0oeThI07Imb6+oqchtJ9bPt88NLty4p3oNbucz5QFvjN4UcxwVNRcws8ftNVHLErmMh2r/vW3FXMfYKFrVSq/c189qKwKz2/+EuEWGgg7yJMHQc37OhWrOkMit/PQTmmd3LMd5J12AableXTa6rmvDAtu5vMfz6L7kK+6rvtJlE+f1Mb5nBaoWSdwsM6UrT6WoIV2hd/iqhNQOKP9uB8HRn2be9ZnHuAkX9GkAxXHRjjUFhTXOKVF1BXyALlSD4uX5fjW4fDagvJd1sPN4BXVn8Ewz4CVyDAtC7ODr9BTg46PjeU3eAKZb/DHhuW1aDos4Lagr8TZJW/0Ge0pnzL1D5N16OIkgxu181jegYP10uaZIeGaHLERmZ6mjLS63iyOEfXaN+pNLBI1pH4HPgwqHfyEjzrFXcprN0Zc1hS13JNntpEbbuqNMRRzMA78yIP02bb4FjP4LrU6eO8MIADkP3ghbWkC+dgVT/u2m+cC9idNoiU+OClovkjd3uBvFblHRbTlGAXqOV8X6Xg1akVMJNJGtTFhjp3Izm7DatADEyEzX0ZFNGQhgnDBcNeUuVCY5sLY40Ts77at7QOY2kPxHdE4eMQyl+R6lMuJRtPRqzXgW/vQOhUCkg5nfqeBqqCC6no9DWo6EsiIocJqo5k0PjqJpWCAgyOQaBrJSMbl5NxqQsfJiUZu2TadvjwA573d0H6MEYyy4KODdX3/Wj5O94jDJQ6H09A6m06RuR7oYG8vkY4TynpI7iV6wDlvpy9vHey0F65ttw0Mi6fXu15tqatiJ0NIL+GvZ4Pt4IC8iOF5+cZe215NoWoQpdwUJQC94manOKMuI2fXcZJfubnXbu5t05690Onp/zGaEOqOybFT5ORdT5FadzoqnUBlrwx4TzmZYFSdFsNnhbYxcDcxlN2sd3MK3XaTvyoXlWQMEldGb20Rp5pfvH3QXn3xepy1aoN5Ozs7CR0H+/uh80UcJpvtFHz1Yfs6ePS2ROkwQkcnJygGN4eMsjYqjifOoNPYrulyt+HewVa7dR3+Hmwn6iSPjs6pp+txG8U3HYz7RoJRaLvKJflOL0pW9/d34B248NFhP0OGjXBqBKP0oE+eZHE5SbymyODx6VnbwnH/6Is32qsv3MxubM9gM7IUUaTqzc2N9uptn12PY23054JyAyqOAQMD4cZYp52Vf/hLW3XbVqbb7GN5fRZ/nrrvUTOUBid4ThvsbhtN7LSj05P29p277Y07d9rrd+611950bd8xjtWgbfaHceDkzYPDw3bDtYsXF/TDc5wyDT9KdYkzxR+gkoIXDoz912lPUwZ6wAhfSK9A96u3braP3DpIuQvgKc+SlvPqcLB1KjNtz00dWsVPh8zfbhaQ968gC5b3fEHfLCHv3OD0Uz7ycvuqV19ue9CY6AyDgksGV+qFlynz0nV4f8v1cf04rPZzZw3quJleIq8u67BSZXN33G8vUadS6rSrUVD1n/LsQmgdVKeeTS/d+Bi4Xadtr2fXtFHgLJQWdocBk70GmTY6aZSj4/uUOzvck1bySZCynBa0xUi0e4w2+ilEqrq8b4I/a8PsX2leWkQnJI/5hrfy3j4M9JSRn/7OdVLdU4H7lYiJqYDkI2opZ4boSR8Kkxur7LppeaYhEGby6ZSo+4FhXvAJTL4ViXqZv8bWdij5rI90yW+j7IK0nDam6PQj3alPOsnvPblkF07ETxzMC9K11kueikfRW9fiDQx+F13+VGblpTiJi3hBh/ZFFwJYZOCecPys8LAsQAM3gIsfOmE0VGDpguSef9zPPfkRnqhf7VsyRiKepJfrFS06QYKPTudeokrBTdDFS+uIfg6eRXsGILnjhfqBa3RP14iYyxP4bVsF9dhWZZe6wCfd13pX9Nk3yMBH/tSnDvcGqsEbp+WR7053Y/VBHyLb5osMUbf6YsU16qQPUKc4iHUio6Ssh7RPFAK5V8XJJc09ZwF08rglbiv93RhkL6MDvadzKPzivXhbRxw6afSZbYwN1icJ3yLDP/EpfZ/vDzwHLjIEO0/ODjP6U0g8TsR2tFsYnZFJjp6VL++vhUTx0vCbzCPx7nbUYHqUg13RiI4d2GiHo1dckNThjledn4vkPeP3ZXuIEZkwindRp8cIOMV0EeNp1M4jJo7bOYbBl6GXwfKohtM8U7psdGlQ6fuhkgiiOLnJQaUqU3Rmzqcn8bZtOAXCqIRCKDdcYJ13REK7a3UcsTh9eHRyHKdkiuCfg/NdHAVhu0bqEkN9cnrRznCwpuBwQf1np8fZdOH0imvhPEhVMfJYj2PyPTzWSUGAcNBOzxcxFJPJZZyHc4zP4dlleDZfaijskJ5HhmGf0WKgqrMs7+4f4bzAR2VU+OfCoA47jQ6qbeMaRNceaRxtH3l2hjP0EGMzkAe07fnEIzyohwITw+T8iatt5Ggpp/8j8Cfn0xwLYUeQ3+Yxv5El69ChO4IXUxSMUrJARlyQPcGwXtom3DUyNgWX8Im2kT9Ouz86gebVi9AvweUSeiNT4JojPshv+UQxlACGosbj7ObidXF5H57BzzN4qSHHqOl81IHS4AIvrFf+3Kf9PBoiih45UYlcXJ5lI4bT6tLq6NPfyqMdQJkxKnSEc/XwCKe+cwbfHbjIl3OMCPioxGi304tDcAD3LAtAVbkuifIOQB4ePgTGeRuPN7IB5fDkrJ1NkbchjgG43Ts6Cr7Cs3/qhOkT2ba2q+1sF/dXfneUX+mnh9G3His/aFsujsF92PpOIyMHD3HgXGOpcotRQBHS5eF5RUs8ruUQJ8eBlLx3sGU7lzGt5Qh0NWh0TeKQ+pBX2jCDM6yu6vkcmTGatuvxH+S/f3SI07pJ+UU7ZFB2/8HDOOIeI6QOcdOQO8xdF+fGGCP7nhdpv3Q0705PHTkHIW78OTl5iBJfMijaDv3SqWy7BOPB8Rl9yT56BK5DeMqAJDS6Q/UUZ/U+/FwweNiLHnLnuFP5ZM4aR6dV7ZX7OIMXtgWOpSbfqNhgtJG+Y1vLZ9fYjccMFqSDtnMzz9t3H6CfFBecXfm7PMaxhV0aFDqajp2GNAcDL0+oFiePZ07vaZhqFyL0QFgMJ/xbAGv897+vjX/wB7CiyBd5lAz/pZn5Q4DT5kpFIis2Ev2sDD4OjBEbgBrdsM21VZEhm5W/cn6scwXbp7a5sgF/o2DMmbr9WfmSR2fGfPQ3j7VRE5V5tph4lu61fMmskRGdKuUwD4KzDpP9LvRYl/8D3+pNOiIiXnT67QM+wdNvysCHBA54EmfLP75NieJQpuit/mNUSCQy3c8z8Ta/9cYvSBlyCqPAkHzuBfklwPzgpSOW8wkpm+exj+AWmtQf+R9Y6CyeObfhY+H4FfDSEnjSBl6W5ScklYMTHKWpHKh1GZ2SwKGs+V16o77BygEbnBLx0rmp9kmzIndGxOy34WiQWMH0p7/nYCxM7rpMJL/VL1wXnTrRJGBn6h94wZ2PbeG0rhufrE99I01xOLWx9CXxNkIpu5QB+ePOVHeRlgMt9sJXP/ElpvShivwrL7QbfbEStSywES5pwGdBErhnPnD1L2UoD6w4dvTBOK3ijq7p/6yf2Xo//WsL1E9gShsiz8ihbHn/ZDjyrQdvwBynKOyDFqEz8X8Ky0TYZrjTUGUaUiGyI8EDJzJVRrYZNfNdURf/PEDThnP9pQ6KRn5EXhff+sJteZudbThFHgIaRWc5R/PWYXMGJ12daTkb1seVu5d0BOqdqDQdeGuoRV9BGaH4FIASLz7ga1mFTmOjUUpUgT+nntKhFKR0WPIntFrCa0TDUPgFeNphXXcxp3e7qSMsppyYa9x6KNsoNWBap51YByZrC8QvHIEPLjzFcjpycnrwUuQQRBcyG8mJ+2xx+cE928dWya4h6Db6M0JIeUr9nntVcHMel/BX07SuD1Jpu1EhO83APYab7BoZdyBerGhwjZc1C8ppbttR59upK5X+DEfVhc++xDsvVe/SKqFNUs2rI63TKwaO5HB+uViQaUjf1TkvGmwr0bYjzWLElSlcRVrGzRg4WsiAjqLt42g98tCHWnhWr02zbVBEjhaBpYPT5bl6fCaPqMPdUVAVniaKyMc+nLOvuC8fxDVRXB5k1J/oJ+VwJHWAbYssQidfMtussppnTm/nlm3Dte3rI49QUEqdOnPDiopPx9YzC51eVxEr1xub2+2VGwftwdFxdtcOaJ8pn0EPhwC4OlC2RdaRgG8Wr4On8pBdZfzFaDgFQN5Oz1Ev7UJZeR0D51SefQVe2z8SSQKW/SIREssDPa9LA9es3SJf7QoURvHQ/iWNdlvbXrnW8XMdibx1GsVyRmrtSwv6/u2bN9rOxrC9/tYdyvkWFvuAODuDF6jgbZvCD5SP0hE+85yq9IPbBN5rvXTi5JmyZPQxbY8+EJ6t6bo8IYhw3hcMbb4lxCltDYuRs0SlkJ2aMkS+7Huh2eUS8IB6pNsNChc4rm5IUCbMHUMtfGWWPxsm0Qt+awh12oy2p1VA3qUQ9oEYVvlBWR04S3Mz+W2zBW0anapuBXdlRXlVBo0Yis8E+Aff8/vb7p/5jjYb4wiLfzqdvKKu7FCUnz6SBzyXyXwL24xiL+5zbkuvvCzdZV6fmcs/4ITWFE9D6FQaKdGx0aGuhlAeoYmCXvqfBjLOlVmAx0OzUR6em4Xf2hB6XNq6dqBa1Mq99hmZhJHncJqPZTNJB099LH90IhLh9QPPuOBR5TSTqCezlZrHfgEy9kBvabwqF23C/ciTvym/li/thJGuRHiAodF3OUtYbEkJ51/B4Yf35YNOhRd5qJzSprRR6SpL0g7yVW2gDORPuSwMEhlSFoosKBcr+Wr7VN3WqO6Ms26yjDwDRmbAbC/yZzCQPNLAb5wj6evmtZA4Lug5ue2zyCa/dUKVYa9tBweHwgp2kSnroS0ZYEffgCdWqzb70L7aRaOfyn5POUXvVTNslKKWVhytHHgNgcqc0Tsjdq6hKwcaXCkvF60sS7ysezEIT3TcxJnMDEztd3DcDTv8qcfw/+CBjrLU2TDUMsd+5S05BjykFfjhF/3z+LiNf9M3teGv+rdT409kUu9D2Yr2D0gyNtEG+OGou+fWdhtK5kZDw1TyZWEyv2TQVKXIvXJYZF0JioZYgxNlJwM9wwwjr3JXGTkKVJHaAv52VO3iar7iTNHqfFzsrMBdrIRGxctz8gE5VNlQNmiN2lb1rz42mI2lgK+feYL6hcoAWL5oP28dsOEYXbjGSTGxEaWl1/H9qpRzWlki7YzLleOmc4YyzTQKXr5Yyuh6O4NhWO8ID17aAWJgwBMme46ZxtN1cX48hsI5eqoKjtLs7tahO3TgzXx5Bjt8DZFRF6NgfugcdBgPP/VwWaMbibJRv0rXUZbRlggwDFCI7WyYgax/0rnSsctuUHArBenOQo8mAX9yR7nx8fcoNNFBxEXl1fX9qCqB1XoBjLTvHR33RtA0zBRTbq8VMu2ponbdn1FTn5YScqqqm8XjRl00KJEHFSV4JMpKcXe1utPXNYNOi2owad0gqKPRdScf2mOqwhEu+PhWhCh3MaFO28sF45FJ7sfQKzvwIzJNR/Y1VtZhHsDWeil3U2XU6tqmknN3jvoarp5zm0YkdT5U9PDQg2nrzQQyUFhlbGrHrmsJB/BhzG/wEhc+trtJmY2DyidRbWDq2IivBs921XmLwZVX8NopAuVyvjgDDr1khGGWaUqfNGJo5LNvOInsgo+8rvWa3rcPWCf6FSfVN3jomJfTUM5OTWWKE/doq/BM4bbf8Vz4OqpO6y+aES/XSlZf6XAtfuE31zWlqaODsqQd+SeZgW9/VP4iB+TNzkwdhLQDfWJIW1CPnz5y4Ptt++5g5I7y4KG9kSUu+h3Pd1RTXSJvyCv6Z0R7OcCJweeuxkb6nS4Wtww4UYDKQQ6sZrDp+rn0rRWVWd9k/6N+29C1uINEMu0ztBHP7dd5owfGuuUF8TjP5HWwVetwznwxQpxznd3sdKVcHHr+bGv7bKJCXKuXZzjW1uvrDamSuuAZellaHCCtk+1YpWxd/4BPgfxCqFWtypx/5bhZwKviueXzgTd5Ju3eEBftq5yWf8lX8gOqwOLGGrEk2o7/NR9KBQByzxQDLExg6Zjl432epzhw8k094qjeFL/UzScDDvEN3tZpPihMfq7BeV1WQLQmz6p8lbBviYN1mofa4XkNPou2ihpxn0xBRXR5kMG8t8WW9vB2aDETV4gBzgq/7P/ByY8o8R+wnWKsaTrBA4gOkIFXx0OxdUCo3wooHv7SX6MrhK5cCoactbbMfOrAaqMVN0JH1m56xX2ttQ7bco4tpTUcHDhQSB7yGjxQxk3lsJLgcaJSKx7wI/SE/7a5/OXD3dRtIWdZdKr9Le8XM+pj0FlnB0oXGFpG3MFD3iuP6mGdeJ1b6cryh8f10tZpzxUv+UvQQPZqN+lPnrZQEbRqY+mRGu2qGxnUdYLSCRe2NOs4WsZ18FpG9Zfy48akyP5PgqRN8lMt84HJiA+GCduvUlzONqIs5r4BwAXSKmd4hPylf9AqKA6YQkM51TjguoTfTolzp+MD11TK8eR1ABUA2wSINmF1Xq6ArcHq41Ql2kTH6LdtcqhUPN1fAU2sAOavFIPlYty4B0wjaVlPExySk0/ErpD2PpWlsRAkT/C30RRc1yklfxrZUZJdHKVOvbM2blMe9Lsa3SEdDQ83B1tKNzhIQHCWMGAoiOTXuVVxqmSMMnoOTRxJ8luESkoILRVFIJA+AjYDbtGkA9btetyEowUNyU7wcirbuuyMOmUBlOrLkTUi6QJ/d/cEfjo+AmoVXMs7+5TKADTguaMYwdCxcUDqgEv5ayfzvkYA56mzzX0UCvgsZjp+xk8sKC7QCFCViPRrDDVORnsEbt1ZsC7dAidfHG8ubP8Ye9pC3ghDJBOppIwbEeSPxsJfFd2Dr6CdES1tlN2KAlZRQpN0xVBLq7UpA0IRNyqJcqc+5cUIguuZIr8knZTQBCidh0xhkUcZTdvqsAkro0XaIk6asmQ0FflEocTRNPIjPsqYSkrYAJ254NF6HcTwrcF2itKpukgC9Nn267KpH6cg6K36UjqfbQq8OOEub6COhcdMUKw+tkvRCjuK1jhl3JUH3DOj11GOqWClZOGv8mgbWVbDY1+eQ1NaGRzSh/lAJbSQn7y95QYSqWwgI4E+Sju5VswobNMBpZPXyFf6ig5/hy5DQ/BYntpm8kNZCvHgZDHB2JPlLwBtJOBIK3n1CMVp6Ro+4YCLkQCcXWEqJ3EKQq+6qWRFXkhj2lu+AjfOUeoFX1H1mvawXfKRTxoj8DBa6vQqN5OPL76N2igbOtnWyWP1D889P88Bl8/SjnJV+OIFLh7T4fuSLaGhrUNErbt4nrZST/inKAtbdlBeWsyV+vgvt8MLHaUqn0zWxLcwopuQ63XpPJZus65hJ7+88IZ1pvbIZ+qlXeVHdCF15QOk6BPxBl8HO5Zd9/dEblb6xlqlJf1YeNQlPOssmNRGOXWZCK0oE7HV//IITtKg4bdU0MDKmn03aEqMcOUCzypSVvmkRZ4aOdMGWaUghBMak6TX/lnXwdHywa0+WfAvfsqzul/w/md+8QNeuaziU3UbODD/mi+rFiBBI3Xp9KYJcr94BrLgkqpD8zoaZcQrgQdg+yxMpUzOVYOulElx8yp3/JZKMvvznbrlnQMuOSA/tefqXuqyHUlxMsTf3ACyDwk7gwrwEJqGssgHTm6Jp4NweIkOlLaWOTzbn9/agxQQ52rTtCb1pH/7SAfbNjKPeDpAzi8oCH7gDW7vRCAFp53hHro67ctzm8F+F91P3spYnP4JTzYen2fCRkY5ReMxC5l+YxRdr2+qdVDFQukrxqbxo2z5zVBS5ho5ybSEDaJyxLxnJIMyTDGdI7Q5JotrGkYFPEOgeaizkXdAouCc2Fl2j1XNJA2cb0Q4h9EIB0wWslMgPKgms5OnMWy4aUa2Ei2kCDPwNZx2i+rIjPyn5202fwjduiB2HvBPgxspBKbKVdqXj+KV5wR1YOoaWaf2SoW97pDSrG7wDLzymq1NIa+OZZjZxojyAxamImxMMpzNR/xztp31IZB2SrCHHnFkNLM8Df0KaVZ9MaKKEYVg6bUjxhTaFtRTwmpZx8D+WaVtJJ5OQNdUkWhkwGhzLM747Zo7lZDNWMpS+Pzg42J/16dBDxz2zmKJg8/oceWW81e80Cj4XGfSP+v37Q46UB5pUvwRqtAtJa7SIVx3tl6iDI0ikpcOmek9c+PM1nmBrrkDo4mdXAfX+o1QUD901bs6Cw+31dfaESuUZuUC/qw6r06Uf+FNMHPt3ax5sPVyCU8m7kRltMd9o37K9Yy+4un94pGdWtJhdDZ8OEOJ6VCIJ/CAX2vwSh5tWaOastcp6Tfuvt1OT49RaLYWSd7JFsRQhZtpuuU5sOVjcXnm4mPkSvrkif1Kqcu/XENlx8X6QkRqaeDUq/IKnfkvLHHgEuXIswwyKDuDfqfcAdd8wXmN+sXljP+MjFMP9KnMzacBWnYY/CE4tYvdglvt8OS8fe7NT9F+55QzH8+oB0SqXvCzj0iTmMbRp22y7ge8Nd7mE1nPlVNO44SjF1o7BmflDep5YNT8AlxmLqKmLA0kRPL3kTmdSsoo49y3n0upDFD/ZX0k5ecS5pIOiE090WfKDH+gMZ9y36Ug/M3Um+Dea6fA5U7kiDzibt+iHWrdkbLm4Eh52+D6Emge32OfUzeIhw0tXXzUQcDS+Lg2Sb3at19Do9pDmrBDwWmhHobn4ktl4Vf6da7tA7agukFe8iNzXbQDNHot7DhZwA7f82c0CFjAM6ri1LcfOSaOGtg44fyGScHD59KQ6iwTG8FvYKQ+n1l/7pkJeLmhPl/pLvkAP+uYDb6t1yzkDY9gkfiKSQpBS/BX7wYe8s2nhh3mVcy4j+zmaAvve1P8oVVypBMXj2uAixfw0ulsD/ImSgWt3E1RP0FKOiibmuUbH2ev0k/E0TpSCtr54wFkCEtdX9N9gU8O21SHJvYTuxhnWJjqFugJC+1TFHGAFzsSem1f+718ogz365kyoO4mf/hotNmBhNjAM+yMWCkj0idefss/+RKe8wmvfe415aZOeaJzXHLDj6IJ3I30237SHqcJ6IksOwuhwwt+6kXZmqVWK9kTsLTa/xxEu1zBZRKOhUoHWI4yOI6SFd9dvZpnFi8HT9/A+jODEU5SESk7WKGtHE5zDGKDXE9abSa9fGiP6gOAVM5+MiTpIxUlH5CStztWDOAJxgnueLaRhtHIXBqETpJRFB2ziF8JGYUn/FebC2rbv8Y/ipg/j4TQ+PmGg4wuoij4+FvnD67l7Q4aSOF1NqljE6Z6XMQpH50amc8zBYCWT9tj7Mzv1n4jcAqydcYB43FG7qEM+BgjVa47bWcaC3HxBc7QMHN9EH9Zn8af52zpjNipRt3rYWCnb+PCA/ihFKWR09oF3w5u1I0f1A234IfrdqagLd8c/agfsnuWMpJj3RnFKoTcsG6FSV7rqLlZwZ7kIcnLNqYs9cKv9XEDAnEzBaTlmtZIx/Ol+d4Qj7SnH+q2M8as0oHsHPSbtJNRmXQvBTn0aeTlkXSJgpB1fmgPjMV0VhEFnTn55tqKtaNsxfIrm0pU4OKQ+xQHuciVHY46dWjSXubnfkbOfgNLNiWszrfrxoQRp9LnAoPEjgvqkNVMtct3Hmggpak6/zRRI+9lyzt0pNkUDnnOX6YRuK/x8UTzqqPw4GccFI2YkVpbxrpVGMqidcrRLEhPhMyRfikTTYjG/50RvnSBI4rTI2aUlxkNJ62i73qrTGeST4OjE63TIpYWV0E/NoDe4JmOPY+h13avPuv2+cJXWBCUc+xKvmwXW0SZ41ZgFyuqjvQ9jQ9wPSRYxzZ1861zp4NT7iU9AwAO2CoyoQzzP/XqyEYpQl+mNbi2xTQ6/Mj9RArIU3VbWq4aqZabtLVyCk2Z4qZMRsqBYh3ypPqAQ6pM5VKvOCbaxV2R0fD14JGV2LOGPHfgJ57yWZ6rsE3SW7y2vYrmeqLswAf0QRlWMEjfsMpwMrlsCx1CI3pWqPxYh8cbQCy1iyRlUF6+1SCDDHGjImcW4ujLY/uYeAU38eTSwRl8EL4yGcQi4DwPVH774bpkjbZIPuWTR37glS3XNVrN8+SX9jxbyb+yybdmMHJBFuHbP6pMuJNvpcbiSamHsn6TIzJsWS7jX/EX+c9j4XLth2v7MljVB/rDvxTW0aR2UaSsucTfJI3549IyyrZJ3ng/0+/eWzWig8HgzW+xEV6VA0/l3upShtI6yi6ziKTYp6wHWFYtfuGD9HrLZ9JaUbNAFzen5PgUVSEgvLJ6tUVRYrk8zbdOLJhwJa25ScMbQOCuetSnyGXhonymZO7lJzXJawt77dKKRBhSo/VbX8G2fRF3ShfnxS16iac97Lzr1oIfeStyVXmoIWhlrevqmZXZP8wsPKXfZ+GluOQZ5aTFBtfRp0ywEnenQukTec+1RwRRVzhEVnnbczmLnQHdqAzrgEaG0lbWAww+0ST+tq8JI3XaviULWdoS0Spcla20MTd1btM/Lc9zxXSxNBr4IZKM9fPck3x6rGU+OEm4umE6Y9TufDnKxeKexxXDZqP4bWcBqgrezu0rSFR8KlMPua3RmVICQ4BnmeoMJUiOdpBynpsPhU+LURwmu44GpwcJm8JYjZgK28pmS0fQOmG1g1BcMnoXcaMDdj6E1qlRHQTvK5aKqa230BgAxyV2rtHqe3r1krwzhdRpJWih/ggEhSfQ5cB2CixfRO05cBpR5VBBM1ro68XKCbL1EAlh8DzKh3IKm/lXKhGe2pm8ryOJATYPhMwR3oXTcXBbnFN+VcYpBhfP13QdQk4OjRNjcYpahnrFhztyIwYQAwHmqT8RBegph6acQx0Ld7Zq8C9p5zi6dAp5Op/DSzwZhT1OANBmRq941nG6J+yUV5Jha+hscE1+DaJtpkGEjSgSIyE6X8oRlNEJbXMVRi3w9Z7XxujoSOAwoZ4JZWwH5WQdyTGymQEEz1yEmlHVUseWinoPIXXeLmnHS9olDmCIhgs493ZizwwMDdTnAZoZzSo//PaMPneqlnOogSajMslzX3E0xRC7I1Le1eJ+eCeONJ/noTk97vSckeLLyWmbKHwdz++rvNahAxyaKTedeQ4cdVOfA0NbJZEjOlAiefA7fFK+wG0qvci8GzoSEQRWlKvlqEpEIoeOLuduzCH/3N3cOPc6DWlr4EoPeSO30McV+EuL7RKNyHPh0C/FSmF2kMTvONg4SNIsbQsGe04lx1kzH8XlhfJqnm5vE3BCclqY+z0Gg3F0hamzOuA+jjv1BSb1REYpoSyu1/AYSbWNpT+Gn9/iaFokuqUMKCMeWeMAA71l9/E/caHPTJXb/il1rg6sxkjNwW3FgXyLSwyCcmj/gq5slgGnDP6Qp8JligzIdfWc0/vIi7Qv3e3Gb22Vwg+eiy5tD99tYR0Jlz44VDIKaHuLv/Uoa4AAHlICcVkfTC7bzIGL5+2ZX71mXykZVvgcXJBfebUdbEcwlG/+U5r9VpbipMYJJJ+j4NVzKZefltRIylplS71ZAzfp5KbdSXBhvvIhYH6DONmTt4x6/klS6oxnQcHgZFl0RU2dqjPUjOTlvmY0dkLDbjbBU8a1iJYPbXmuPHqPjw6BnTq4lA5K/Ram/eMc+dQG8hsdoFYVuPgJzxYtuHBCHvI46874U08J2xrEKdOm/LOvpC/5O4yxfOGX/NJo/VUyH//kaXjp3JCDbMlI2/jU4uIlHNtB3YgTQz9JNfyv05Fv8vtMd/sxPbmvDSpahZjBGPDK9sJn+cVf/q1wTrvYV6SJ5z6TaQ4Cgisw4xihM6xPg24ftKQwUtzREMljg4Rnk1iTD+Ns8Tu0U0c1F05v5MBSSBh9SKfJNWoVabcEeXUexBsa5qud9+EHOFk2fVTIXCQogw/gm0d8mH5FPn+LfwaOYr7Cx+ihgYv1kU8uRrJOxUrZfDqJ9vqzTo/vUU0+q+vnldawaO9I1vsmm+fo5KidX6AAo3BQmhIuM+j4Mt7F9Z6g7eg7ogDWynTWtAAjL5PmhhGENHwYO88ieI/VMK9iJzZGbeB3sHQNXdafyFrvcdN3bGaakus5yn+GEpXx2RpsQ+qwIWE6KJa3cROGTuOt6gDSGFzFTQPgiN6RbHnyJXAq7SzglA4L8Z31JmS4wHgyPoiC1onJolmyug7IHmFD18hbkSZRVuFy/YO/dQj8YQA5p4nzHSfRvAinci+PdRaH6Gx3S6ZLaSgRZB2r7CKjgF/ilEMJhV2cpF7owwrGwYEnhq9z2K5GR3qEp1ODobaTxocKbroUeQwejiIxZRopmQad8qA2UdB5uK+R6OJoqh90RNRbqo0Yw/Ae6iizdpysOZ3Yyvglf1Q38tgqlJNEKpQzKw18ntO5PZMuMsQzFWGiOcASTzugxzZYTXjpj84pz7ciC1RCdYVAjBxw3Vihk6lCdr2jERmXCeC7Ux/8QXH1JcxC0KAsqewiBQopuMRBBYb16dDblio1CVNJ6bx7OLXlajei8HSj4QJyFn6quADnq6Asn/UkygpXLi1Qbj2OxqgfkKtOPvJfDsCw9I9SMNQPnmCfaJmDGvMGd3OjEDOdCXwxKYVPrSppvl2jFwfSe14j0zHClBV2KX3bn3t8m6xL3SB/ndp2usj1iTU1UzrBVNMV1qmsOsU7ou2EL848cMAULFHA0r+qtzPhnvSRx8GN74QlQ4yS5Vwfqki7mN8+K15pA8uSNRFCfmQ6xee2pTXZ9zpn0DgAjzrfLjuOKZp1a+QSf5OGWZ1gqsNcC2+gJq/yGwO9lt80nziIF7hyQxuU/qTD7gPYkdeCAcMBa6KLOJaKrm2nQeYOGYEvXvCkrnToBF9t62uCrv3Z3912/9M/02b8tt51TtvWq/ACIRGifUWcTHnKT7menYfgt0Th5HBhurMqzVwIH32cjGlPk3IvX8V9dW1ZPhVBs334zccyFaW0bagpBdA5KS8e3Ac38yZKmDJIzfqe4F3Ijq5y2Yp1iURRZp1c0+czkJTWREq4L5jgARwukt/f0i+PVnhEv/sM/WrbhczUL1cChEQ7Kas81yEH8QzKHWBavf1I+bWdcqC6uhAeWmfkkTps6USCKFNU8T/opj4DBgHEbz/kt3+KQRwT4Mvr6GvgKnfRIpIQ2sCNcrInkdHINo+4H7kNiWQOLspS1Re5pa+o00N7EPAeedFVrt91Nkd6eJJ6/c5Amh+2s9FJ6wt+cZCsB9rsU/BDP8EtAUJ3kOLbYjJ9yn37VWcAn6TDBA7vtJHXwFv1X9sidPPM2cC80YO7DmDUrTnIN3acLNpyYCnvlgJKAho2musKPSNzhvOnOvY67KEebYl9VVsjV5cOMKF/ef6wjX7Tb2iDX/nbxPLzk4VlyvulZ8nzjMmBIyTD4pLcD0zpfNa+QiLFbGSYY2c17CyznLKyUTP6WSEbQSFvGoXGtaHKmSI/5TRCCVGLEVyOwPKXhdfALKW1gsfX2vkJbBidZ7mw4sq3VqKuR8lWdhtIfKnTjpQwqkXWYMljNDHQuGeD60gU2PqW2pTx9xM4rOVulW2NTXhWhjNcCq3mtY6UEQ+/LQGNycdPyyiAOpFyIjv/yBWWruDNaMAsqOeeNKVuhLMg8j8FlHv5KN5GVbKLBhxUeLWuy8LmIX88Rn5zrVOi7dOIZ5chjo28lO+2nbwVJ/u3v3PTuvkpnq558iBi6zU6k2iiWAXv6og6Zu76c2G4ozvX9Sk7wjC/5+rZicJzrq3ftXvmVemslbrOuqMx/4QnTdNJKS6NlFFU1+SJj/TIw5oWkXBhKIdGnlaOlPhTl5EnZUsDFFkElvmUWcm1eEWRbFvlFHnxNwBUmCqR0MNfFvgDX7i2lXVoNBL55X6uwUka05bQlPVj/IUH8M1mUQm73s5ITn5jwXMgLk3n+4C5CYzCX2fPZ74NJEetyFec1bzrkwr5ar5xYOx7CIEvEm61zy5h+AvxuQ3FkUdvgW6cXaN0aRnbA544NUvG4jEDGx1DeSYncqSNyK/wBxw4Ujk/03agryxloxH5ggo6QmOS+kF2AZ3GGurYgeJFXtINj5RnbkeefBbnn+fKUEb1AA09ayTMLHlA1DlY+uoj8HWHaxwNHisLFpGCAXzMFGVaqdqi+nTJWHbQct96L5BtZcTXwck/21wJSJ81l9/SzmPzJaoB7XFSrFPKgGOfcde675z1vDqj/T7S2ZGzwg7/ue3yE3nt+0i3/tNva5t/8o+3me95ND/Pw+jq1PDCQad9TFzIwrd/0pS+EFmHZwo4z3SOy+miuPjqqKRgHkME2AgbfHxeOhEYdI6KwDswsX8ImxaksaXVjV6ZjjayoVNQILGrwODCPqDnaD+tqJtDCdra4a4yBCaxH2YjhQacGtsh7Rrc5HO4bu3mSB3CiqMIjqLuU3qZTypXcIFL/kj/RkABlaciCk4AoY0uozMzcIvE8YkA81weWXccOJ6nDM+tUxqB5W9viVXuIJcOlOzDMqQ295GP+l3+I2LvbGRQM5CHfuggyWprwGZ7UAR4GmFbrHSl9xgYwZPSLy6FEV/5SrsY5ULGrUM9J3rujA9/Ip/SWG0aXRCuUUacbA7y+R7XyIrwKRiqbFvy6OgloBN6+fBD50pZ6mDHwjYDy9BjfnmgP1EnFQzxG9Ev/qSNfWyBfFOXDndg0ib2jqzr9ob8FVPu1zfyIj7iAk3aguwmF7ANQVv6M8SrU4RH/hpc4gg603F+0ga/4V9to//dv5M65bW4K4glGyK1SvYpUtDkPy/X/Hweaf0y+2d24MQgTAMlBa5S/Sq03/n1LGmd+1lKrWszrfO+U06uv8OUJ+G9G+w1rLpfjft0ng9K7wb3xy196MqeLrCm+On0NFD56L2ny75f5WvY75bHZ0+X9/f7lVmndZ51ei/4T99/t3ufLx/vnsf0XvefTOs8fpueNf+zpKfyvmsVzwLv2evUYdSpKgOkwoVTTyqh903vUc97Vu8Dkw8/AMcPePxk+hBZPzC9A6v0gt91va7B++urJ3XfO6nuPaPMrW/znRrhfbQx/5VBWGeq9I6uWt8z/zvPF//JH2jT3/s723J7mwue0b6ZstUBMp9OAn+JFAkp/4QoLTpAJA0nfzmf0BtxHnwAVRg6o2vKSCJXHsfjOmUfA9dbAWJ0Eh6U06tx40sHQgum0TRyEq/UKLNRWHFbGdsA02iKMz/Bw4i7DkM5MDXRnDLx4KBAR6/jG1iAGYdJcHyLLxcZ5Iuc93TIkoF/gY8DoRdC/esNS1jzDABcbiLNFYHWOSxnqaAAh19Gzou/0BmEyaXR5y+vyLIil7dYv46XTrsp9Ve9+kwupYi/YnlvMPD0+Cx9Swcn6as6XlZBCn/AcL2mWWIolXz5AY0ekWEIwKl6o2iJyMk7I18CUT7wnBguB16H9gzPwhhByltKANINEHLEcuXk28bKkTIlP9wZDb5klk+2/XpZSKapoTW08ZcBqnKGE2K00ulKp9MWHiNkXtvDRJt6LJcDD6e4AVa8icenw8l3D4edrDqH1pxgDc8rsg4IZSdOteVtI9pbvCkkLXkTB7/SzsiRAw2XxhgNz+aFYEwOMncvJu3RN/6v2oNf+n9uI5p/MHKZlWv4aQsyZABrwAg+UGtIcFZH+TQgMu7128u3buf+F5s8bN+04tQzpDSgf7lYfdb/m9759SxpnftZSpln/Vmnd35/Pgnvnued9Plw1vR8uPSFlPmC04eu7OkCXr/b5+kkH5++/275nkzvBcvk/TXMJ/M9+fu90pNl3ivvu91/t3tPi/iHgfd0Wufx+8Pkf5b0VN53reL51pmIGAkTwkdD8uxl37Oe9wThg/XDD6jnAx4/mT5E1g9M78AqvbD+/53knXfuPflknereM8rc+jbfFW3xm88qClLJH/V5fOvxPf5XL68/fcwNbaqPEIdBI6KhwtDpnFjC6ax1pEwsdYRivLnQ4CUKrAFM2MkoC64d2TV0ml8j0jwk6TQZidLQYRSBi6vB78qnwY7DieFMFCZG1ZiQdegKkKxXI2wJbwSv/OAORtbEc41hcLNqHYc4lfJDmTWCvYr0hA8YYvLJwjLI/OBTyxH4FjV+Rda5tz7AVlrkhX3B8qlVWlK/bhD3QMC1jV6H3/wFmOXNbz2rfFnjl6r9zT3r4zvlvCExoQPIuY8Ts3JcMq0MEmsH0splO4zDOTF/4SGcRLes3TYIroImM+Urqg1/dJ4UCuCn7VftFXqNaq1lgrbKMiQRB2bghwgdGJ7n2j/q5n9uJp9R5NApbtBhdCtIi5vOdfSL2fmmnYxMy2+vc5i1zpWICydRzXUbDltnJv6CUwqo1Sp0stJu1XY6oJ4vaajUrEhpInOJ8ppfvqS8zjCYBE9lRX5bp2tQS15TnsFF+Cme3Eh7uESIvNMp93TwAHMyucja+yxHoB+4ptrybjB0yllJse9MLnHyJrV2+XmlNaSSmKt0la7SVbpK/0inKdaijlvSGJXxxOrEWKnxE30z2qGh0jL50AgF9sxz88oAY6wwNLXEQEPabX3vLTVUGOlYNI1hGcE4BTGGfgCJ2dLEez9Oko6Vl6vntftYZ4cvbmQHssYWQ245oPLRwVs5SXpiGmI+ElF4+9EVFKZr9owiUd6oI4AtJ6yagjOvMTsjURW1SRBHpyU1YZadzpN+keI6eDg9Dw3raGU9AQfpkrehSxzWeFiqaHf5mxPr3KQencgVL+Q/8IyGZdMOjoB3bQCnl70wwpRIo5Elqktkz3bocd9nfHDRq4x8yfQ+dFG/ToecyzpEnmeDGDiKU5xwaLe0vBIXnfQ4eMIOuuLDM/mwZrNlqDNv2tGhymKGao9EBW0j8tfO9pVj7kAi+NCGOoROT+aNQDh35NdJzEvlgxscnM3i1KXdvKdA4vy5pMED231ji0lHTAdWevMe4cFG4BuhTCtYRsfLKJv12/7x0cgbp2uRZUdZPiXjpRk4TgVnWQ23Eu1rvnkCbIO35aCBslliAW1ZQ0te16h6aLiBx37Xo7w8QuWM5xOe9dpQfi59zd45MIRlqeeZahB2la7SVbpKV+kf8TTxCEYMYK+LUdZLedJgaBzzpROCIeQiBj1OiuX87XPLYDQTxqOMES4dBe5XDKOe+y/Tihh2Hag4BIm8YAwx5smv/+SfkZ04I1WHuD12srjnn/DykJ/c4mcKcImTQP4cB8SVeGvffZbs1Mmv5E9EOQZXR8D6C75l4vDoCOkwxjNKhanT+goFahM4t7ObXgOsM2WEKLjo/FmX1JYrRAH/TyQpx4/4F3p1SOs3mfinY2JFJh0GS5MfnOu2JS0P/l7LS3B8HI0NztBQWfnwX3D2XuFVJwNYmHLhR3IDQ57r6E2rrA4L9dauVCCseJB3keOE6JgF75QvfjzmZYEkhfpVuUI3fAmO/PC3NCaT/7hPG7oONzLntKaOnMjxVHmog8Bxg3nkzlGdvJJP21U+Ff1xTuO4eiEvceI92zFtkJvA0snlH7iJYzmnxdu1w+rDRFWBHdlFUJw6tw+5VtQsJuupzXkeP6STLOCiz1Trn8fA3cKTG1G3AwL5ZV/cJ6NOrzyt/M8j2d7W//wgXqV/9JOS+gWnL6rwVbpKV+mLTJsb/ax7yvoyo016UDFQmBwdBY2gBlljYgH+06D5rW2JgdFR0ETptGGYfK3X5y6X7WSC8Y3RBn4cNqNm5LW+7hBjwtM4PLVxpIz92jkpA1l1af74wb+4AGsLa/SKZ+IQwxgHy5w+x2DrVJifPOKYukMLZb3Fb22wkATnNJrOXCJo0BEnjmQe10AVDXzzp6EVbHZmdsE793QCdBQsJS7FNx2Dit7lQfAJXuLUfCONEZ1Qw2/uW5SrtaOVHZrc0/S6U9QmisPpTZyaHKEhfByU7AJeRQbln69WtEBoyD3y1QVV8PEfn+zMDA+tqmiRBwULGKLFV+DbzjyW3zopi+VlZMHYTta9+TEDN41sSYuOYr0W0sgUOCsDOEXZoOiGJjdWrXieCCGOmOeCZherddmWOl1d3xCjHAkefggTHPtuZnCRviwHk0Q2hSUJ/BB3pzVzpBI3hRmcgVsxKR0x7kFoySwFskGCuqTLfDKePKnENqUYnA2vCgYPhctXdlLzw1cOGkWU5xks8LFX5JWXHttFPqNw8nzRTqmH3/OLnDlJzyw+P6dUeErjVfoyTO8hSRFoOwLC8R7S5t13f7YqTHoP6FfpKl2lH8cUnyYfHZOVI4R1rPVrPvIhTzDa2sb0Ux449eWzODvcjIGirMZbg3Wt322bTnPyO9bWfI+hCbmMiXGLOE0Y9sDzmQ4DT60hER8dBZ0JC+QZkMDHpB8S2D7mmZfCcbdqHBvoSo2iENz8rdE0p0/8tpwOgnmSO4a/3M8hz3UmNNQ+L+coBtvMaxz9neeUwRNwgTxgktctwXGeLEsxb+lcZd0XH6GEG1YQ0nWydA3IrJMST4M6dWygMWu91pGyFe7mk188Ci7i2bM4/3nP3O7YTRulrXVG5Ws5TtmBLW/lzerPXOaJky16oV2+0Gq2R9pX+nHGjXZaX3Co+jNNallgi3e4GCaSDxrrrS/y3drgqIhKb67LMcpO61UeN21Yu+0tv8Sup4OHrMrnRDOpV47osXWcNk1ltAn8KqcXJEnK29rZlN851grnNA600MWlI8a2xSVQbAN4Jg/5GRnKOr5ysrIRQg+QlIFD6K6zKUUhUbowkXLQ5NmPiRJnQ46yaqR3k+c4d8puHHud20B4Lim0+g1jJe8qfZmlR48etj//X/wlB0Moh1LoLrT8yCuvtF/wdT+vMr1HUmROT0/bX/zev9ymKKKMcxCoyeyifcUnvrL9M//zf2KV8ypdpav0pUrz7/rDbfLtv6N1NrYxVBo+72poNF4YLO0W97OblL8cbm42PhqluWvcjFRYjFQOneaujHiO3hCGXgswfMaDwIrlS0nL69CkOn47bYchN69PNb5zF3sLUwNu2TyJXtFw50iY5ACGBl4lZQJOprdCj/6RDoK/YoUBgZHkbt4uEOfAyJfY8NHYZhpWI+5d8geesMVBJ0Ew1iduQPIDTKG5ID2H0pOnNgmk4irPZacP7Kyb08nllnVLF3mrLYDS0zkhj1Ns4hFoPCejWBrPMXKow9NwDNYbFOR/nECdBNrRtWteZ3esMKFdJ9aoaWgMv7yuT4w9uBtlcqevnucCr1T86sw9soO/DkZXh4MHOXgbWXDdWPHSD7DCLx0weeEz74GudOFI8TN1C1I+yXGvc+SI06c6uT3lQ6fH93gDT+ePXOGu9VFOeyK9eRUcuCSiHEcIaDh6EUGcqji/0OsaOiF4nI/lU58O78zDwsVdGZTn4NTDGeN5nD5FRzoVVuuV27nPcyOcQSwPW+f8rN3/5V/fjn7Fb2uDCXLhmao6zWlLI89GGeEgMgy7wZX6/UCifW5jvNFefc67UK8cuC/T9MM//PfbP/X1PzvKAFmLwJ2enLR/5md9bfurf/57K9P7pL/7A3+3/S8o3xt6AKpdr9MeHB+1f+Ubf3X7j7/9D6xyXaWrdJW+VGnx3X8IB+53tsUIw2iP1PCh3cv8uN4IS8J1uQ78jvHDUGucubc0bMJtDTI3c1/r4KWOFF5e8nlTI5dImkY8XynEJ5BWDpz1GFXBCYwDoUMAmOQRDAZQRyFlc4P/XKKfwuChQfYNIr53mmcYQ/HOK9OAqbuRKFoMrPc1ugEk9aBbjqA1pgqylQMgef4oxyjHWugQAcc/jbuGuc69I/OKNh0sY086CKGfe4Uzv925YF1uWvCXPoPPKLt2oozD+Ux88hYhERJO6BG3WlAfnNIIOiKU5WecAGD2045G73A2cBayWYCy2ZWKQ5NdyB4yD5xUxvM4hlxnPZ2tr1h04TLOkXd6OPJ1eDU0irhcy2HB1I1D6K5MsRFJ28pYpqTlvD//xI8/z5cTF3mXFvFB+Gpe25pys+JpmkyHjIc5cFtEgpg/avq/omrQxP1ytD18N5XhMApHmFw63SqAVdSuzn4DhPgyWAi/edZWAwcjjOJptYkqAl9JUaZsgzpKxmvB2j7cB9/l2Vl7+A1f305+5W9vg0v4BUgjdNPZBKg2uO3S2mgweOfw9HDCnrBs48HouTlwFzhwohc2XqUvv3TzxvX20VdebHv7u+3gYL9dv7bXXrx9q929f7cdn56ucr13+pt/6/tbf9hrB/s7bW9vp+3v77f9a/vt1Vc/sspxla7SVfpSJo+dyBtWsDwaMA2fBnyqkeNah6K+/Wi4dFcwadzAHCWTxp6nfLxM7jgK63txSvitodS4BVie+dHBAi5/ORQ7BlXj6XonHIFYQXHT2Fl+VVZHUWMnPHDXqCZSxPOqTjjiWjU43efbPjTMfsqBK3g6qUaXfKSB9uPzlKbuBEyAIdj8J23cL2eAT/BcOVuB6+Srf05TirfRJyNpFKY+cc1RGMLAK8gxK0aIdAL4BG/bQ0eV8nCTe9IAOPLqWCTKSLFEm4At/2oNopiu8/Lt/Til4isu0gd82rJg4DgtnGok6SSJC45aOT98dIQkmsrW6+R8Y8T6LDR90LzdgOtMOcsLn7hjlrrcAZrdnJ5zJk2C5D8jlaGL5z1g67ikDuDZnjk4VxfJDQA+8rfwQLQOyaZOHUqPpPFBsJTHOnQFO2/6yV0oUR7EDWdSXuZNJnyMgsZJVN7InSNXcACFmISD2e073SrOthv3bKsEMYTFNfjKu2yCcMrXNuS2jnv4uIB2Ridi6AHLDkz64kcm3+zgbl3bPrt0yZfp7ECQHzqazycJ0U/a+ip9+aVr1663l19+tZ2enuXVZIsJnXPRbW+++Xr7P/1bv6W9/uYbq5yfny4uL9pf+t6/3H7vH/y9bWtj3HyDQhZxOpXK91d97JOrnFfpKl2lL23ySA1UepwFPRWdDk3zynhjDGtKTMOmdeU2BibRnBgYbxsNAoaPNYAYojhhXMYMxcBq7kwaST/80oEASiJI5vMxBk+YHhOhySv4gE0G8SrTJs4aaVMcjLiTwsVgx4h6r3IDhUz+Mr+4Q6GOE/DEV0h9nRqeSoevRYpR1yEhb8gmvynHQuAHVZRE2HNs9rR0GRa56IUmy3NR0TDMddZDWbc0Wy08Eyf5JkCn9jDkXsVp4ZdOVuoWz+ARTIOzjkHoinfJdzwJaDc/8OIc4W34Jhrzi6ltlqlwpw51LNIu8p9C/INaC6d9THnVIDg5E2nULk4tNLpb9rGDHgcbWv08rl/nBL7Kj9CHK6MjEpzN4Bow65COai8PMC4nDtrlmaDJEfrxqPOKK+sLz8oRNWTp4CFTy+Tzfq25g3acNTe3lByDc+ojH0C9G8cY58zXTdLaoOK7U8WLp3ysVqdKjFPINhIv8ttW4RZ10Oxthn1zKnmAsGSqHiakvPX6Zzk+eQOOU9iWlreUl1+RNfBeR/OMUrsmzwHN0FfcPa9kXXyBi+y6Sl+O6Xf8B9/aftfv/53t2t41+kPUAiOUXjs+OW23br7QvuIjn2gv3L7d+gMUFh3g4aOH7Y033mg/9ukfawPPw6EfGG5Ox2aUpWL7q9/z/2yf+NjHVjVcpat0lb5UafZdf7Bdfvvvap3NcTk9GpOVodXMRdXHmPI7z/nWnpGyuNx83uORRiFRHiMfGCAdGuFU1ENzrTHt4zjxK/d4rjEOWJ0Kiuo0mi8Xwl3pCj7BgYp0muJcCZRfyWM5rnXAPKIhzgLXGmQrzxEn1mGSgPwWH8royFikakhdGmjxqAhIfvGtcddBkD9crxypGPzQUPgabRMPYVm8jiqhvqBleW38RNOOPecafCrCJg+MxKkacRKA77uDxcfHRn10JBOdEyfrUQcDI5sVpFH+WN2qHNm4pQNUXIvHICvMA9Cwhfuuw6MKHpFXZ41sqZf8RrWKYvkrnilcESfKC7acV/JR0MikDpptbL7sNCWfHLGOTDGj98NV6k0ig1V6LEk2TShGRhctgAMnTTZT+MqFkazgLclkyeBDmeO5sqHtqUGF7Ue94JzlAJ6nJ48hfNkfghMkzC8tCp254g87pfMH/g4jdPbwMAMHzMAFJwsYaQWcSD3cUGZEkFxSGkcM2nsXF+3e/+YXtJNf+Vtb9xIn1al3mUEq9oibqMNbnqVt+S1vjI6P+qP2yq1Xk/+LTa6Bsz6pvEpfpumX/ZJf2q7vXqO/IbwK32otyPbOZju6eNT+Pz/4/e17vvfPt+/+i9/dvuc//8/af/t9/037B2/+gzba2oiSyVoBhQil8/D+Yfv5P/vnXzlvV+kq/QQlDV+Xvtx1sZRGSMutRUTN58s+zl+MMSkOVFl3/rQ8GiLuYW68qxFMCa0EZc2rDdYw+q3Tl5xW5R/6IAaeu6mbB4ETy+wvAPGFXUt+LW2+fQZ8rbp/wbcuc+V3lVDf8FQHg48OSBatiyBOUrc75p4RFfBe5bGoUZNQgrH2zDq/LePTTHXqGOhAJbd41lfKgnvWVOHg6OzplJpXyvJqMHRmp88HfRjHgjJxQHEEolPxXnIcifcBGD+Ect3euPUw6FZiPRQPjBj7ddk4V0VzWCqAlcOlzi3nyDLGpnznMs4G98NT8uVtBGk8QQDZ8Bsyso6KZaoPuhKtCh+tE9zCu+Ih/8hY+cNP6sx6SFPuuSbPtYE6gaEyEUtPPNFzyyBAZ2rFm9oIo7SVUx3YNHAO4BWK7Uded/UGXngtnlJYtOjsms/dndIuXD0ofURP1fVYG/EUvrd0lP22fZ2mFaa/s/HB9WsCAI/8KGEjX5WogYVOnWCAk4ODyQbs+WJCdvECB4tbkB+SnjaHJh1j68mhyjqmzymlrfgUR67Sl13SafvkJ7+y/Wu/5je2u2/dpc+UYlAK1Rmu+dgYj9rOzk7b3tppO5tbbXtjq40QYCQTgUR4+gP6y6AdHp20T776Fe3f+s3/l4KtNF+lq3SVvqRJw5XjDTQhGCkjF3ZoTZy3syYotzCmWmYNMs9y+Cp9tv40Qxpvja/TbuSlrP1dI1kXAZ/f+fOeN3RueKgJ87F1ayhzX2MTZ0Ij6tPKwUPRAUYZPOFYSsOZeykiTtRhVMh1UhpCDKzozObmN0ojekZNytCLl1UEBvkTeQq+Gj6wslLot3TKCN56pINcwTF0Cdfq1jzjW9zIZbnKp2MIPH53ueeTwNMJeIx74ZSXxpPP9pjDY9ewLSVyLlzcGquQ1+Ia52DljAMzO0BxCMrpBBb5ynmQHhwWvsVz0fE8N9tCXvPld+jlmc6U+EvPig5RtIagKo22WqJp5LEefqWNqdv27KcuHRhaAnrm84tERZ3OlT4/OoSmvFLKe+RNRA96fLuCjo0g3TiTXbXrOjQ+5Or0RkWbOIBY7RgdJ2KWdoO+bG4h9wInUt44desygoX9QPnFSdbZjFzwXGkvh4yPvCNPZAJeuPtWGfFF+5Ev7xmRwyusQ625Z7t0yCNWwHFaVGeOwvl4f0bDKhcSZ7F6bhsN23CwxcXzSQm6SPPq+ip9uaXqX+03/fp/o33zv/6b29HDR+3k5BiBRt4Q7ExX8HvJUMoziwxzzxVOZRjh7fV7bTqbtQcPDttP/cp/rP3pP/Gn2qsvv1Kd8Cpdpav0JU/lTPCNYteYGOnQEGlSNF72W41J9f261kQ6RZp1UZgDDaznrlWkSkNJ2egCAFPO3r02rDwQSuxa1Wc2664kPuoD83gz0IFp6UzhknQ8Aji/xdWpyFUdsYNVh6hHtWi4+CrnQxzKedNx6jpt6fEYcXx09zS2FOFjFdJYUTSfG1ETLnC4duNDoocUEDfHs+KeKFavF50Y/EQKONYbfkojVtooljVRDNg+91HhGgO+win/AWI+P0e3eiYZWa3MgqRE2UIxMHGI8kvGunmgKFnhUbmEZ5GaZpVrOhpWUjxLHjKFyz0cxP6QuoAFbuE9map9rZFy/oOmin6laMg1X5wGcEqbQpOi5H95wwI01HSw/BEvcaEtfG6EMnXwLHwiSxwlW4FvsieiyMfjS7zhOjkP+c17U8UBmHW8DDjbFglZ6piRH9iZjtUpNPQX+t3MQQ08L/LETbg6pv04tA5SMqjgnq5pSKbo0qiqJOhc4gxbMjegfzbVIVXWbANg0E/EKlPJq0huHEbySgc1JL9C7evqnlsqFq/F5ip9uaUoH5JTof/Ov/3vtu/8I/+P9nX/xNe2ASOFw0eH7fjwqJ0eHbfz4/N2fnrWLi4u29nJSTs5PMHZO2oXJ2ftlZsvtm/5P35L+yvf85+3n/JVXxWJWivFq3SVrtKPR0Jrf97nybRavxMDtp4+i3nhg8GhX2o0NfbamxhUnq1fYeS/fMinMTZpkMsx5BNLXlnyuC75Bi4w4/BwKQ4azzziL1NOa8OmjvA5xjNOUBxGqyyDqlNRjqdOpObP3FbG/3EqB3ykTRg6JMIxgkI5jyUxagLOMbo6FOojja2mlHxhDR9J0VHJTtyO068+D2aBa6Yy0mT0RP2A61dkiXzFuXUZaZI/8JHrcpeK9kSe/J1i5Bf3OBFgTP1ipqOZnZziJKQ4e2kRcNSB4bfOU+iQ1+Iir6gJJ8a6a5qO3+STHnfGZtpxxe84Tut21PEAFqgCaB2FEmbRLxb+iY/8cSF+IrAueuaxETNpNZ9tlKiejpSU8lNeBl/g2i7O55jy5gb4N0hZKxd/eWjbJQu3LCfNs8Awq+0QuwLuyonHjgi546HDtHmOAaF88rsGbnbBb+7NJ/ASvMCn198o+QdGDuqlevObEn0Gr2G/pmU7bRS6XQ8nxyMH3LWMtPUHxTOlDCDkUYbAwz9grjdPiHuPjiaNDizyLt7nlNZ2FtzB5Cp92aZ0cCVzlT796U+1v/W3/2b74R/94Xb3/p12/96jKCFzbO9stRvXb7aPfuSj7ad+9Ve3n/7T//G2tVlh4afhXKWrdJV+fNJaYesqlCGsNPuu39emv+d3t+V4i7sYHYyXplIHIifCZ7F29dU8sLyW0wz5TxOksVkZIH6bP8uBYiZcPwRknjl9FodjwLXGPQ6E5SnX4xnPY+R0PuJklGOU4yv41tGxRtyM4BMHQXz47XtPE5vRIYkjCg46W2Kj0SrkyVr3SvdwQzT4DXaFG386TcEh96mHB1Ve+vikXh2SglMRP0HpcArBIzV4Bs1GJrNpw2iduSRAuMAUjMdt1OYDnkJjJSHJOxKPXFMXnHAwYoB5ljp9I/oMx0VeActpVUvV1N+89ZzK63PPxpAvOqfZRFFL86VKx8Q/y0hdOShW6lQfZWbyALzIJ06JjvnMV1JBU29GGRyXBIpAwoCm/OzhEHpPPIycKRBCDu+MhFmPTq48DN2runXM4FtQXlxC+zj8SrRQrM2qgxgKwEgawTPrDvtDrpUC8lOHb4iwWJxu7s3178G366AFvni8hyl8BcYSGZq5Ro326OO86fwvnX6fn4fmrJXsbQLzMnnESN+8ZM4WF5dJ6tbhdnq/dzFtD3/5L2qH3/gtrXsxSfBDCZHFM+jVWRNO3kkLLECsaO2Db6dtDcftpYNbXH/xqTYxBH5quEpf5kkhUOau0lW6Sj+509HZRUb5Wxu+GuqdNP+ub28Xv+fb2nJjR0uEM4DxwirpHHnulc6SVjAOGSnGrufZXf7mhgYhUS6dPcxkDATOlBEhDRQZYy4Cuwy3a4ayCF3HhXtxixJtsCqMr3XhE8Yo4liIQtYl5U8DLEzz8juOUFwRPjhw8cJ0WsDT+oQVpMBN2H68yTWo+LCcQ99H6Y08KsNtTUaswIzf0ARdcYJ0kBLtkUdiBLI4Dvohcfb8iIP18ikUpNXfXFGPUR5dIw13MZKPTmh4Ih6FYyJEPNUB1lHQwZEf3sxU3tzNC/AgtzD6vm4qPAQ6zk3eYkEZN0jopC6XHnJb5S0epLlOlDANIK7wkdy6KL3QBZ0pAPbioVMjUjzvBl+dZxHiHw5iduEmv6SKM/lSmagBo1frz8RJQHMeOZWZjQ46tCBY8uPgweNVKCMOmR4mH+2gPOZw3WlF3QAQPBWcrOkDx57tAkw4wP0uQwnLQonZyOs5cYs4j3xmF6F3Cf/0Nz3fr9tzY4N4TENHX7gdj/Wg/cQNXHvgMl9e5F7kQBjKi7RAdw+n7cEv/+fao1/+W1r3Eti5bfk5dEcawpMBtIiRTnN45P1ep+1tbLTbB8/pIN9JOXDVEl9mqbrIF5C+wGI/uVMRpZCZvMqdxz/eO33A4y8opcP/uED+H1H6cWXPFe9/sqfRaMCnDMyTKWuuNCgYtpkGHg2vIVPTZ3OD86ZofEtlqlJjnR2r7vzj24gC30ZdsicwsDDafGvANPxZOB9lsfrG6NcUHObYeslv+dTHvexC1ELrgFiW5xVVMrKjc/L58Pxgc8GeZDQofoheAR8MdKbByJN3VfrbbPyXe9SlQXOaS4MsfTpVuU55j8QAn0LNksnT6Y7eiZpoiI0qgY9lhJ3oID/iBslDo0AY7SqvQ4O5z0J6Sq1gh2+inXosTlk+MDwGP3STIfTkuU6grUWheNjAhsbsCBVH6BGHwEiSDxjxrs6S7gIpz2wPYZUc+C0OcS6hK06FHFZWoAMMWl4l5SYK+G2SRzpS0l5RJtpsTl3csCYjY9wUhfzW+QULeOMUaU0PK1duVKjdl5bbBE8cOJ56jpwkel8wtm2mniWbDL3BRtpSx08+BSvPdrNc1mODt/ddJ9fdBvYwdeU9p3McsBWP4Vpo8VgbHV7x1wH2zDjd2jY/o/5y3tIGPOv2RlyPuS7ZfexYr2TPN1a4pk3eyAD/dA57loN/fZy30C+L+FQ714G+ceifWwoC0lSofKnS3/o7f6v9e9/2O9vIQ+1CIQ2Wrb+2qKFN1MlwnNdT9A0rix35+kOZ7HMy0Es8PLbWP1QDTyfzNsbDvXH9oG2NN9v1Wzfay7dfypsBPvmxjyO7EYOkkEw55eVDJYr9sT/5x9sP/uDfa/3RMLh4iJ8haBWNI9HeoBfasn2YEUXX15QgAEMaWLydHui7kxNgM54rH4Mhowc7EwJknovLyzYYVEhYHjiutUMpONs72+1f/dW/BgU+zvN3Sz/w936g/ZXv/ctttLEZ+LXwFLGCB+Ksbtne32n/0jf8i9QjLl98+mt//b9KvbaTQl+CC/7wx86kUpG+vuFoOth0Nm2vfuQj7Rf/wn+uAKxSieOyfff3/Ll2985btBvw4KHK1N1MPfG1A6Xx+A/61vxRHlwLYge38/rM8mIi2Ch5PraBSnE6ncicNhqPKx8PbYfhgA4efDVY6A5gXpxdtJ/5NT+z/WM/9X+afE+m+Wzevu/7v6+dn51TJ3JFmfB9LWFUPkfRfc3XfE27cXBQ976YBPyHh4/a31MOkY9S/taGwULhzjK6XWXkV9qCn8PxsH3NT/8Zj9vn3ZL8Pzs9bT/wQz9Anj68cPSKXMoIimQqi/Kj0ah99Vf9lPeE84Um6/+RH/2RNnGKgPas6Y1lG6gjbGeYa7955aUX277nF75fAtZ//0P/fXvw4BF9DNmjn0X+/aO/GtmxT9neeZ3QrM6t6lKXB7qqk8oAYGAiD36rhOWpSlpeWI8wSzkbGXPx9WRy2W7eeqG9/MKLwfkL0DYfOk3/zH/YLr/9P2jLzU0MYt5qGbxrDVhFoPyVXY86QNCfaVE7ivhB77KNWpc2nmvv+fO3j+bk00CVtpWDyoRG0b6osAuL8vLFepRBDGxJoPkBggEu/sMji0SkeMYjI321kUDUCk5F9uQ7eZDBcoLEvw5GjTNJfh0rsQpQAVirDeNPaVp6wr91iX9Md9G+alvABw+fWCR0rto0pAkzeFAT16kL+Fn7RSlT12iYr58iZc2gj9QFfCky0q1jm4OSuRuHxegmNLsWTg5ZSB1NRqGoqMouACBkgajyWP4TuJFfnnS7Q27oKImWsLErEikd/hAX+esCfwDpoFqNBcJ7SPB7VQX/6Tzxw7zBc9VG4VnhuJ7ylktx/Lxn5Iz7j9ekedvopHzGyVI3zafqqkngxt7LIfm0rkcZcRdpXo4PP5GhICju1JHXr0G7/qhImdez3xgfhMzCueoOo/AUs0lY+VwAS10GHs0drPgYC/UbvDFf644hT9yRL51FqUMP+KrIuXb49Lw9+BW/qB19w7e0HroCU0/7OPNdbZGNDFzb6jrfaWtpAm933m5vbLcXbzy/KVTTl9yB++4/993tl/7qX9p2d3ZzcnLkgGSzrkPQioUC5retUQh6nwZPfg0UjamHzJU7Q9Ji5H1nMSiOEUzf2tptn3j1Y+2n/bR/vP3CX/CL2tf/nK8TQJKkf1gD9It/2S9uf+mv/uW2ubUNgFLggQAh1ilM5SOqwH88tPO69iPPxU/phsAohIVhcy5X+EdJ2enMjOBLr/DFc4Lhun3rpfY3/+u/0fb29rn77umP/ok/2n7tr/+1bffaXq4daQlbvthhJgjfJz/5yfY3/ur3tQ2c3i823X9wv/2sn/2z2mtvv976dgiZAlHBm+96dQlX0K1R0Fg+Ojlp/+zP+2fbX/lP/kIBeSr9k1/3T7e/8wN/u21pjIyDS4KwVnz1O8q0BKJkKaJcqtCUax/7TVn57E8dOMtnh5JZgGFbpDGBk9fF8CMKSY7RNg/uP2q/59//Pe3f+KZ/vYA/kc7Oz8D3n2qf+exnoL9e+aKxrMrhA3CPT87aX/iu72k/92t/Tsp8self+zd/ffuOP/HHceh3gra7xmp9kXSu5IhP0U2b4/x+xcc/2f7f/+V/08bj92/z7/sb/137+v/1/7L1x6M44OXcQg8K0emi6XTZPvmJr2z/7V/56204fD4DgHXSAf+5v/Dnth/61I8wIGMAAi8dAClTwzhxnfbw4cP2+77t97Zf8b/9xlWp907//L/wz7e//v/6r9vOFnxSXvjPloEzOCfQg0BkYEOnrcgQPIyzwH34mkOsUdAxpOgbfq3KKCu270rEjFlx7YusHZDevX+v/Zpf/b9vv/v/9q3J86VIk+/8XW36+/6jOHBlwW17aEIGnL6KsEfP+ExeeInmVTcpK9FJRpLkBdkULD/RyTgFXtIfLC0fBFOvvLIcvIxDKJPN4G/0ucyxPyBH6vTFJeU0ojo+oqOR48FCZ8b+aCYfWBmAaqOBhrycrZQRA+q1dyZKIg7Bw7pWtJBLZ1xtkAXx6Qs+B5d1nuAdFyLFU6cyYJ9RNtA75q1U5WpKkTJmhU9iERy5UUEIHEFlBQMekPnwO7wnN18rCvm4totf2gBzuSAf+jMdaQJmaTOdDyDFKRB3abKEPOF+PtIo3sA37kFF0WmBoPM2ybXQgoOsFIZ4ByNp8EubBE3+Fr4ldH7klfD5E5XwdoWnUTedM48MUXaUEFsg68cCYdWOVBC56oqr9/gtLAcHnY1y0nHcLOE7dO1Pc2B3yV+yVnwXNhXJNvqah8xj/ykrfgtsmzSDHnXwEVkdSGmlfVwL6m5lW9Z1dYnqLU4ZCB/klIW8VUJ5AY5T2DkXT/zJz8i2PfqXfkk7+cbf2roM0OKcAldR14kzi85ejlkJjv7HFzDcKLQ93sSBe6FufpHp7OJixbsvcRoyCt7a2Wobm+O2ub3Ztvxsbbbd3e3c29ga5yDZbe5vb2+0be7t8dnd3Gh7WxttZzxse+Pdtr+1x33vbbb97a22R976bLZru1vtYHenbW6MaNDz9kM//IPtj/+pP9a+4Vd+Q/v6X/z17Xv/2n8ZXCL8HzKNgWkdqWdnu+1S9w5O0P72dtvf22r71L27ud2ugd/B7gG4XGsHO+Bq/r2ddsDnuu8ODc5bwNjnuXkoBy17OLbXdg4oC43w4druXtvZu5bI2zVour5/DYF4/2ZzDn5XHuzvAIs6gGW913Dodve32/YucG8ctN4qyveFJoXX9B1/6jva2/feai+9eDPvVL1xrd6teo369w+g+Tr3+H3zYL/t81scDnh+fW835d8t7e1T/ga8ub5PWfKSf/8AnlzbbTcOgMfn5j71hKfQKE955kc6rwH7gHIHe9vJc4PrG/u7wCle5F5whffcv4b8yV/h2KbXaLNr29eQL+DKQ+jYJs+7JZXTYDRow61RG28P23Bn1EZbQ34P2mjT72Eb7Yzj3D6P9Pd/5H9of/Yv/tl2/ca1yPhg3G/jTercxuHaBA+uhxvcA5+NbfqUH+5t4bhlhP8BSSU9xnlzjdVo2M1rZTwktDfEORmgklGO0vsssD5sinFSafZRhGh416y4OFgjNkVRT2eOtnk2eLaBhzvGNuD9AL70R/3Wh57+qLfi0SBtM4BXHWnj0x3qwC25V/lzDc09vpeMEkI7H9eWdWzOvL8H9S6+wPal5nP+uoH1HF+d8wzJgWEZdhW7ppM/HRSNLzx7R9tp2Wxl81fuRP/TnXUy1s6/w+oyTOpKu3sikBo6fhc8C+ngCg1eyRfuqFrX+sEnRtJ0zuOgAFeXkIs4CgXXjCkZfJOCR0Vzkj3PzIOLwHfEj/s+tkLLZY1YHBvvg1HuW5J74OZgJtwJT6A5uRZxzMqpkxrvCZVrn/rM75UTokmPk5Nf9AsdK9cH8ieA7ML0G1hxEC0jv/kUbfWxfnLlw4PVh3xcSnPYl/L1CXzy5I9v+192VMpzy/LcmSaLmayv2p26ZFbwQc4zIJN2bqzq8Cv16RBz7V/qoVxg80ynx1Q0AJtnRqvxnNL+wVMew2s6FFmqvOWCE3x8PCVsHfwuXhlV4w+e6n362xCNbZkpcPIKw4BajjdJsuyQnDzvucFBJ2nlaFLGbHHwwd1ZsryU37/lJXh4AK8ypDNHHZTnhyDT4jqu61dsOUBwPif3jGkn2mlG6nMMshrcFf7C98MDUk2Pw1vylw5bOebPITmDNXWGb3X9pUvQkd0jjOIVmLQHdM0v8YQndNYZwjCDKVM6le/o9LeCoMDJNK/5m+F+m8c2s2GdNpryyTXlpoZqgS1jByjXfRyo3Z1h+/7/7/e1X/Yvf0P75v/rbwOcTDWtvz84ZWRmJAI89brTeBR3KsY6xU9BMmowc2oVL955exvRabS5owryzChXp02roIQDzOQBBkbLZ2RrswllJ9OMCKzPuqqzvndSaNwV49TeMvxc0uDgBH7uLFrCZ6P9dtEvJonH4eFh+5N/+k9mN+r0Utyhzbrki/xP/VwjcEZKF3yL1wyaEnF9jxS6odfvmW0O75aUU2Bse9s7vAe+6zCm5JW/vtM1ZSxL/illbReFfRJY4EF7rGVrqpwpM7RD8q4/E3Cdgyt5Pe9O5fKencX2oD7pFMe8+3H18Qw9F+cqpCrS55H+8H/8h9rJ0XH6jqF06+goG8qO9VofH+uX17kXfinnH9zmtptRtollI3AVBcvaF54pO1mQ/sWJz7smZco1OeGfNNk/qDtSTd/p0Vb0kqjTZ0rQvEQmYhzAWSdHXnXS/rQX3wiFCgSnhDr4hJdch38uFrZOPrax8ASVs53gacGjnHmsInXw4d5gUA6cOujHNxX8rGfDmcDigQzGZhXlqIhs5XIXoYY3hlW55WY5GWqDykerk1Nni/wCIBMiYGlz8IE+dTL3nhQB7iIv3eiuAEoqmD3yZ3pN1IArTkgUzkpF1W13fzsVFmcqMIBoZvSE+l8+mjcANPSpnLtUoC73EydJvSJp3kN+xNjlAKXxMPDUJc0iIw3m84eG1zritOhoCD0Ig5v4yNeqkVtChTfFmKTwVZh8xzGgjvUUvAjpPK0wQPe5oH/AM50EnSDbzrqB1+eeH+AIvRzSgh0HQZRw3Izqob0e92uxqz4jftJs+fpzKlJayhkNAJ5X/eVocA/A2icPy621bNbNR9z4zBXw4GgDou94qFbU4VzDi8MCn+oMNXSqekNAKSP+uQh/4sDpRA22QguKKnh3XWLkdGZej2Ub6cSBD87isj8iL7JLdsssVUZupPB5nFnoMX9vExjk5RpMySdO4Agvlx3ug4uRu9qBa8Saer3HX7lFHsViPvF06pU6GKwtOk7/yl/bQweTgZ6zFKtoY2ZB+CubbqtwPx650cma9nweqVpbTn6Jk2ehZIEnCk7Dg7XJdXV6/qkYNfoqQZgpnjlXhb/0MzxpnZypLx1+QoAjrDANzRt4Tk1G8WOMo7sxaHqtG1ubifD9gT/4be2bvvk3liCUVD1TUsCsH+D8kw6A65TxHXKoT0RBh6p13qSNZ9zLt7jz2yqzTdpy4JwTnMVfQSZfOkc+0uJOIehfOXvi8H4pwgMyM+HDh+Iz/zTI1B9nJMro/eE8S/rOP/Od7cc+9SMIse2CwYOerHnTAEqzeGgIua8jpjM0hZ5ap/Xe9adlgeOiUXmg01ZOrU5FKanZ/5+99wDQ5Srr/5/dfXdvT4MEUJCmgjRFinRpCSWhEyBIRxCCNBFExV5QFKUIiPBTVAQsqHQUAQHBQhEBKSFBRDqS5N67fffd/X8+32fem2tMbm6SzYX457w7OzOnPP0855kzZ2aia2Rpp1GFA+6xQZo42Xyxo8GaAV0HzK2DtFfO4qFeLo6oo5woRN5tq1mDhRzjJC9E7q1fccCbgQEB8tiLC+w4ZWyZinfa4hKnbnvGWWfWn//Vn2U2TT6zvjF4wDsca1smgzfzDDJyqx4a4nwvKoVN6Ket9rwqT5HbIE/29jd75VYn+3DbTcszwT/7BP0Eq+v2e46ziP0wUtuDvgDZwIfrUtMv1DFwV7ygiN7ZVLE75OXtoQyW1k175dp0dTDY++RHvpbRRj2wqYSRfZl0KDvfytRDR5uwyScCM/hit3mi0wSdTQ1UObCgR/uAt5L0WZZp5oGjLrRdmgqTHqNwBlHx0ydR1hAZQEVBud/qRBJCAAa6AnBehmt9ciEqlPbskIEZ2EJXhjt00P6+Z/Mkinb6R2oqa1dUWGIQaZihK2tbNJxgQ4nCMCBrXyFZrRP5Uo+uX8ueZgkaDFh8VYUZptDa/LU0xGd7ytmHVTbIQR7meeuZHcLJrT7LtAnthPqtG3E0uNi5NiZfCX5sA03AMvhv7EgHHmNf7L3FauPQRLDuB/y1z36ViHqiDvDdXPMmDu01PhL4CZIiS+kVOnuDE1KO2aalSbumrmu3EhhR37V0cV/SGs6Fwx65+noS16Ell7qum3S9nAFQP7gAjfrRyEEaHCtoM9HR+jJwaMw/enmCpRG6CEUapTYMFPmDOFGDG/58sAF619dXOaaO/c+1q9AwQ/A2M20ASDA6mT0DtVqQbkXgxQneDYqkrXXiekNpMvbIC4p9claSwT3tbV7a2+flI+OSTCtf68RUlTV42Jz5w7Ag3wDPz09e+uVKByd50DKPaJoEKZh1DMUe1M7Rgc7YFxEZzY4UdEvC76fpazYTYaMS8kaU5SrJ6WuqCVMj7KswGSMTw5/M2jgQ5xYDxw6uJ5xwxfqDV76sfuvFL6D94YvBBdSBBxINRQfnwNLKx0y8AgCcHcBblFnvIZ2QE4OnzEX53iKyQd5hI48Cl8dslMFXfK97O5ImQ1lgytshUjsRcGVLTgw9BhsDPY/+S5P2z8/Xy1/xstqxc0cCJjtC3DFydhbCgS+zlBq8DJKPkhMEiDmL4y8gSZuBiTwoCrtZOp26NgMcykKh9iP9nLvxM5BRWlkTp+ODjnB5QB7UcjfAi91AhvA0A4Mcb4N1OZCygYdGXkhcYBKmMoeelqmUSEDjkwY3MKT6JUvd9gUvfn6du//c8iGXudnZ3C6H2DhyRos8Hi8JDh6oGdkbhKEb6UD2uZVyEUlaY8/yId1DvxFWAuhh4GldbG1q3MBWt8pPm5nwAW77N2RdqO2cPzkDoOi0BW3DYFrbko918QArfYs6eTqONsJuPdovrQD/bgd++JThPH3W49hPIJGHk1cPGXiOXFLnqksSoiPX8JDhYmoHFodH/dJkhkxLiJxtIK/64dSP9bIhA8qVi4d9TF2P1b2b/QOYdvAsmKeVeOL37C+UWW4go4mGCuAFpzKGFkMC6YjMNdrAsrL+XJnarmkzJcaSfqr0qz/IsG322rmTAuCgPtTRb5uG6EbOHPwPVKeGyoMOgz/zcrE2JMHaZWYIKqwhlKyTii8QOj/k0P1qonODtrbj+Ft/tJFuZ+Ec+DvE9QJfvywm60YqQOnkhUXkgowj6yEpw8wWRheUu4uskH1oMyhzL98GyjRHHgkhR7sYo+YoY8xK8IIti5VKPd5Cg/omzwBaPpRN4NE+D8B4BL9Kg84Uv4MECNK0OS625AN65KZvk1Iz46JfLfD1KPHotg7o4FBWEgrN/bk0+uLmKtT1xX77G/sdY0rUJL0GtG6cw2fOlT8R/nh9HlqX2Azy3JRXy707CRQoO9rnYs0nWKUo9m8QqM3LB7DY+x4345ANxgIf8EFzTRMw6FWqoeWVMYXj7MAnbsheL4LUaeW6NSm2Ffs+wkmkMu29c2+heT9ehnUaTkNariEbvfZVkYrSnDw08PGleJA9oq2RLR2ip2NHNTvahoH6tIvt7EzduQ4YIPvMWIDDq+Vjjtldz3vJ8+tzX/xSaDusJC0R3gCTY6mLc0HZ7jsLGuMlNHRdlHvFDT9WoL3BaAxxYpC2c8/WV6dUY79OPU1PePlZcKjU9plBPRv1latpMlsQmWCAlySFftIfvvIV9enPnJFAIrQKG3zq77yBWJyNly7Axh6DDj0XwkdgSRtBSttJr1WwwClr1yx4C8Tro+jewUJZqu8gpL2BIjgjansQB/5MGaCHQTozkTrISZ4wOI+DcsPOrO+DD0Pz/5XUSZI4YHaiuzjxBLCDTVzK9IlPfbz+/K//rI46erdMpT+4YF6zOmBDypVNnkOF/EtHdDHQeRFJh7lu0Kf8Qr979SdPMnL4sC5uClx078CWWTMzxclf+AsvHaQfbgrv/vQJ6kbbz1/zFJzoXYfe79pyaEKo6j+20e0yGHmMLcT5x8fQfrCXPp/YorcSu88dqTTFwJe9ItSOPUZeE/0rR3/2QsuUZQY26dS30PDABZ46yLGDZh9nhgd+acX50Mc5tr5BiyUHzsUFykmyJAM7v8gbCrqdaYIbWpInrbYII5pzgpm04b8DqnX6vwN354fxJOoOQWAwuedAGZzXFwY62PqWIK0YyJOQXYJcWnMIKYMdTvy3fEsnMCKf8Ow+YOCz6zfF4uA4/DTMwMi5NYTR8DJbGN7ESS2QW0Ma5aTpNl/7JCAW3iAfy3IhEUb7zQetVupGrmzwZFC0sbHMuXCx4+hQ6B2IeAs7TIdOadOPyAu0ENQYdE7uKvQYKE7pkT4vsIQCTcoaueXOU2hrXgzIlYXtgNIzhMJKHnCAOV7rwNLXu3jXRvrUx4ZTyuU3Un0jwYBHunLsXQFvq/sCX/IiEyVEqGVAaEAfebZ8JwE+nTs5/a66jgtwdtAsn8OFgIHpOn2LYMwvXDinOIsO8hYMIHLVHN+g6Psuj7bAibITbpZRaTdKcosSoOKThtMjlrzV5gAXpcmwIoXJXodBmd9qg6x118ShPNe5bbpezrCbTqzzHa+imFX3G7W6wvE6alpeq4V987Wwfz5rd1xD4KDcryhB4Ri3gYBXH4mMMRJCgfr6175cv08gcrhJJffsoEZkh7eTqxhMOL2iao5A8qjte2oXVzs7Rjtq97bdtWNuR7Zdsztr19wu9rtr28z2fBx+x2h7bed4J3W3YbTbprfXDrZttb3m2FLG+azT9PpTHc4hkrMLGUT42SEUtFd+jMGDcW3WXAJkDfDiJw3n3HPOqd97xUtr9+7dGdyTb8eyU+lUwJF1U3YkSkwGkm5SliDHoOgCkp3fD+Tv37dQ+87dn/38vsV8xmv+3Pnad/Z+jvdTtq/2njPPxn4f52ztpO3yTVPv2fiTCmlfWlrOU6H7hce2n3a9YT97wQVObWmfuMCz3w1ca6srgXn+pOPN7Vj1719QKvsBp7iRdV6LcynSb77guTW/OB/9K+t1b+2BN++mcpaQn45wUDF0OIhpBW0HOWa7qGQ7HWMe/4duZx7DEk4qi6ThTds5HFgXN8mPaxcTvHEMAZnxEJW6dTBoPoYGF5HUzaSyu+iCH4LKDI4B2cr6ai1gEyur67W0slqLy4t5lc/S8jL5i7Ww6H6F/VK2RY4Xqb+Ez1laXqnl5dVaXqRd8oG1SJuFffCxdWteDp0mwli0c0VOKmwKfwGDHKAre50+ln2eGHWwH1qR7ZjvcEqdDMWx5czcIT9vCWYtV2Tnhky1J+UXIG1X7ZfYb1JXP0VePp/kBawdXz/PbwLL24MJRgKYcukAQgINTvkPrYMNWy5099p8bLQJV8VpZwVPJsmqEJKhg8J8JUBbBmZuf2FjBltrDtJD3QMB7YAvS3qQhQGCROcnvTYIQpKDNL8EL9ButsFXX3Tad+SaBG0GEpFHOfmAfigPxeC1jsFiZonVISn2Cw3KuWUAXJXF+LZJ4JCZLnEYdCFXaTVw6IBCf9Nt+hNjFq10HxtwBAvwEoz5x+Zht2lHkuALHFnA74yXNFsxeAmaIGc8AzyIzCel5EvfLr0GVVTwrkxevEtdpaFUZrQHzyVtxrsHjMgo3gkYZaD8Zme9Dap7U07GDQRP8KkNx74oc3YxL+3NPV7ztXtKZH3k2j/kPfSDYmzGqptPftqEkndVbV4EzKas8kJi9epsHoFcXvYsPCeHgga5JHAEXyaM0EeMCKiqDJg9iUBd0nhqlTrKc4sSNKg/Yg5ZOXLpz/7yT+tRT3hk7d6xR3XAoJ1DpWo4U1mndvWrXrte8FvPy20iyfPq1pQBiZ/rYTJdqWHRXrn6Tq+vfe1rddZZZ9bf/8O76qMf/0it1kptQ2EGgUrSGT9N1kFACRgMcj1S17jGd9U/vPVdtf0Q71abpHs96F71tnf9be3eviudStJU2MQw956zt37ymT9bD3vwQzuAoU2eohk0Ka3BTV7W06QGuSoDfiZX7QlypTM4NDjkRJkB6bWvee3UvbD0e//v9+opz3xinmiVOAPXOOzA2ySAWamb3vTm9bY3/N0h4fzPJJ2mrv9rv/ns+qXf+IU67tjjEmjb6zXmMUKZJZiYm9oG7GLgW6IJHS0bNXS4tPfVG/c/9bT6fy94WeAdnKTzT179yjrn62cDkzY6J/L6aq0p8CnIdW/Rspns7L67649f/Yr6yle+kqsj0JGwH2dRcAwOCssM1vc6+T513Wtfp1bH/Wi9ALWrBLvUj5waZXApoyUG8VPv/8D6vhve6H/JbO/+fXWbO9+yPv/5L9S27fBNnrctJ99N1Amvwfdb/vJN9QPff/NudJhJ+5C2f/3wv9ad7nlibdtBn8CuptrDNJ04LtehzDJYLtN/ejzUWUiJg8VmLa4u1fWvd+N679+9J7mHSu9899vr3qfeu3butj+Ah9FvcqvKAX5paa2+/2Y3q3e8/u+6wRamFYKmO9ztDvWJT3+8dm7rNSN9m9w/mZ0m+F6oP/mDV9Y97nbPlB8q3f2+d6t/+pd/rF07Xb8CDwwAk/5vOLMOe9e/7g3q6t9+9ZSniKOD08QJR7CkrqOMCUbQcS4YMMzQp85Jy/Bxn3vfrx54n/vn/DJNMVR858t/sVZf9rLa8DUi6g1SXKkh+a7TykUTstQetYkEadDrhWfPYslB24t9efKme3M3GRSnDVAYKM2B87TJspS0MHtybMBheKXfceD0XNlQ6mhPSlvlCXEGIPyjpQNx08JVOe3c90VPKOK0/xk4QIF1AZG3/LfRUyJ82oYuLnDMgUe/mWngJe/e5RJef8PTega3QgV/dE0bfbZDfcpN4oXGiUyoZ1XJCb/4HzlQzqHFgIGSfi2FA3r7egNZA4Q1AxEhTHtRKM3S6E4b5MA1bJ5CRz7Snjqeh0DkKlzbsFG0HlqRiz4M1MErPQZh0owMEo9JJToxWO0JBxpbFRxxf5wb+I18PYe3or29aBXyQp+V4C9LcrT90MV/8GkLueWtzp2ppqrUuiYyDybJP/m5C2YgmwreUkZfTq74NGkmRVo3PbPte0TVM3VhYOJ7XYY0VviMPVO5/ckxY73MeAEYs0PRmZWOosjQ1oUHnExksPeBiV6bBnVrHaR5kRo2Q7GzcI4hBKYri3XOI0+r/fd6cs0Sb6iL3OmAD9fgOXHi6CaFm773FZ/gPJLxy+rGUt5KccWjt+Y1Inv37+e/9hTJHLn0J6/5o3rMkx5bR+8+BuQqyo7ZRqiBLSGk77vRLepdf/P2ocUlS//w3nfXM3/2J+qTZ3wiL2pNtOzVlNJFuwo9iy3nZmuJK++3/OVb6+bff9NufIh0jwfco97xrrfVUbv2cKaxtpXGPOm0e88+p17yvJfXIx7+8G7wDUgvednv1lMJ4I49+uh0qpgU8rWrSfPi8hDAve5tnCqQw0maSdf9whe+ULe/2w/WwvJ+dKjTshvr5KkxO5WX3t77rvepD/3b++vzX+x3w+lYUofNjj+/sFAPfMCD62Uv+L3AnCTNMYHqhczOXVS69Z1uUR//+L8feFG0Hd4gMI4dvGcTbL3uz19fd73DXYYWFy9J3/kDuLPPPad+8KRb1Ze+9NXyRc7KOWsuNQwHAmzER9bf8pdvrpt+30260WGm1t5UPeJHHlqvfcPr6qg9O/MELwCjO7WyzqD6nVf/TgKe7fXhj30kL9mdLNqO46XqAgHcjW54k3rP374LaIdOb3/n2+o+D7h3XjeTgSM2pJGL0xdNE8Dd9KYEcJeuj15QWl5eqjvc5fb1qbM+VTvgp2dDwM+2bdb30s3Vl//7v+s1f/TqOuUupwytLjzd7d53qX/54Ptr1w7sAXnZXX2pZg9eVecuzNcrXvbHdf9T7pXzy2Oa9MzVl/18rb385bW503dUaht+SqsvmHqgtQsM/oBBUwvFQfCnjOlv9mWybGEfTIBKP8ysEG3j67QpAcUW6FVpOxm2HACdjeDMSIhGeZkvA7iDWESekVEk0GNgQXuzjTp8XjCWZtDCYJASB/JhcOiaHFtObWdeEoxKCsClwTsN0kFl8EmPQQBZMkZ5xhqxcBq88smg7gvCx/SRnokyGNOf20I41rSBm4Gl+JQvdAS5MOylysqq0mJ1/FhaemFOjh1xoHPv0nrt2jbDRZeBFNjYEjrTNgGDfIoX4g3gwACkzupD6g8yNPjKrX9nx9JmqMKxeyc+MmuoTCY0G41xbqumV5kKzv8cA9sg1gfxlL2zpqIWlhWnHE/VM7JLQ92NtmDQFBzaU4/v+YC/dmEQu+ErPAY4pMzu6198mCJ0g5fA0eK8nDdfRsAyDPp8YhRfp01l1ova6svAW3qm5/aoTlSEHn3lj/VCv1xSl+Cwn3CVYPGzcbgxNojDVrgInhr5vdYB+ZTrBuknigh8m0sL9fVHP7jm7/NjCeBm0F1maKUfPkw9yaQNy7MyBCby26S9r6e64lFXSL1Lm/bu2xfaG+sRTD34wXAkDXMoZzIzFjErUAx/MhN1SdNtbn27+vM/+cv69hOuWisrS5m9ATwqa9wGdDkn6l5AMR/4t38dWl5EisGwc3oUWt28UpEXDVz7dwHxNzLZFXUomV0iaUiKcyJSLw7tZhH2Yafz6r7k5S+pL375izU7movziW9QppT5dNHVr3atOvnke9VXv/Y1aECrKeNH3Uzt89NhzeV2+f9OkxnXJIDGgQp8SJ4na5I/lK2sruZlx3Eg0qVzCP6BX5ID0vKS37s7KB0E+0A6OO+g4/MHb6a+ooPH0EVl/lJrssdm1Eevmbh4Sbr/9d8+VG/8mzfmvYjarfylDLjell0loHrgA07jqpTBciIT6nhoass8/BQ+PEhn7H46+FvyPFafl43rEHcuCLAB6c8AAB25hQLvqyvDtwoPtpFDpFyNawdILVfy6gLA6tH+IZwM2pfjNLHIzGyoOWTmLJNyOzB7YbkDycCr8rDcsUwZaFMtJeRFQGD7yM1PLGkCeM5cbNOvsveXfAZyBtVeK8XgBfy8LmSAH58OSmfHOygUMAQAWxu1MLNa7Zn7JwuW4UyT7ywQNCUodOaHIGrGgRzcaI9z6ZZf2k36oUzG1+gLgGVbs8gxVMqMTCqJDB4YkNuHSbcO0guxlkv4tHnoB6P8BI6we2/g03RP6FeOysyADBu2nnAip6qjt7mWSlmBywcDpCF0y7fwmieBhXLLkJUPU8iFpGd2zHYAnuik5Up1ZZ9gVigEE27kdR0rsCeIM/CY2nBCw7tdkoGNCHOYfXP9b56qtWxoZvssd2JLIJY/8Nknh7JeArESf5/bt87gGtTQXipMwkpgO9DpmJp4SFkCcTJ+ieOAncZmB/mY74yebdm81enLdfuD+24Ei+o+tzi7rXKS/UgC1PGnziprX5Ft18ktc4M/6bCNsrA9cLwd75sksr4vvM9F3g0YXpQZJ1JmHfnxNVera833ViQhSX9L6AgmBzp4TqDj/KIKDiVRpOQoaI3j0pN2lStfpX7iGT9ZS4srCRJ9O7ZK9BeFMvg5UHiH7eOf/MTQ6tBJsjNdrjFBtxcyfQ/cmQ62SaVvYHJ6WPkpZx1uOg30augxdujOk02XIH3xC1+sP3/ta+qYY47uNYpaMMlZNgMUrwwe88jH1rFHH1PnnHs2Ku7O6Rv7/eqDuAdv2Oo+X4p+7AyTpKomnWNIXeeg/ANlwBW2g0JGMA7Zj3zohaRjt01uqR6cDrQ/KB2cNzmG9AtM5Mf5y5un1Ne+EzzaWDoturD2F5Fe8Lu/k+BUPSpu5eZsiDp1/daNrv+9dcpdTq7/+vznEtAlCHIAGdicDGg+EDJh5VApckrbiZw96tQyZ7uEvBxOEkcoVp4cO8uiWuMsPQ7yCUWHTpOBMO9pUmYc9wWCcAx4ABp4l+c00O9MDMYnl8os8vOMAV4/5UCEFKnG4Jy+0uXKtPskUo3uG4by8ksNts878ixnYEvgy3HfpjPTum1sylN4DnI92ImpB+OejaDfu9Ff8qQ8ybatcc4D0/k+1wxxLj2hhiRvZqHTrFcb0E/sO3bLPvVlOHjNczB1TFHn3my0jAHadgMPPWPe9s6u9/ZpZCoc5ZOAhTOHLE3ITVv1Npp1Gu/EPpGbQiCAUHIJnkOPg7vUeCw+bzPTsskQNbY614ETCDpoIVOQ0ht7ZgOeEjfbmaYeL6UBuG7Uzdgk/9Fn/3wid1KOogCgzZCvTpS75eDTbeeW9jrBOXIbEwyJM+0NsKgk71mfantqOyPosbz6tQPh5CGAKW9DLsbuoqs8EODsFjLkl+Bcu5Ib2upL5SWfQLMNW7H5GcaswwNuaJMmx7rwCVdrS+ChLnRknaU6GG4V94QRgb96H6+knfx7geNQ4dq7AI5c4TNA4Ru7kJ72O8jI8rW1mgWc73zLMhnxwE8/nS8UdcYBwWHeyEB8MDO1WttG3ce2Ig3UgukIJ8SSLZE5v8y0wWyudrAaAwsXHCLzS5EmWKpOufspdY2rXT3r0WTXTipw7DBKMUL2W4hf/sqXU/+wksQpPXb9qLfOSaMh2179TZAkMYEa5NiJdWQaGzkURgqXKP2/V7y8vvSlLw6BmbpznU3z7+sBvuPbrl4P/6GH1X/+x1ndQIsOvklHJWn0bK4T28qkLfmeuTwpGF7bASuLdu7Iwc5twL2FKU7JjWPtSoRxuv5j6+n1dniHmxpafzv4zW99fR21Zze8kCGC8MIhAbOL6k9/7I/Wju3b6+xzvh492Np6/nr4lIzD13mvzRz2TcbgmPjnefjt/K1OOtTMiEFvz0j4gxb+Z2iUr8jxormxZS4YEIl9XRkEFnbiPnnYycVQyzdpar7c/Cc7E/4SpKJHmD5IYkiGftEL9q2Pv2Ww0k4U1gSWEreRt8r0nB2EkYXAPA5s83KLTBTQESJoyz6zD9qrbQJQHGoS+2UgtD3/aO8MEPA4NkCx3uRWVHpt+OjjwYNz7EyYR57HycUu2v3Kn9ywD07aU9b2ZBP2nHd/NOTpPM+Enxmo2Ih06DsZ4PPAQMuwZ/fll0Hb9ajUTLDrr9E2JPxMbm1SV7sNuq7NDrxs/WCF2U2P1Bi4eBHua25i76kAvPBrgNFNsmies+xpK52RcfSqfHuGzjbhEtn2q5mAKI1sNtFlGAypjtYDnMO//Elt2wGVgRlpO1uHTUVD0b9AJniVgWW0Ao4paxG50EzftiptOtiTB23AdbvwFf6B750KCAudwrYOtBgQ+W63+CXoy8UG8ndduDYob5G/9my5TdOOoI6xSflIX4IyeTUAM/RknzV9myugIigEZmZkhSABBIOaU48hBrG0h5/MVlpATWH2OADvbOrP2rBEMXU2DGK3brwb1BdbOKIpDOtQXPjOFoEqTdlVXhoqZ1HcJU6BkKOj9hxdN7rh99bi8lLONZKs6/AEbadTYkxnn3M2dLTBHSrZV4ShWUeAHqM8leQ9dp2WRviNTPJkkg47UdZgaVChLWwPUr54ydumf/yaP6qjjz56MFiu5IhaY0yA2zc/Xw8/7RG1c/vO+tx//Wd3YAp0TD5ksrLq7a+ur4J9g/WWJh0DnTnGI2o29SPO/mudmX+J0oWITIfkFsEq42HzuK9GdXLWuRAAh0jP+53n18qyzk9w/mPjz7UnqziF7/nu76kH3f+B9R+f/WweAMgtamTuVXL/pI8tTB8e41Y976qzadZ2usCTIRC/DNKALfhy2zmjA3okKO/bMdSQjcORJTDkQcdt186ESJpzQPue3TAoOQxY3+QpHGxuQ0ZDwGEPhy9Flf4Ar86IqU/LYxn+ZaZisJQYytDmwKCvvGhvPgUOaso0lYYtdhKbCBQ2ZeoFY4N0MqMHdus6iA/+yNpU6NduNDCxW18OrOvFfPcvYLcpdE2GDB86NAgIxcLWZqUwOvWOiE8gynPny4c8pH/m2JkoG4of+uUx/ab9hpvH0ubYYJDLX+BnqBj4y6wnMNM/KXCGyydxPc0aQcc7K6ee/YpggvZ587+Bg0GGlcHTycALesWVf/LujJw2PPhx9RnK5Hu4he0JdaUtJcpLHM540aa/fEM7QPZTpZxbLi5VoawNxqkl8swOAkMwfVtTWSrNgV7xhG9oygVA05OLSNcRugZNPNDk58YcKzITzuacXdsV9Xu6L3TbFoqio55NJlOCqOr73Lzd6QMWahDtgde3HShTqs3O8g+owPDOadVcjVxbZwKePPhQzGhuB8ZjXS/mhaExAc9xnBRbS5OeLY2f4CevBpdj2qxrC6F98B/CSl8SP/myNvCVmcCZ3Rxs5Yt8lXQkeGRTplRVdQwkcsOQuwOvrxupI0zLhvqXJilw03d8x3cksGqpyja/SFmD4moCi14mwMjrNy4i5T69oJwKR2kykdvAgatb4NDzb2DKbYu89NA/OorT+DFeO6tyQe6ZQbt46QUvfmF95Wtfrunh6WDh8b/8xIqyu9q3X7N++BGPTt15AmYNX1lHz3EO3bF0gsrcK++tTLk4gMGsv4A+teDAEW34T0KGw61Mzu76SoLMSmLLDjzKRfn0TLNOegMZHD5mHcY//ss/1pv/9k21a9eu9AtFroUptunZ6VpYXKjHPfrxwbtvvh8ocWZB3BnYBhlok/a5w7XLUA+s6IwmmRHr3AhPODrjyyJFdjJKymAXgw3aA0nZtIu9iCSYwSZ6cOMQPblOqzuCOLTPy4aXI57og9pH2NPHymD6XG6Opaz7gDwPxwgmwYtVtRFrchKZIDqHSf8m7czppw2pi90lUOSHUQCAASV2oWBtx8ULdqThCs/BzrWMCbysT5lw9FdZN6y+h1/uGsReHaTa18ayzcf35hDdirtn0xxLrC8+zilXDq1bcHOcsUaIDtTDjIzM+dLWDhioaQVhgCB0UEl/FWCWZAyhnPOe+Wq6et0fyVuo8GFQ46xR8PIjYgKHNcQNZPEZvCFv6c7gL0yO/flB9IkoeybKMVKfKRHw4xZahUe5hyT3XvR08GmFNAgcOTCg9dGKvqjXRmyuDVgmMrYAo9yxWL6J4vK+VvVlf7I+5840ZSbVi3k26W+aXYOJXHyCWLnIl7dCXVM2kZP//YNPZ1KVZZdoqcKfA20vSUpABs1ufjBfGmZcPw2fkQr4cteOgDOf81KWM9sRhO+M4xjYo9EO2mxP8Ch8xMP5LHLwAkIY/WCE5VJAA8bIuUHVwE+ghiyo68XBLGW+diT6Y5uVdMqUN9VrFtpnDfKaSWJ4A81A3pI0kVZM4EimNiqQJzptxcl2Zr888J+UbUGaOOYrXuEEhIpROLiifAcFdRERBO1mreVrCiHgkMnbL+nUKl3DdS9scKlk877RA4KBTFOgocp3d1RTpB3RHx6NE5mc9Zkz6lV//srac7RP+jirMRngMWI6wv79i/WIBz+yTjj++NT3PVpJysUt3gZaaDtI3p7p/61LkCpt4ouO1RMocrEg7kEqfi1jK1McIHgjqzgSO73Hzekk2G/bP/z0Wy/87X4KzIEEmFKvMzIWX1pZrutf5wb10Af9UOouLi5RS30r6+5Tg4ePDmw96xXqYaSWlzL0xObK0Yudoe9iQJdZAMdvnQs5+2vfItNMwCkdHCcAwHcczjv1OpBu289VMknZmJwBkhN/VEze5T0po/gkWZQtONfmtcu+xeexOnRegb7LUWYdkKlbpKCccmA96/QvfccigGfBu/AdywWCvbSpCL/rdX/X7q0vbtvynzLzup0tOHDEo0b6DHgtCxxOzVKH9uvYBDXMF2Zz6Gn/H1ScQdmF/YJtlBYMPJgC2jYti2QMZYSStGm4kQkHefG3/Eg32clLfYNlTjjUD/oqic2xdwCc3SFzNFXrBERjju0vQo1/4ud/69ivGDgCt18Nohyo6TFtQwtt8mLroOInycgnYiN5+9A12H7/2iBBmIpPXHIaHOIWNnn6o+7TYm2e1JXwtAfxKKvcOeBYf5PARxGAywciYj+UxXwG+psX6yk3eVBf4nZTJtqNAaSBlm1aC8o2Ab1Y3Rs4ua5PvpSxunc2zFdzAMMZTWWS9+hJN3hyASAaIco3u7yA1yAT+G1byaa57WmTLOBOb++ZOtr1xao2CDAOPZ34Dsv8dFZ/Oap145yP+Zk0SZn6Ip4wYBMEtPnpPm8rc829pUmWthjkRacMrCiPfxFqPrqePA1KhsdZEL8VKQ6D5Csl7HAJHkSCUKMScStw6sWIOvfQCUVpYzFNOmWMVmXys0P0rbILEqu0ND2dzn++dcn35M1k+lcZa8zQamfyirgvJ8F8eLi781f9NsHE2fu+Ht682vKKM46YMmV4re+4dj3m4Y9K3SRl76Z4kLu3UDXsjJ8GGJH5Ycj74iTAdZDRKSSgDy8LEzxBrzT3+r0tTCCKnIE9ueWTW5kU+b8fzffocPhtvbzrPe+ut739b2v3zl04Ba/cWtYGgr6TyAdznvL4J9fOHcO0vMyCM05XvaDvQCIvt384uWC7/N8pA2WcoHz1RU/0LhBSnJwjxGWRBC0etqyT8Qc/TU9EfFhSnCQp1tqz1tbRBpiJDdDXwXgu7yl8uv7TwTm2os5kFJYpy60482A+AThlka42QV7UGR1zLDAzvBjhsGfCrMvOpLxShlz9T0H6cwbliZ0YpEz3Oi6Om0KpKvIcKF1aYAn56ia+QdptCXzpcpwgeduQFrFLAag7oftpRaHaQqIlU/tX3wZwiTmkVfqAZyv7RR5i8iJOfn31ht/dDL5UZWub63dWOvgHCan9qRL0uPsT/IFYvgJimMFqfKDhnzM3Hcx08EROyu3VPiWdGSDhDX4puPllHRXH3qnI3QraqMb0SW05lNDfuZhR1pkRzfox+ZQm6riIH9xSHOmH/pwcmGwzQM2t4/BJjnpwNkrZiUYf4oGn1PFpz9pYTp4BXb8CpOXnjJcYdHm+BDc8RTG089ZwEG8LHKn31qpTnJqbZmOg6suGfbdb6JMWeOnXlSAxQSlPgzACo9wqB7cP2uRlu5s+2LBWI/j0KVj59e4QkQY4lIezccKSVhC4uTbNjZSv/gx251jSQSTJ+vKY98Yh9cgUqcu/9YHp7VVh26+8PHR+Vd7Vz+zIdX4X/CL4S5Liv/hB0ZFNDvZqMxGxxhRBQIan/uMstzi2IiE/02TgUTmJrMGjcfvLFCh507PDo8AXkezAeQqHqlmPkEFB+AgUg+qBfEL/eXuPJmcXnQ6uefitJsmO0V9HGAzITpBjsiDcRZvpnBeZGvfHP/HReu3rX5v1hH5bVvcy+RC870+an99fP/zox9QVjj0u9U2aV9Y2xNDY0EHcCCBVh7N3Wz5wKntpwtHF6TnbEDmIFp7hPRgPQ88XJ8lfZti0oxyDDSYnT7NP7E/2LyoNNet5L3ou+kLC8XRQjR4NeB2YXM/5fTe8ST3gvg8caotHvThVb8BloE6meNU3vywZOGCXh049GGs37snwH76zL7SEoY0frDvzLtjGLyjvUCl2ojMWf+hHughREiaBgreiD/eVLLloA4y2mnPsIRJx0LIAfrb6Vv6RThMZ++RfepmzDuYhr1y48es+6Ks3GHxVp/nRYayDMsOJGCuqFoqDoYOeMMjBpvri2yq+xkOM2oFuxYsG7J+swLEfUt9ypa0NZpDWF+g7gxUcY19VAU00FK6+2BenWsGA02baQPotmzzIW1egL7jOTKTU0x47+Gx/nosQjZbzvphpvrx1aGAmPst7/HEodmtbUTbC8vwgatlTjK/PLJ3BADQmeKAovMmjwSE4bW3NbPCY24ySmuBAuNBmQ+Ap69zCxVYj5+FYlLImjA1sNH0DvnxfmXlNtaK2vU9YKobWZzQ7kQtBDpQmw6DTMUr4UhcAtpD2yKO1pg8RX2xEP7pBO/UvrdiDs4XexnQSI/n5VBTBaGYKbeeL1YG/4bkQpQtM3jY2EAtuA0fqDmvhrdGBmvnQt459AC8XcoNOXNe4MTNHwEQQGP+I/QDOB+k6wEc7fi5MLpAZnhBw8oA8xaoMqeZF/eRhEXWWsVzclEmJa/jUW7+qRd6QNQ29YSos45gsj0F/qhF0Qod218dZhXZrPWsqei8SpkdbtwZOPSlPQR/RlA6HDBKnoxgJMAhPtBvjcobkgt8PdnGTDJqWXI/FiULvvJhKOl+vBZuqneznIulDpxhajKVhaBwqPP4K1uQhyJIme5PHbmrb7fznB6fztxvS+atdSMorBEYYLsdeP9h9TLmyGNAezi2oCe4XvfT5tbS4mE6SoIvsXMVy7nu5rn2t69bDTntI6k6Scopzc40hePsqCTnRCTB7OoW6uGh5X7yEPpxiD9ndYbfPbcPWdO46PX+plbItS/G1QAZsrjw9gF8XAGfAiKOm+IBdXHiStve87x/q79/7rtq5c1foDuiA0GmO8smn0x/7uLyaJeWkdZyFwVuSuB2kMqBJHHVwQN3bLjrlloVWQ7teT4jTxVHFYQWmffR/28+Eu6bovP3BybwLyp+kDGKDrsAcnMHrT+ecgZDjge9DpdDPT7oy82QbNqElKEAf3V+7/uU9OegqswRnMDW94e0uda63tQ/IeesWC6GBAZpy7r7ST+c6+LdsM6OmyDxBB94KbLnbjwc4g+yy459BRQZPfrTGZ1BfHIFj+0F//ob+YL9In4G+dBTpwX+obwqxPf0W1guy1GUTg/TnHV3CNMjk54BJQ/+ljkdT8ftdL31Cjl1TeqBWt+1z+Kee67ITaORiQuIbZryqMNgCV4QeRy4eNz/8sUl30x5ZWQguy3KRSZvIb5BRZpEodD1cBy3IIrgoQxb6UO9OTfnllXRldSpaaYI+aI4Dor1tvQuTL1ngE6dcA0YQkUDaGS7lQfu+FWo/k46GQ6v0DWnNQzHAjUykWdgM2FMjNmgCHDAskweO8U9+rlIYjuuBbVGf8EcbH6pAFgn+oH3a4IYW+dpBcEDz8MJdpZ616evL+CICMzZnTa3ra0XE7ndLDSKnp/36D4EdhDgGTi4qbG5AmSdSyc8nMNf6tSjS4bmBnDN3zm6KV8YyjiIX7c/1clnXp00qOfCvYUMra2uEtARq/rRZfaXNYdo8FeTt3TXK8lWSLUrROylmcCRTBocILiccIyiFCJM6BYWQyH0L0oTJL375C+qJP34anQL2lzyNaLN2zPouHQoOkdKeut0Z2/yDhHYxlPCzWbvyKZuDk9j838eTo07nPz9Eolo70EMnKcz/yFMjyh9GpfMywIMD7fAQaYLnE2d8sl73ptfXnj17Wj9s7XCpQwdcWFisxzzisf3ZroNS6qBHBxWTAd0EpkGBdOmQtjIJ3ieSggf8WtYaV/kJ3MkzXwouSs8XNwk/C1QDVoer3B0WxecPYWMgh8vvi17+InRErxhojtyRpb/F5eW64fd8b506fKJJOZu6tOXbe/LVgW35WWtSflFJ8dnONOkn8qLzE4LObqdfNjiQhN50nHd03vHk3HT+8/OnPUftCc+pw7/wj3yVcTggzwu/w1nHmLZhQ9rtn7QnI7efZDJF4Npie/hGpHAgX7qkCM48jiJLN/wVMlN2st7caxH9s0lm5dnn6chBPCaDFYMnA4sEHADIzJxwJv3aPH65KI+di5EcbKVnyaSJco7tmQnU80O3HMfOhMkvflVYlqpA4U9sWFgmaLI8MN11Zs49NgBypk0+Wr09cyts8ZulH5iUddvzfIP2b03hxedZGF6F1zzGbsQn/fJNfo7ziygD2TseciPsSb8y3ztCzXP7hQ5Q1UGf9+1D8QBbPjuz8yLnIdAb8oUq/PhA0Ygvn4Iy6DFo6uBicoegfQuUuNmastAXfiUDSSnAAJPPrtuBvcfONFITePoY6W7KDQKRd/houvtBhvYfwstFmbo1iHMygL8O6H0FB8EadpO7KE6QKFOCabkxQKqNFQLwBfKdnZvBF2xPvrdPZ2Z8Ehu5WQY0J2iUcwd7TUuC5+E3g9v2nW79kIY8UAdarIdo8y80cCj1I46jMyooLwM5BHpAjr7rziDV98iN4M2WsXV4N+DbqqT83dCjmI9ceukrfree9LQn1LF7rsAVwrhWjViJ2o1sGeJQX9Wtbn77esOfvbYbbEE68R53rA984F9q29x2rhBUzszwPdXGuW95qe59z/vVn7z0j4YWF55OPPlO9YF/fV9tm93FGYoUhopE915NqKTb/ODtGGRvUOuby+oU5XkPHB41Wn/kOQAZyGQmiwynfaen/F4jRuiTNOkQGtYsSpqqlZWV+r4b37hOvddFf1vx13/r1+sXfuWn66ijjxE5fQIz8jJIzkczNb+4VHe43Yn1utf8ZTc4RPrRpz2+/uhVf1xHM7D66HQebhUU9Hvt8W0nXK3+/s1/n/LG0OkJTzm9/uiVryDw29GzUvyLc/QPfs5dnK8f/ZEn1XN+8deGFpc+7Z/fX7c58Vb1hc//Vz6CnNsRUEUXjgPxadml9fV63ateV3f4wTsMrS59+vwXPl+3uettamHfXhwGBoZe7eRoMPJwJm40u73e8Ya313W/+7ppc2Hpve97b51y2j1rx465mlrzYkbnpVMByOx0nQOO3/3Nl9bDH/zQoUWnP371H9djn/SYOmr3UXFs7apoG6VM1eLKUt3qNneov/2LN6f+odJf/vVr6yGPflCefp1Fzw7gDANxyl7dr3L1er3rX7+e8eRnYl5rwQWl2DDOLoMOQKgaJ8PPwc5hZnIuLzrR3Gqh32fARz9+Amz//nPrWb/4rDr33HOyVtGLAPuXM5m5NUZdv7bxV69+Xf3grW/bBF9IWuXq+LYn3ao+feYZNYf87QsOODp4YWqP8wTEr/7919TdTrxkn1b7Zkiq2LTynB+vtde+uja270TeqIp/6t/B1W+Bqpie9bC2PaN/DlwJPgY9xJchH/2VstKek6zjAKruPOVfByXqWj/YenYmSZgO/gYbGzNgQY/5dik4Ehylkfqk3WA3QqUIisjPgI2egoO6wiRHSnrGpvOsY35ed6GdOLsin9aVF22R9n3bVF8AO4Md5slR6hqgmcyTCuNgoDcO4OiLdZ+eRQb+gJH2igw/mJbIKpgp49KRBuCE33wHVHsLLH2DdyWAmYX9BLji8xx6I58BxiSw880NU95mHCEn9UGZsU/8KTYdL0c7l/TnbQvQYmDTweJw8bMpbfRh8pStM/QZ+hkP/Gats3rrw+tGnAHLdz0plgbNwr0XxNEbg6gXmHLjp6fyEltpiI7BOIw1PtQxPQKnMkMtacN4Z3/vW8UtY8cDfdtYGhOske8DISpLEWh/+Jnc1tQOIgN32ke00XSTPTXNGEobhz3zKnowvmC0YowVYGwd+lSK+tdIppDtxhrjtTKWDnXGYOeFeQJRDWl1qc5+/CNr/q6Prxn8qXhzVyt4pEHalIG2oN6oQVtRjMf7GCNPqBOO/XbqXvp0zrnn8l/ZRYtHLr3gpc+vp/3kU+u43ceBHOPTcDPYwvzaRs3t3kUAd9v6sz96depLnIbSJ0giuz4fdiTygaNSrNFtuu5HP/GRuvPd78gZufxNFrmv0yG8ClDpZzPwP/FHnlrP+YVfG9pecPJK8aRT7lQf/DDBoB/ahp7+QDuYY5Qob2a2ljZWgb+iqVCFOirfDjPAybuBSM48Tq5We1aSY6ra0TUEH1PGqjGA6drPwP2gUx9ar/zdP0jbQ6Vf/Y1fqV/69V+so445qqa9VQAM1wNEYMD0lvIdb39S/fWr/ncAdzD/nzzj43XSve+cp2hm2Fbgdc5ATF7nZuqcc86pX/zJX64fe+JThxbnpdOf8vj6wz8hgNu1mzOgylI6jh10uvYuEMA9+on167/y691gC5Kv0rjtibesL37RFw07YOnodL4g11uwW8Zx/LWD/21+cGh16ZMB3G3vetua37u3da3OsQntRSej45qb21HveOM76zrffZ2h1QWn+5x2n/q7d/9dHl5wJLF35oqZgXcRJ/bd17hOvfst70qwc3BS1o976uPrKL+DqX1Bh07SfuC6kvllZHO7O9Rb/uxwAri/rB969Gm1h76Yq31+PRhoPt1/NoC/sroCbHsW/LKZMjPDloEQXR8I0OCjPQ36h5d8eNt+A1gdXW4fISt9wLZZbw2Lz0bdLlf4tDMYXwPmX//ZG+o2P3BLAV5okr7bnXTr+vSnP11z2/sbh/Ki001ACNwF6rzq/0gAt/qcp9f6n/9ZbezyG7bInf+9dkg9yDc56Ett2SUyANHOO4UJmBi8No2EBKjNcaC8MxY6e8NPueUpRPUzDKjaucGZcLV9bU+lucYoEsf+sla4uwbJPmlAIZUOqgYb6N7awtc22DvA5tYWvjBLI9SfALjAlTd/WokzgyE5Nk+kwFkCM/cRDtapETngG0kAX3vDpYmS9h4ktKKmMrCNg7MYchi67FYhn7aNvfuC5p1XZnhgAEktvxQhddZ3licL3dOYpP0RWNi3vCjJQ0bAN+7pmU37W6QZWaq/noWinPxBUhaSZ/DUlEduoUU4g46opr70JevgdNIkfOiXqDijLPCVcp/ZUrGqO2q7hthJCeULwOAXSqrwE4+6Vbb9BK0Eiy8ERHdOkkxPO74Lg4s9xqFcGMC7dlMEjbmYM5AXsLIH1Nz0NikCLviUifYTOYmhmYxO8yet+AwEqOn5+hBtRBrj973t6oWma0SBm6DZcXUdSke0Gc2FBm0nTwwDd4pweDw2SHOSxSVd0LCyUF85/RG1TABXi4vx7arciRhjmQ3PwZ9b+hKq/GA70iWAPOaYK9TxR/VbGi5tOocLXFkF/RFOCgjj8ukTg558HgNmVWjeLM/AvrJ88NMaKGBIkYkCGn6T82xhxU7bZZP0G7/9nJpf3A9a4INPHEJ06jnr3zQo6LnOd35PNzgI3wUlBx3b9UDmtK29oWHLm0azfW62jt6zO7cV3fbgUPfs3l179uyq3QyKeyjzluTRRx2Vj+JbdszRx2QWy2Pzs3F8VLZdlO+pXTsYhA4jdcdRBnZ+yeurnlwhyh5GDcWpe/50cO7zX/j8OmfvuS0npTqIRmeztrZe17zqtevhD7mQj/YHvch7U25xRMpIGxAe+y1N4rDDihLY2cCUwcCp7yF43+rkTENmG2ITA8vg7tsb/jj3eCi/sPSOd7+j/v7d70zQm7UiNGw1wgV2u7y0Uk/44Sf0x+pV7PlSAqLwDS5pEDP7lj17neNhpOiJvfgDKF61GxuQuYlHG96Dne45Cntm271nZ+3G1nft3lE72fx6xLGW7ybvKPoAdY7h3D5g3T3H0Mb8o+kT2PfuwDBoFFPL1L7tgxuyEm1SaMAX538RidbZO2BIb7ShruBPOB186mwPUzDf5Ek+HMwTijCYRXNRZPs5+50pNqWtKBFtMoOqAxhyYCCyvdJT4p4ZpKVpN6fIQZz61sE+cjsMMM6mTX4TO7TMZpNbfV5MZUZDLA7a1qEg4PnX/kHc0GDg5jgx0J13pfHLkoLktL0bUBmQ9cwzx9Kl7TTz+bX96697pDBQy4WRdAe5+IU69CH2ylP6M5tlBXmmTcByLgwJafMRH3RxErlQZg1nf8YGxUFAe0kzeFBg0pjjru1eiSeITX1psKm6G2CQemaTY/XtMSGd5wewQvMo5WREzw3T/MwEOn4l2BCuVdDy+nrkGz3Rzr3o3OcBCtuCT7rSL+U7xLWvCB/sbUurBEWZIcs5/8RPoNizhmZC9Yhz38VmS+DZPmOrvMqP9QyMITIyj6F0e7+YEF3SXvm4Xi327To/Lyy8zepTn5RRScA9W1jQRUCZmcBZYgDaTy5ylJ609xPCoYqy1mP6Bz/tMbfiKZz2CpCaBqnnPdmKvDhQL/kYfvI8pjzwty5FJH145FKm3JGV/Kl676fHeP0hVB+rnjgaUwx52CZHkzS0St5kmzD09bO/Xk96+pPrr9/4Vxlo8nQeiNd9x1RbVfaa3c6de+oG179h8v4nhv+ZgoOmXk36yL5dpgcBnBHwA1XYdGQN2ul8X/Kae+Dg9ratCybXuOpwajZwpAtYef8O25hjt3UXR64OTy/pGAiYMn19GKlnPNLDIBj6INzOK4EanxSL94LSBMV7/uFd9ad/8ad1NIGl9MmjcFMMjPn9C/XDj3js/3jy9ODkIC8w+n4EZycxpZ94ONC2lemAXkXAsQ5cbjNYm09n7EB2a81eNtziBPog/Me+BppMF8Xu81/8vPgbqw0UozCOcD6LXNTc7Htvlq8uXFDKrQRsJYOPug4QB5yURu4ORIeTQrH/hDnYro6sgZostGzcdrq+is26acfYM5t5674c2yfJsHsMn/qWY0upo73bN6y71nYPLPPyTifh87/XUHY/E3tuu0LP4ejQFrkwRH4ZkGiLOKOH6Ic6vgbgogLry0tSYgl+4qTcy6wDspJj7zGHsUm2eC7km6DDKqR8k9KpIKVD5bFBlPnaFXvHLAOf3KpTbNoGdSfmkcEQz54XtgcEBQxwGcCBEdz2S4Kl6DIgyGMgzAxQ9MIPuLl1CMyZDH6UGWBJR/bCYNfYKNdG2RuM6Htynupp27RFCrGpBCPUtViMsQZpDO8N39dFeDGc9ahDf9ZWui+QtEOOE3CIDxgdgCgr2vMfbAlsE+ACUyISANAX82F6OzzCj44GJeRuTHjMKZCkiZOcN7fmyo92nUkQabBc+UonW4+11E5g6xpzAzkqwWP4V+6DHBOeWFdUwhBJioHDWJawRFWKj0AstsRx9/lB1sgq3xjlWGnIY9/yVc7YTPyJOgX/4Afs13l4IfWoBT4DxDE+IXKQntCl/A1Y8Q3svRa3rboJYaM+lmxnHJ1Jzqyv9a2cPm4+gZ0PQ4RF9Aq+jg2apnyvNSJoWclXbFbIg9xcDtTrQZ0QUccGqm0H8um5S2n0LdMG72zxWQLbotR0qJcjnRSIM1cqBaFCBoJHaCqepBDO3fv1+sQZn6iPffLf698/+bH62Cc+yvHH6t8/9e/1kY9/pD7K+cfP+Hh94tOfqE+d9an6yCf+rf71I/9af//ut9cfvfoPCdyeVHc45fb1h6/+gzpq9548di3eCLsPo2ivRuyg3/HtV63rXadvbR1KxCrSPjYJTrLw0asfYNrvVXh0DU8q1FuPqK2NQ+Nm7+PWmGzD0sBonIsxzUaYUbJnwsj/0ChYDeNwku2EYm3XEcUI+WXmQsVbGIP+38kikf3G83+TCxmol0R+to/s6Ayra5v13d95vXrUwx6RNhecbEU7RZXzpilbOqg8dclWJfmedBSPlac0kJngt+VpxXC5ZUl7SEAicJxKbARM6bvupSWYLxzvW9/2lnrnu99RO7fvCDz9kvX7Sq5qdXmtnnL6U2turp/QjiM+KIWv4JIOzvqvHaNHDAjna3KhqeXYzq1T69H2LkEQTAZ++8GAKHpOv4B2abZzmT+YWconP2nUN1NPGLGTwGCwTIH9w/psOWjbyQWEB8PgcVFJ+L6gu+WpozcgsQB7oL1PzLnGdORA+n8gOaujj/O2J9KCTzwNsnZDwuFbSU4CJgMePbDHGQhNKoq/Dihc92jSDm3eNoRbG8rdwKSuB32LWx/es2jDbA0AvcWWWSR1QI6l3r7LK5mskeBro0bqRp1TT5+K9wIvFpJbkh2I5AlRW0krW+y1CQzuBA2kttFVDlzAb09MOAXB+J8pxhxI7ttlTY/mmwsGaJdPGga2t4LNi8VZMfnAliYcZAZTaWAffqVL+VKvlz/QYorgQPqVOXn6YZcPSYOApSu0eSuZTGqIpftygh5hAksRyp63vG1v8fD0pKRN/ILQ+gn4HuPy7rbwSkbodAwGrmDVMv1hEpjm1qRi8KesQzt56hBY4Y+Gk1k9QbZ+5EfY9mHtSXwNs5u3bCbBcAJp+7+B3mhH8qRN/ry1Ln9eUPgd0eSD1rkxZeMrZOQnH7QHvD5fUjY2lrkgnGdvvnHFIsdcIK6tcLySmbLgU07wnydSRRsinZTxHXTYGDmx90B34qXfKQcwbG2J40XG92VoBBdB7NrGubDsK03G4Xiz9goBPEs1miXozUyfsLYmKUP1Okj3yKXxGkJqaSGojqi1IQ3Ed4zt2L6tzjjzU3XSfe5SJ9//lLr7/U6pU+5/ct3tfneru97/7nXyfe9e97jfyeRzfOrJddf73SXHd+f41Ec8sJ74jCfWH7zmFfWV//5yHZWvBmiAsbHeVDpHOhPzFxYW6k63v1Pt2eVDCYdOtnS2IIoheMt9bv68JRBDha+8ATyYSFhUOtzgUJyOciraJ1mmfc2Hg6Fth8FIcIpG/5ro3nzpdaMsDzwcRuorEzuJ9tZOZTLYCr9vU6TqgWR+EvnvfNfb613veWft2rU7RhJDpoEOSpoXV1bqRx/3xNzuDZILSM7CtPOThuYpHTR0wMvIwPJ8RGxByjvu2PfVjgPPRt6KnUCIvba31V8RkA/RZVZIPjuzjwcZBO+F8KtuXvCSF9SstwNsbIMcCHeq9mOjN73Jzevep9zT6hecBI3eY3tpb2LPsXqTHh364aQBc/4H1kBPHPzkmP/hh9MEQ5TlgQeyzE4RdbXY2DlHuM04fO1aUWVtYjoIlaxHI9dGeWHkwJXBlTzxettJO25noT1Kx6GTNEibvKS2GSTp9sLGYNRAY8i+3KcZfIrCVDse5ROF6D6xFQLI4OlGAKNcrecQhUrQjb7BIVgd0m8YkJ2haEgKiPoc2iY6aYDmNnzz9RGRpdLuAb0lLwwTtQIOuaPLvuhNpJC2eX1EbLTbaB7df9ykcGjruUFC54QemYg/NiCU59i8CKhlG3/kcdptpEkfzrGWadgbOGawaX95VdTQwOBBO8ppaOSIQqpRtwOzLqS5/lZZRN7YrguhKM4MDfVz+58DobjPqys8B15Caup1W9o4A6++aNP0tEaEZ8wa5QlI+BDQF5JsHOdiSITpc3BI1YwD0Jc7IrYdGusbHCvXCXSyzjGyMFSqWiNIzbvxaGuZY3Zm0dMfDVKopbyHIDIXWs6wKZdpx98BB/Dse5ndkkLO1bvn1o3/VBuMfdLadYFre4oMgKXY25iT1A+0cB75EEu4d61fhtx+UFAep7hIUzYGcsExM8e2PT4gYvDJV/D5BQjrT2zIhz3UpRzIf/Cjn7EydYZYuSMfZ4mlN7f8E9Q71ktx61IWtvJTWlBxni0cyeQLYNWJqR/rVhAqqoWWaVWkFCW76FBHEimpGAQ2o8NAQBrb6lreQ4Y8iXCnavuO7Vl34xozBwtvx6qMKCkzUQoXXMDPe2wQ9txo+2E92WmadI7+YPp5SrXDducbkgQN5W1QdmY6nO3pjGvwlld5QEf2llGv88iMIasgpMOWtQqcp0MeRlrniiBXotIEzBgWWwZPaQGXcrmw9LzfeV4CzBDmH1uutpDX0upy3eB6N6gH3//Uriy9F5ACHbmbdNTykKRugeMVf5zEFiZ5awT8BbSOSNvAGgwi7KmRQ9O1ZUkBkcTfnbztOsPCYAtuFzZr9Ja/eXO975/el68q2A9MfbsFEc6MMlv5lNOfEron5edPOqoBTXAHX4PAzsHL8WHzTV3xRJ4I8oDjzS/FgB/61Cybey9IZkd5sbPB+cxwLM/iNy8vE+bcmS/tyzUo2kjW4wxwtDH7WFDrD8AdWuy38s7mwCFfF5XSFlDCk2ZPMktFoCwn6c/2T+FezpMcOKtiH8+gh4QiJfSUma/UoRY8ax/6XB1WtKxa0mE4s27koc5Ts3XhTxtQf9oTf+okvoV9+hYJiWYv/PRv/8wCb2aShGt5apGEDbrQI3zpJVONJagQXoI88ObTSeIebrl5rI6x/dgKvxg9beSjZwPTC5sXykISuMgJ/+KQL8mX1/a5vY9dmA++zOpJq7DJl2+f3rR/WzbxZRMY4o1trRsSk6fdyYqwRRa2wI1PDx5sepD2gN+3D0AD5fkIO6VZU0Y7+TSooFJv8iKfObQfObngTB/n7BNAJB+u2evWIyZSaElARVMy6X52echDVpRl+QHt7TGxKPIMsGanDZygOHJRZo6JLQv9zCztlAPkstE6PAVLuDQ01A5Cn8Ges2yW2CbjbEQSfipr1nzRvtVpS0F0Hdxe7EEtssyYJ3z2vZwEO0EWpv6yBPLzwZos71hhDAKPOgKeb4XIVx3QVkSjrXDkhV4mG7AB7U5VjTd9MbJfk/CtE9qsNWf6jpvlY/ncDlzpa3j9JLD5W5NyERx+j3DKG9SxkjCF8KJwRJVbh1GwBXTYdEwiaoyrjwl6cjsEg0dQSAsBeWxUTT32666jIX9j1Xa0QZoyOPSPNgCdDxu817nn7KuHPfiRdfOb3KzxXlSifTtIYWqaZrWz6VsGbUQ7d+yu469wpTqB7QpHX6GOP47jK16ZzceIT6grcH78cSfUcUdfsY475njqHF9XPPb4OnbPcXX0nmPqGPa7dx1Vu3fuYX907dpxdB2185jaMfls0kUk10XEsfLr7tJy7WP/a6b/U/WD5Ovv3vG39c5/+PvasWsXahiuskjyp+P2E06nP+pxtf18T0GeP6VVCyrt1PiEDmHmFqrlW5js1FCcfYJU4PdMgQ7BK0L5OY+nrUpizIwjsDW0HlDszBxLgx0c1hOYnC9J5wte8nwU0DDS3nbU1zHsX5yv29/69nXPu50ytLjghMpb1mGtpW1/ip2SlwBMJ3IYKXwMtAccxMSdKTeO4wix84WlZexhuRbml2phYaX2s59f8HiZ48VaXFqpRezF8vmFxXwvd578+f2c7+86C/sX2NibP79Q84sLyFNdhew4qk6eSQ8+Qx9yIP/C00QHHbi6b9+DNUQXyt7xazL4Xu4TIho0FZvMEKm+KOpbcAxqbAo3nkDelYN2p1+wIufqmSFrCOqsTx6b/mB9rA8GUXw4edRruwjyA7LsdWsOmOAKvrbDruvty+SQ5UBvgAR+yU3mhDZBdiaXfGnrZvjlZl/JHRYBT7agd2Cj/KCshmVNqVb/8Oz44u01b5F6nlJ3/GezZvouP7Bz1nXi6iMW/0kPwQGBhfLS3hyLHMNG8OWauNxehAftLeVseSVOxi7oJ1ADbNMIHcLxtS85l98EAcpZKkSNPsInR455ZipP4PWkAHUHfswHHbjJVxKeQFdm86IL4ZAiS8t6lIj9tDIAMZf4W/wGnZlw4TxfukFvvli3LUst0XsjVyCkkcHPNuiFB+EbfFNfatoftj+WHnViMJdgm6BNeAnCtCVl4ho27cF8AjrBKQtOGWO8e6He4Ru4mfhBtx0sI1PraGDIw7Ayn92yLsdZi+jTqdKxtsre8mChqS8Q7ocq/VLDtF+AoGy8vplXhk2N1OdUrW+uAFo9Nh/O6Nm3prloUeatPxpuUbLPOqFD31KjRy4973d/u575088gcDkOhhSiTEMCzDr71Fd05OlrYXodyecLALRdUyDW8crEH07JIHCW6NrXgqCjMKUReiWxBtx8E00cwMwtGQvoVPv3LdQNvvsG9YbXvgFajg1tF5V8+ODOd799ffTjH63tc9tRmKLDZLyyzOE0A+5SveC5L6x73/1eteaVBfhdYxN6I2qPTPDJuYo1z79MTXOmoXWHt/OoeHhj75v5far1omZSfv7ZP1u/8VvPrqN3Hx355BFp8gGBzKYZJOfrpDverV77qvO/a2+z7nn/U+o9//QecO3EOYBXVDR0AfwShnyda16/3v7Gt+VJSCm/sPTo0x9dr/mLV+XWdJwzsFWNfV6g5+49p556+tPq2b/47G6wBencvefWbe58y/r6174aXcTBgnkyUK3DxyoO8w1//qa6zS1v3Y22IP3H5z5bP3jSbXI7XtX0lbYlcM3BOs7CgPzv3/KuutY1rpU2k/Smt765HvyIB9Su3bviOOJEIFhH7EzvXgKc1/7hX9RdTzxpaHHB6eWv+L063fcronORtx3xD3g61cXlxbrDnU6qN77q9al/qPSaP311PfyxD6ljjhKWIOhBwpI5CFteWaob3/Tm9aynP4uyHthz1ZtOoNvTqWmzXtE6MLRAMphTw70w039weNpdyjj0/UY/73vgzj4nM+fRo1ATgIi/aoW6b/mrt9YtoeFQaXlluW574m3qM/95Vu3Ytj23qO2TAtSx288WV1br1b//6rrz7e84tLr8JeXjtvqcH6v11/55caUHg8oUgTqIIra8Bw1L6Fmonk/JAlcE6rsdnRVPG/TbetKfMmCqnmhRobnpT/DGyA+z5pw97Z29yUUCuLyTYCDiQvJ+GpZ25FneALUHhtH4O+yFY1+tZL0EgFTX/oGGz57FVgz4pNVZEvnoW+yb66uBnzsU+HRxuIW3kKb/clDXRzvUw790D37VGbp8TknaqN8zKYwdLoDHfmtaBp110YY51Gasx4ntHY/zXWXlRr5y0sllto1DxSUpDugeevHvcmzZH3Fse4XnOGAQkBf35k4TBXlVChWVi8Eyh8FrH7SG/csjAyTlF92hiMw4GaAtURd5sa0T5KU+OBMQentPMas4UXmBLZ5ABBd1wy5luWvj05sz+M+lBeieo56UKXf1BF4vADjuQLNlK7wwKD2Mf0J2GYvaS9A95etD0G3Ga9uhD/hMu7wfTwt0Vo724kDX2k/0LhSFKy+zg943nFn0CxPO8kJj7K75sZ63TFXKeLxAdUpcoDzr60PUrcGqaLBt5CvZefWN6+g2fFUS9IyAub5UXz/9UbV4px+pafypM8MzyMVb5F50Ng1Qh2BcCiJfyg1C8kL5Y486JhM4W5G++t9fhd62xyOaJt890+nDIRvceYRyMrvFcUfmGrTqtqN3B8oVtEQjZKd2I2h7insFx97ZHm/PxCCc+nTxoIYsfPOpc87Xz60b3+Cm9co/eFWCN/Gp7otMVGnaOARQ09UKCm4NjPPjj7tiHXfscXWlK55QVz7+ynXF45yFu2KdcIXj2U6oK2XjmPIrXfH41LvS8SfUt13p2+rb2a5ywpVzfNWrfHt9+5XZf9tV69s5PtYX84LjolLWeylb5anxD010fun/mNsFBYF/87a/qX9473vqGIJEebLDe/vRp45c8+eMyuMf8/jMvsn/oZJB4wgcbjqErMnjh1abhcPg45KkQB1gx2HhFKJfRoSYO0Xmb2XKlZXyAGxkPYCP8xMf/5TX+a/AvGL+7d/57Z6Vjjzd0iC7vNfulrerk+58YuofKunOMzM18O6akoldN/4BxWGkBtE0qDtNJf0D+nX6K1ylHo+N3vn2d6qT7nBi3e3Od627Ehze7Y53YTup7sr+7ne6G8cn1l04t/xudyLPPdvdT7xbnXLS3evkE0+uk92fdHKdcpdT2J9S97vn/WKbGfRAqZ/2oG0XHnXykncYzCjv3FpWNoHZbbwwzFOpJPmbyOzynCYyUeMxs2z4WAOc8Kot6g96ELRC/OuEd/LaPj23bpdlG37OGvmLM8aPD0jIUT/C5gwYQpAO3fXEy1jW1ti22ljY8k8faollBjvC7tS0oj8Gw+62QjHwMxijLLbZ9p0TQZnDoQGF2k44krbUg/bGzf/wZ3gXIGmbs8HWhJtxRygSKmz3AhDhMPhnZkw7YuuLcjByrA33GmKrW5eL+WEsEq4oxeJfeAFucAp+qoOu0AicfImAOtER2fEtwFQmwWkwHERNbxdo8wpilEX0SsPCnniwGB17brbjqdSEDH9QYj374dpSbawuD0si+r2WzSXl6V9OrAy0NILwb53wkECsZST9jtGb3obkuG8FI1+a5SlV+WWLnqSFfwbZcJK2KQNaB5+0d5KEn3dYTL7/znKvAPLLjB+nXrh5AJ8J1Nms0/xKv6KT7lDd8Qm05Za+dTzGX+ehB1LbiLOkc5gvLTe9I9VwhLc5s4+2y9ZUHBpQaN+yBE3SidiObFIYzjDEGQ/CST5bpoBxDAZqs37zjejae+m5BTcL80oHir0NqlPK9HRgce7ghZCctXDQnhnaJojD8H2p59l799X2ud31tCc+o97wF6+va37HdwS3dKjsw0mhX8GJXw9FRt9S4vpWpWN4a1wtXFbJzn9RKZ9okZ+IrPfu7CDscp71SAclr4R+64W/nSDXWQqvgGGyHQZpYWWxvvf6N6773+s+Ob8oOtZxKO3c2JCRcjvQhE6ZY+BvZbLzOeEQR5AckOjs9A7k2PV7Qf0WJ3Seq0uYyg/Zhj9tg32umrXR8/H7uje8tv75A5O1b3T62BYbbQxURlwhPvOpzzwsnWeghQbxC0j1KgUdqRyL2f5yOCn06tnlgy10QVQGdQGz39oFueelffv39VW9OlNXkiIvHkzclSTk/NCpZa+fiUhi43ngiK3PW+aR2f+BZByElcGzg7Gp5Wf/a3HJqbMy6pJTKvUn2qjpQM95bv87eNrW/qKAUsOZBvemg4Ig6wqPTevTVvu7mYbJyBldOr8iNGfubJOAg03/adwS+ICSxMxCDbiDNrhaP8kHvqHDwCx7/mGvrqc2DWYTHWcmDLuNf2efVz/IP+diSSCibDhPgGgpx6I16JOWvl1vWQ/OCId98yBf8u/OFxnLd3/xwYr2D2XLHhnY95WPgcRooKndAfxkrRQw5Ula9d8J/OBUWMo9ttp4WzDm05bz4IgOOgjLLTwoDr7Q7XhAmc6RNkAChDfYgQGPwrKdAQkAA1MOzFdzEpqHSOAtmAf+O5hUfq5NdKZyXTbYvNUI3KwVt60+Ocv5KUPyVHK8dC27EzEGYwagBoPamHcMmkppkx7ONgkew4d8SoSK5jz0S5U0e04gJXuwGvoVhWxnPALHAEd5ZdZS+qhnHeOOzGJSzy83JHhVbhS7dEDHvLExG7sZw+v6xmqtMtZ7GzzfanXGWcTsNzb2sEcu3oJFd+N12krLFqXonS0mdCSTcs+AqgLVrIcoWxXIqMr1Mx5+FsnvbHpbym1+fr4WF9iWFmv/wv7cBlxcXMy2b/9+8pdraXm119jspf65C7X/3PlaXVqtY4+6Qt3iZreun3vmL9U73vT2+sWf/rm8XFcBXKyEIqVd08pj4HZeLR1DSKeA9izItiN8IxMy1fScFu5vvPW5tHrhrFHaEQ5Or3/j6+u9//IPtWPPrh6cNRD486ETH7xYWV2rpz3hx2r7tsN7mXA6AyjyZutpvzNLRwsJSAoaPDp/QHNpUxwKf3Gwsqd++ZOQBG6WkXE439G8OEk+vWiYDAwZECa8SUIcp4Scl8Y4hBe+1CdPkdM6zlTHSpX0Afb7sOP7nHyfuv1tbjO0OHTK+wbh17ZiypvfSbnaVeqUHU4gaPJCxEHepIvIJ5Y471lUdesgleKtT+FB4NCsMxcnyKTfLzBIT2R7GPgnFx+2sn0vOHeApLHnHBvU2mf/TyR1rIScrZlhr5wQlAOig3oC165JVfPXlHJkmXIL+Kd8HKTyEXENysCii4DBoIitG+8JQ9vKns2fNmht4WUWRtg6JION2Lb02Y72gUm/oWxCmxchVOHYM/ENug5vAw6Nj3zLsn4sFaxrwGNdcWk7vl5jLYO4NmVY0AP+gItfLjKBnXkknx4s30Oo/4P2DPgO1hzH5sKtzQlOOHLvrJj2CVyfHg2/MiCNsTWCCvbykxmt0Ag8YDYgqHBnQ44NHnx6uAmkQFslUNkwOEn9rqY80sRDNqGJcsagyBx8jrelpxOI+C1UAyjyybNigu60F4d0OwaTIY/suo8PedTNJAp1nZyYlIs5yz3I96lLH9cwGNtY72CHzBAmOwgxcvZ+vXW6eSwlcNr+qJhAyzc9tIx8zxwnsTnnvnLLVX2wxZak3/8QFbeeIFJbbzyut3QphhcLUASFtqDNQXaThvCRV7z4gNXMHPKRd87lVQIygkIBY5lfWaqpNcYReV+tjRlonl4caI5waGOdVfzyAlg2aw4dTi4ytiKNZmezJEQuvgEJVjGk7ij8YWwqRIdqZ7nyFa9Sj/qhR9dDTn1IPeSBD6uHPejh9VD2p93nwfXAez2Q/Wl12n0fXD90/4fWgzh+0H0fVA+494PqQfc7rR754EfW4x91ev3Uj/90Pe/XXlCvfsVf1Nve8PZ645+9oZ7xpB+rq3/H1SckoOSLJ9A4Jwa33EpwQ3qBoWNCOT1zwV+sMy2G/ZFNmdK3o4K+Df48OuQ4s2J9mrROJ3n+i59fs9u4YqCuAU5eMs2xfC0trdQtbnrLuvfJh3iNxflSHD26NIk+zlsHBu7uQJ23lSlcRaXt7A2ohgz9kt2Lo/PytiplAMAuAhW+lbl5YovTcqPw4Bmw173xDfUvH/xQvs9rW/tDKvGHO6gdczvqiT/yxK58GMm+M8GZwdABU6eZAcoh3L2lF50OrhbHCLwMlv4819Yj261PERc/sfV6FOkO9elv8mD/OpzZRNmIXgaaOUj7BMmcTwba6O3/QGr7JggxmIfH3pAXg4q/9MfIUzNzTmbIt+VQFjEJJ6LRpoTcckuyKBcbSo3WdiwyY3vCUMYWBSc7ih3HHdTOOxcIf9q87Wlj2JE7MOjLMjIoZ0cdB3dh90UzeMgXvoPlgVn+XsRkMyBp/8IWdOtZ3CKf/EKTm3XNTwVg2ndToHywsUYG7m4THsQHXM/yP+27VQPVxvjPoVtL2V/7ntiwdez3VjAbPAa8eWJ8SOoxM27pfwYU0iZg4doPAoXyEN/5kaGf6SKgAp5UyZP9QFBdqff+DGxiJ2oAMM2RJeYZDLFHtt0P6UvBybkBomBIHXwJ10AKqdk39T+2oVImNZyV82EByrMp8Gy0i4ipqD4JVDs4lB6pkVjXovleNzHzX3qHMU67yQUff73OkbLwB1/i8dyLWJ1H+JRO+IamfheeAb7+l00+B/PLel4BSaL/4LtV7n4b9eZo4zG9aOTnuY4agr8Z6NAuwVnbYHUntqMu6FsGiluUwjv6nejgiKUMboMgVVQToMgURi+Qvu53Xq+e+6u/Xc9/zgvq+b/+PLbns72wXvRbL66XPO+l9aLnvqhe+BsvrBf8xgvqJb/9u/Vi8l7yvBfX7zz3d+q3nv1b9Wu/8Ox6+lOfXg9/yMPqDre9XV3lSlduLKJJArvKuJipB0MHy5k8WNEziUOwQHkU7L5337ikgWJYk6skA848UYbcddC+h+7gq4HXvu4v6oMf/kDt2bWHC5YO+OJuaeet6PH6Rj3l8U/Nerg4nMNIa6suOlVWLZc4d3Xu6yYsmMhvC9OEIywpthTEAw7LcgVnn4xctjY5GOqwHGQy2wd/CcrIk57cvggVHTC/4CXPq7nt3nogQeeBB3hmRzW/tFj3OuXe9f03+r4uP4x0nkOXQemxbzUd+i73s97SOIwUx6u+FKE/dQ4vsSPOPb2sknjFn6CRc3HroNWYC4695WY/lM3DSTpq13DaZ/U6fRsQHpS1A03gtF4u70leZSead5H24OBdRx1p6nujPDZ92djBMBaTvAz42iy22v3HAQcIDEhWSlv/NOUM0MOgn/ugZipfB0Ml2uEhlfhPX9A2rYsOe+ak7Up9OAhLhwOcfTNBNyDTPgjYhM5eGLn9aBvrxE481mYNMOSYHPD5Ch7pkMPcrkt/NNiQ0u6XCYwCv+1MvjJTzXFmU9iE2HcQPBc3dCa/86iZrQMLZS5+WgmHc/t+B2CUOOgDQ4lJuzxnTCQ46wvO1qE8zCiqQaLVAAD/9ElEQVRXgwzk0S6z9dJv+RcGeJUZ8Po9cfCnGmgrbuE3MDEbqA75ytxAj/p5UlI4PlRgD1GoaSKdvibFWR75bvlmzAZucFPVLbRBf/tATtgnn4LMNnLSM3zKi732FBsRFq1yaxTfNNpeo9mdOW99Nr8+yOKDJX1bWRbIgw4gZzySYmVokE0B51IM3TM+/eqrPryAlSUbs0FG3071Vin7bLSKLr1otHbjNlGE2qVfLWM/5Munt0+jO8bM6Y0lwPb6O2+trm0uDB2PYG9K/L0ecqtSLmzYtJgjmoxy8+ZuhIFYoiQkkshVo1eAxuGXRRr0QVJRFz+l8xwAIh/oSOt103DVlxp0S7okWC598ranqCV1cgutgyala6ferGOO609grRJo/c5Lf6fm5maxZ0McHaq3Tu0YmzW/uFi3uOmt6u4n9ce+49wOI7mGyysuO9C6oVMGlxGdTPrsiK33rUz2X6waPM7YA5sMbUmHo0XZ6cXYXX4LE+ACUREjZ+noQFcaPCb4IRDOwwqkv3z9n9eHPvKh2pkPrKdlqqajU3fPjt315Mc/ufMPM/nZqgQ2kSl7jNMXu3Yg1HwfftKhYzfIch3Hoz30DBYlwgfP5CGArU9SitboSKLy1QGRkY5Xm2SLH+7Kh0x9sUhlbZ4G3Qb9cOAFTi8o78Ho8p7krWdc4cfBUpuXN4Ro8KT9G5Dp+VoiyoG+3u6Afxxouwy47lOJAduUgAs4+mdl1RAY/GjiTFzfQeljvy6gZYjRQdjb1jMGHth1Zu74qde4S8oyw5uZJvOhSp1MbEtnKl4re8pO8vrWmG3MtV33cwB2uUGD4YgzKhk0HXbZAyDBAkFJB09kxU9JhzQCx4AIDgSdW6rkZTZ73QFePMqIhuCMD6Ou/8WRoFEiU6vzvOgw3yUTkUGKoW3aIEX2pAW/oGyDi2CAKgZ2+Yi6OovclSv1wO3t3LQFmHmwkPwEbF486muRUQIgYVEvwZ0wpV9/LE4Kc5tZQYLXoCZBi/VBYNAhohY/PCkw4IjXhwPDtzihoWW2Hnl5wZ93+CWwpK710aW3dA2WnE2bBq/4pVFZ+4UUXw3SD2xoB9tal+JUXvKOPmCh6XNZDmW+DiQXZfokAOb1NcpIGLIsfcIcAqjowXGIvdo0ELOu75Ft6zRYhhtnDOXR9vIvkaENmajTTScolCd6BPeY+r5twHe8emt12/Sulrl2pV1EhpHYlqQOcJHpcH7kksLByDIAKHeyVKG/HvTa4L8ZkzRqBE4ZY/YobOjgkBulQ3eC0G80/YhRGUtFnJgZGr7GxN7I/dg9x6TqG978+vrQv36gtm/flrVv4Uc10Mb1WT73fvpjH6/aLlbKwCkgNq+vZpFJVM55QLFP59rCpLMO/f7oTPa8nnnEmfHTT4l/y5MgDwKbDi1/caZe0W3Wzj276qg9eyBlXC/+vRfX7Gy/GdzkxYuO37qu7fRpzBtd7wYpO9zkWOIA3jNW8o/e0XP4ZdM+vXI/nBQnrpLYu2tL0vEPST2adVkk6YVucbauehDSURzwFTJ7mPgz6AAnt9jQi4N9u57hIkL4wXP5TpHUuoMTR9F3b/Z+3VEP/goNGTj7oi+grN2CMqVO+qh9UijKikMlTlYP7OSiG60iX02wEQNyWtieNgkRxDfUz+DKnzoNzMZIEYOhm7DP5zPzpLFXx9SfBFbC8/ap9PRMiXcSpEO42oM5DOHsM1Okftk8z0CrwUo/dfONVX4Bpw0Ms1EJaDlPu/RHgyhoMw+YcqgPzTsl+QmjB2eXnsi3MhMPMAUeFqAH28uF/SA7gyxTUJNvkOKMEcDAaftUdUeWwQu0er6pdAnOoLfX/ulb9Hm0mSbYI+AwwTFopc3gz2DeXCmWP/4DuC9mtQDoA69e2orKHoEJJPz4PjUD4vAFT/EtzlgZdDvDKWzXGfqDIW1OuOrLsrwKSIRsSK5h+tPW0lh5U09DILDLe9fWDSQJ0EZe4CqTVIAX16Ypp1DNse2R/4j82V2R63jsp9PUFXIhSEsQaQAIvfyD/m4jnI2aS4CWADN2aQlUugTBcZN8ec3dttgxeoSGBIpelPiJsaxxo2hjLTPH440FWUJfq3n/9MbqEvwkFM5a/61K+ka3tqQjmRCEdi3TBnEZVDiZKDxKUaPfhMmB2Q4gfXFMEGxH8PYMB5qUkiVb7r5xycCgB3A6H8LWPDMYQtcanUNntXtnfzrsd1/+4tqxg45iPfnJJj9TeTDk5je+RZ18l7ul7sVJrkfIlbkeitSDJEanE+Aob7hGZluZ5LONSIevqdFxoCEPm4A+s6fQEX1tYTovoIA3+Rx4bXTtsHbv2FV7du+pN7/1TfVBA+bZ875pqj4M+LwFtn3bznrCY380ZRcryXYQcgysHoiE3UFtZHCYKW8NT+tOunrBdt/0yLzLLmUmIf3Lk2Hj32TWxKTMDicpk8xgKA/1pD5wtM5Y+mSct0G+0f11q5KiiXfF/k0Hc5XhmowEJuwzpKjLoT8m2axHew4PguE/ZUde+liKOGLveXxikgNKMCFb4FPVpurKvbgbrjU8sn8aDDXsCU4rC9M2+S4qybPMJguTf+b6JGDKhv6jffTsHJn6Po4nMOPTTJym9VAmbh86MwgTR/wm9mGtrLeD7wT9LgoGt+XhxboDwPykk63lT6mVUnq+REaWWVC3xz/HjUFGDYJNOrBXQE3s3ECsg0SJULYRhJgTuGQmGXq7r5JnGcDsRsJsm2ADZ0DoF+znZvMP6aL6btM899iW9wOmStdVxnoWgaY/cSYP0YnIpME2aWZeB0STMUkck1vlB2gjtRQ64Lapgdh4cwm+HMNsq525gdMK7HOrHThGSh1kNj1tT5wfdDtM/UdHgYXOvQ3NZulElwPJ4FBu0M1YaeDmWK/rS4wiutRU3s4C7mhY2ia5M9DY9XotoFvgq9PU2JqUMQP+B3d45JLCWbODsI+ykNyI/eTxbTu5H5z9ZkzS561Fn6ocZeoUemVlnQEhnarrtYK/cUmDi6GT0qEh3Kls3wyuBeqYvus631XvfPc7658/+C+1g2AuFPPPZraZnh3VClcOj3vMExLwxPgvTtLpqVdgGcOtq2/2Oq10dnAdvGB3K5JG3XzrjtrR6KZzhUqKgwH3VqcESNhABM2ffGvB4vOq3oDo+GNPCH3Pe+FvJ3j16apeWKwjZEPGe/fur1Puco+66Y2/vwFfrDQ4SI7ioKAhzo2cxgHreqHDSK3rrht9eZbB13MCbzLm4OGySA5uuPvoSVU57ubLNFDhBYGM5N2Eh+EjMvipD3mgTd/+FS5WydYXKsC5jHg58glbx960e/m0K2TQ8NQZAgJWbcPvWmK01O9BWzuZHg02kpkdks3sN6oCuQvTX89GWXcSROi3GVj5n1rUt21E7WBpHyBf6+kBv8/7yeZB7oEnsT0ojXEYzgh569IXtOcBApsGPv6EOp4KdXKLSx7Y0c5T4MpLcro/pnnqzADLWgZ/5A63aTv0GQ2zStgEeJzvEkZkKLkJCMzhHDlpP/IZWMplCFJ65h17s8/QRhLz2iZ5poEfPDfAFH9mTQ0mp4Chz9xUJgY51LMuP4Mt5S7cDmCQwYH3xAmKYGfdN/8bDPt6izUypalxGIC677Vo+mXo85js3BYe6kYz4jFfwPCXV4fkBbXqW9KgaNRLY/x4ex4cGHcw5qysdsFoyAbewb+3hdiUNrEveFQh6sOndKHFXh+YU9sSNE5Nr0dO+lZ1E5X5wMGGS0WAhW0KT1421qiHnZRfRqBabjGbL0fhTRjqVtkKU7lYsWePvTXby3qsDwRpImAHPHhoox4tY1vfWIwMa3o7Y+S2Gs3tAp92O+vEYM1O7cmShc2pneCRxm2hU17iv7YohTb5H86PXAKx94gVPFJNsiP67jGnKnsdlmr4Jkzq1o4F6T2wOThjaFi8QaidzMIeOC84aUr9m7DfR5Pzzuucya/PO032h0zQEQlKk7PqdlbP+W/n9K30O7bvqOe/6Ldr2zYdpTKnTN7ykEHV4tJS3eqmt6x7ntyfcNJYLlaiI6SJMKVDZ+0x+PnfjBwWMxcjAVaUmvWkw4WE4LNQV2DHNHcLk/ag4/c2yMCU6CbBz9rqSn33d1633vg3b6p/fP8/1k5kn3Ue/KQxDpX99p0762lP/PG0v7ip1/rAIvpzYAwV8Cuvccoc5zbFYaQEulJH/axbiq7adoTl1bSB1mWS1NsQqMXJqz2FqNPV+YeWiPwik7JNcE0DA2y/iOK6wMkDPgajXjEP0cHlPmX9lH3NYwfkBLAOJujOoGKQXdfQPvXDLae+jTQcU2mURePKBX3rT9LOEI2Uih2wqCftyj6XtVYiMOImn3/WBgeBDmX9ZLu+iR/HExMCAjC1NfsnbQNPWIKRNrVNeQI72stjbJl9YHBs4GfgQo2olIvs1OM8s4EaMZufZ6zcWrMdWevedltLIBOCxKf/5lT+sRLw0w55+NRh1sMloGra+kW50t8XBdIkmMzaSFd4I08jpvzARQUA5CWBMPISTwrU24z5BGlr3urdyFr4pl065YUMXTalXh3n/WvUc2YrWAlADKYyKTLwnE996SKERW3l5sxRtKGvTv/STghe4T+Bm/pUDkBtn2pQqo8Th7ZjEEt96rhUx/yZ6TnwUH8Df5hAVWaRg3Dln2BzPbNrhlfiBSdsBCYy9osJ8VeWUd/1dMrTQM/UNkyZO355GMG22gO0xFZiL1TkT/hIkkPXrM1BB/TF6N0ICOF7fX2oEzpn84oOX4tiHdeT5oLAxaJSpQwiF7BHlhRhQ9pj3l3rk6i0MYAUa3j0N8hrq5L21f3lCCeZ0XnGljREDLuVNTA5GXy+CVMPbL3pFHJk5wz97XQsO9R3Qq3TP487p3MnR53Oq3derYP3h0p2Oo0vbTl2b9a6V4jQfaUTTqj3vvfd9c8f+Ke8RFbDtDxXOzoaroA2GPCe9LgnJgi5xAlQ7fzb0CI/4XvMb6sDKel3cLZzxa7UCT1eFuw7wUb+VuN1oMztBn+gzlodEIZHDvUXs3PT9dKXv6S27dA2yAiJ1JGu2elaWJive9/tvvW9N7h4a98mSdmGrQxWgwM8SA7im6y5u6iU6rYFRm7B2pi0jk3ktgXQ/Vj9ZZFEC/r4AvGHBYQU35Arc5wpx/rfi0w0jvPnNzeHY5UvRc+WWRllBaxDXXBdnlKCMAaYPPyGEr19Y9CtPSToUI/IpO3CQwttyLGmYTG/dnP2m+6jueVlJVPqAs9+bRCijBkE4wWF7f5AVQ6gI4FNOqE56nSgI/W0VOt4Ik4H4z62f+QdfY6lzohQljVi0JVWjh+BI8zhOCX6Ad3YAIfNsuCFjFyoOiMDXcopA3rwWUx77WvawLVnuUJH5tSBnlt1BjNKKoLir7GmnrM3/mTXjZIDcmbnRYO3+uIXycotNs3PwI28DuiAbEA00OzMUQIY+W3o/CwXhrJQz9pz91Rp6cCOE/GDoNfzGYhQRPlG9MFfXu1h0NQyUFoGQrZ1DHCgtkSd5G5C7AiubG9fJGkHTRHlNqRuzjymnp8Ps4ZidjzJRUZkBW3QI54xF78+CGAwmqc5QyethsDNW6nKahAq9FKKP+shRSAGY2IlcIWn0Ji6lClD5JBg04/QG+hrs/IoIu04/tMHm2Yton7zlrGQbXNE8Aktm1MuN5I3A8dl4Cwgw1GtwYuf+lwjoGxb3A8tBKrQKFUHLiK2MiEHTeeIJgcR+Yi9aBT8zNDoMkB4vMW31rYqqWyviloRGg1/HGdGwj3Z2vVnP3tmnXXWmfWpMz5ZnzjjE/VJ9p/69Kfq02eeUZ8685N1Btunz/xUnXnWp+vMz5xZn87+03XWf5yVPM/PGvLdm//ps85Imy99+UtNzCGSHTlT2xKE3UiYBirVbs4avvHNr8fQxrW2puOgLLqwfKr2zy/UHW5zxzrlbieTc8lS364RIom9NLXK/W8WTnYLF3V2aicmf7k9SaeJU0wIwk8+2bY6gDNpGxnIBsdkMBl74HzPnj313ve9qz78kQ/WjgTM3fFCE6T40tSj9hxTP/aEH0vZJUpxiuzBG8jIwWO1CkX8H5zuYSRlJ/EJcHRGpL54kR+LdOKXTR/tQUw9haVJZuQJ5vQzB3K/uHJRKW20O/dssQngy5HyMHmbx/c3/V9ImaGSVRh0ILVPG3p1UK/ODGywk8hF/dqobVRhRyYYpD8Hvqxj1UDZcnE31FUv/KVN9vYvR8MhEMpTju5tMOztH6I7YDfdMDCsE7zpNw6sOi2rQBH5fuHAuaK0kejstc2hDmW97kreum/5pGNsRRKsM+AJndYATAbtAYelgSaf+K4EJQ3IVvkl8FNUk8E9/LdNhRjbktOc6n8H36oc2DLrBv0JPszyZ4BhlC1caRRmWBzwqydR+SNjHR2ri9BC9YbddBt5pP9Af1SRZF/xPWXIFvy5IKeht/kSxPhiXb/5SnkmT4b+JS3+8soSjoEeOuUufSjGI5eUADeuRf7EO9DmrUjfRJCHDCRPvZofwtkDR55iE86GjZdqvL7I2TT2qxTVKwHZCNrHK2zaFc0NaNm8WM/FF8FdPJzrmWYYd8ar4AvFge+hF4EJuqZWkcG2QQ7OxHcALb/RTV5CrM8kjy0PQqz1bW5nkGdre9o4my/lmuEssLbBoy1adviTAzOBXigQUCqL85SyNWmg84gmDUQB5MqQpGLjaDlQkDOj2UxFflMmaYbWiTPwAmTKx481EozN++jOvv3Crz6r7njyD9bd7n1Strvf9y51l3ueWCfd88510r3cOL7HnerEU+6Y/V1TdmKdyPFJ9yTf7R53Zj/Uu8cdaX/nuvWdb1vP+JlnhpRDJoxfhxaDyX0LzpUveQZNC/Pz9d/nfD1PQvZVdDtMbyPAjmZYT3vK05Onk7kkqW/pKSsMWueKwv31QOCmo2m8W5XUiiynn2SvDPqqLQORtwossHwLk+YbGTozkKt6bQKHACEOmCM695lnnsmAgrMk2M+VI7ZuZ3dd4v69C/WgB/xQXe97rjNAvPhpDccT2YIfpqPnXAhFBjBs9mHqUluWfvnIsoa0a57aIuRzi4U4pIkvUEdegIgF952BIdpDxglCDgN/6sQYhJUdssAewZEBiCLXIk4GhstrmmjVzznlFRoz6g/Z2ccshWc368VG+LVYOi91PB/k3k+Aulnu4K2s+jyDLkf5B6zYun2MppExm3O2ZsTneIvLfi6INDHY6PJGxl8iFs+7khhDPwNy+hF24NKafLFE/OKyIkxIm5vBiW064Org034fmwlkzsmbcWZLPkyhw3wlIC72+VIA0MmGgxwb9FlubV9PlADMNVv6NPqvMzCZSVeo1JUW24p40meUUwIINn1igmYgxm9o3JveXhW+upv4b+VNWQTrk57Ac8aMzpxbaMh/Ztr3ncGnddWFoMKtdMgTx+p86Euhk9IZztVuHjAAvuu6MwuHvjbWl6m/Svzlk5pk6bPYI1RipYaTRGb8ADR34N26SWVhKRv2uYVOZmbSQ6M6oZIX+ZGX8l6DJrE5W7UMi/rRpjH1+Dmm5OGA0Q7OCJjgxXfltd44kUf48ZaxQVxulxNAJUijjhf2G5vOivVdhenZnaAhIEOmkmwQGf5pa+AW+9B2Ofahip51s+10rUX+zl661m2RqgvYpvyGBfDtTJBXtVCr4Buj77zeawuTqOD6yKasC4oSNWKV21P9mlWMPUb5zXtF7G3IVpCdO2qHB6ln40B+rOOk8BpG6ZEv9lvHOFZzVWgJeRie5WsYhfvUyWZHtUP4SZfVWubKY422tjEYW8OQLirZ4Q5cVWsz7iNbjtOhkLn0U2ZXsgjPkaut/Qvzdfe7nFK3ucWtBHWJk3A1r8AGJ1jTmU0cZWZgy58GpYMkjtJhyKfm3SpSOXTyQQ5bnJwm1wbES79Oilz5KX4DVYPlrI2gPAEstCkOYsq60gnfVk96/OF/deGCUuPVJsU9XbNzXPXCc6Sg09OJ6eQOI+VBBRhKP41NQ6TEKj/2lFK2tbo7LyEbB1nwZFYYtOLtWRJPZHSg6SJSXygoa9LQ1LU6GcyUDfLILZ0UXn7ThHo5DZvqRlvjLN0/efxz5oJ8dar4EnDAvXLxvHWukGzZdqOc8y4z4VjP+mnTWwdkImAjKdMesL2VKD7r295gIQ6HciROu/iolNmmZylsaadoX+FGG2BuZNaFHOjJp7dsJRzz+eW/pNPX8q5RZ4742S8CCjjS0FApB3X7cEu0EylxaO4xyjVg3nLLejIDJPAYzOUCwF946Pa5OCQvsiYjrzkxDzoNIkKnvAYH/6QgDQf/AE/9a9pA2DGbdcwFb5YuRK7WCvGhz2QQaNCY4C+yHNZf0Vx48mVgbyCnvwkJwkHfrlnztqGUOJuovqMt9n4uykDI+uE3zZwNEwaZ5rO3fvAIl8DTW7YqS1uwzFdqSHIoodIUF7SKx4DIQDhxgDyrFPTmmHnA1gzeEIbjlXz1lzosBLb1o2D+IjCReAuVgNpJA+kyaIzO1B00bSjDMNA/dQUMYYfvyX8j+ATG+M7ZbdC8HRsc1ZhxW+Lj68EnDdqtfOm2oneIz8NE6MNvgsujcuo4Z2sTHB/Z5Dcb7WQdA7cY2xkjtliXgb7K+OZMebJG5Uq8xq4+ob2d1iBO76PLD2XeFu6XQFpHHsnUkQ2Bhgao8Qmy65DnIAOYSEHZiI56GrVPMF5U8mpIeZq6a2nAurMBP0VSO7n9K50gjtFvm9tZT39yz76Z2mFc/JSOSqfwZalzBC8yJCtxgNnPJKjZyqTU2jGKK/M24IED8VnBTpWaW5vEoVzjDJQXCDM4SgrHOaQzS1uciTaU46l8x/cRD3lEXeNq3zFAu2Sp196ExQRgCVTYlEMuOqBPCzic5IL/id4B13xIrz/4MS8D0mWQMkDraPnZX/xJuTnDH86R/zrKw0i5jaVuPIaHPHwhHPkg07wA/T+Q5DFy0Y9yklvhA6+KTB9ggSJIVQf+9H/6BT6oF6K7Uc/+Q0UXifftMtuyp1iReS7cIMj5pK3wG4H9gaGXHOtJB3nqAwDqRLipw3YgCArNbWfamO8h03YnA+OAgX+DXoObsiEysU3GEwNM7DgVICcekL4XfbPlDoGHNqdqh3fWdQYIuuxI0mmWDzCwjy9JdWkh6DGvscd/Zy+doQuINA4p7F2M3zQqW/4beOLrnezMk6AAkAJnsTLzLBzgt4xNBGXR0RqH/TJat7xKRdzUzcMk0gTvk3VgMjCB4NHkxbrx98hDOiNL4FjPBzWcOcvsG8Fbv6tP/UijAYtwDKrYoFmP6gxkgkn4abk1NmFmZpRxJRd8wFEHoSP+SkmKG76sv+EMmLdDvXCgPjDzBLIg4V38ymi8vsQxXgEdSK+yVUx9x6F1JQ5pkzdvpSe4Isf/0kI2seFK2klyGgkfEAZzWS8oDQaUkbuzb5QrV/hIv0EPGxvL8a9yNa6lWt1cqLXM2ImT+qM96AVeseuMvVuctL8jmqJwsHqVg3jjUH2EeNo31bNpIEbg34xJAzdFDUbi5mABDii+RiTTwSoSQ7Rj9VoHFakhUZ9NNUcGOgmMNU+uWk+4wLGG5YncUXhPWXf75dUVjy4ypcMpQy0TGxz5ZKKUiYvz+Aaz2PpRb+qTf+7+fXWPu9yjvveG3yuYS5WmvReLjHIVgvEfWOsh7uAHJ/utTJGhOGFJZ5sObWcTLbh6UNhipKR0ZnlCxrn14VWo1IA+g6Nl8fDkIo/WMYPn+npd9duuWo/74R8ZIF2KBFz71eQ2eW77RP9Nj/o/bNYjs6bfRjpd5akNmnL7Nza19Uln6a2GvgjR2idBOBtn7iUlAfJFJGWfWSToz7vtaOt6msAVHvnut9oOv2EJuTnE9a0ng/Dz7E0j1N4y68GpXiUHBg4cdnCi3NtuJlbar8JATi0qyoCrXTl4uxc2LRM4ZSZCeMg3+mMbfJu2n1tswIju+LNtrMj63iK0Lhl+ASEzRurJQId+bJDTAZv0SBdQjRmgbfCQoTm69Qhc+htHmaDiSHalI7ZNbvpk6reN2TycG1XFT9I2cvGOBS1CvPS1MA7IQV8vr9qtAWqqAclzGyTDulBhO7ECInZnfvyFJ/5nj++PrDnutYPwy3luKcu7zcSnjkOHAMEEXwY+uS3r2MLPPtBLVbAMdBRM4hSmjpF2WdYBggSUyDpBFUGIT94m2LE2da0uv/lqAfnyHB7A0a9zIR9Y0mGjBHnKw9eMgMfKQbm+Gry5bexTndPeihSXvDsLOOFPMFIMHKUQ/BaKw0P9HHixO7e8fsZ8qjk3OQkMhRubdhYT4D1TyaZcKIs+laUBpEmfIQRJHOSizHI7Gl1Fq7PKaeCJJrlQgRbXfntL1r4guf2kt/gH+9uqNACT8iOaFGaejmKQcRDwaTa7mYL1O5lz27YN946/+ZKBiDNqfuIkiysJOH2/VCJ2+OoObSfq3qmK85QRnQIzBgKmpbHYGVQ7p+1ovGrQQM0bDAYFGbzZTCO2Y/nCxJHGehHJK5LMYsTRsLHP482zPiLt1ZU0gUfHYTF1OKudc7vqyU/oTzjZ8S9NWvNhD3g3MHQQcCo671iyc5Bvx+oXZm5dkgfEB7vyNTg9eHddJYKjQF6tYxffuhQn6QE41tF/FpAr+gG/AX5fozXu0IUe9s0v1CN/6FF1peNPCJxLk/JpGOHKJ3aSmW4x2q+wU4NIFNCVLyLJz+S9aXE8tE1AaHNHMuCC5TJJml2cLQiCG5ll05bhC+fQ9noY9qmsUxeSZ6A7nxZLvwAG8NSa9jDL+eU9qRVGy1w4ZuQh5cqfn2cJttw4T7AS2bjT58QydRO00Rdwbpm1PXAfeXtsv3Lgm/irAW42BjbrD7o5ACdZ3kbq/hkYlnGk5P02M96160c/nA/15Cng2GIN0AcB2Sco8AKXOj4xG75omN/Q/7XUA7N+0ph62oFwmo4kkUx4HXiwui99ngQM8ptZzZDXMu4kLw2vj5sOX/4ruW2H5Emz8raqtKdejwUdXGmXrmnrwV960v58P9da5QlHb01yrn+VQAPTUEUAOq0dRB9Bl2QfyMyW9q7+/NGuA2o4ij6F0BcCs/hN8UU0lGWyAXn72g1yaOe4BywDQEc4EYXwtkDLvBsgrz2D1bJBCk1U6GEc9esGvu+K+vZ731O4MaxHi1zUFUn+lI1yGq8toosl5OUt0zkKtZPWVdcFtp/mip6Bo7xlk5/0xBbgJ4GpUSWw2xawP2jq/sIp+lYn+SascgKuvnZdf0tgOlPOyDEmo5PpTWKX6T3slYvfRt2skaCB5Zi3pbdQVSypJXMEk1HyZBAfzaI4H1qYQwEx8KrtOyaL/775kk4g64MIhvJ0jjxwPHL2cFCQ594a1PizDgPnlCtIBx421/cZSE37WgPy5T/nBliUo/lsM+ZtB49rmRL4GLxpGK24QyXp8mWLo7ltkW3oBV6CTWmZ0JQNE9w2V4sLi3XfU+5bN7j+DcJnjPdSJEEkUEyQq4wG/Ayi4vYD44dzO/jipFz9sh8hW2ehDLDDo3S4qSP3hyHDi5ME51ORyriDeoPt1qX8tp2P8gSq35yVHl9sfLWrXaMe+8jHBsaBgeQSJp2bPM4EvjihA/wODrrX0KDjPozUjhIYwHP2Lk6QpuEL2fZ6vqHyFidtz9nbEXzMQLP9xMBY3G0/EsLf4NQPlRxsfcLXNsoji8tRlnoSRnTGFgd+OU/hQJEwePciegfBSaY6dbYGG0lEQCCSvtJ8GwjlTsgw0CaQUg+WO0th4jwzNoNjyCDoAJhtTFsuGAxuAhLb4+dQ2sGLewpAbXFfrDaN0rHugyTidwAOThpQbhODA/t1ZzmTSquOzJqSDMAGF1bu8CAp8Nk5uMZYocY88HhuWSMwm3xl448gAo/RcgoA6fKFtfKGTOzsBiPQmnbUcQsx2iT7/jQZPAY+tGWjnrLAL5jrJJ/hFvFkTfsiWmSnHWb9tPxBozITjnrI5UZiEMo2V7F/bDfBDBjUhfDlayDbwHwSNFpJEbQcqcOWWUjp59eWwC/4DLRSRApCz5of9UO+fmWzDLA4HYeirhZEoTT6miRfvYI7ic1IafgCq8fZK1/5LwOnnswQ0eTddG1P8jFV6741gShPmAn6M4ZoAwZ7Ekc76aOuNq2O8gQpQZkXc8pAisMPwhduvgrEpk/RxNWF5a5D72+2enGsrWrjvWYva/IUqhcKGytsi1C5XjObc5jHGrHnSh4qgupcoOSuCL+tTsI/osnZoYV9S7W4f7GWFtjPLxM8LNUS++WFlfr6V79eq8srQ+1vsoT8l+aXaoFgx4BnYd9CLe1brPmF/TW/f+BlcbUW9i/U/N752r9/vhb2LtTCuV1v37nkcb6P4wXq7zt3f47n93q+UPtzTvle4FEv53v30obzffO195z9tbS4NBBz4WkBvLbde+4+cOyjLe2HvfgXkP1+8CyAe2n/cvDNzm2vJz/hKWmv0+1uecnT0vx8LcLX0v6VyGUe/qRnP3wszrfs1PtWJmed/JrBXmV/DvIDh9vevcjh7PnIWV5zFb2FaWVttc4ddLQIvnlsYx887oe/efbz5C0tLNQ5Z59T56qLpeX6+pe/Vo95xGPqCscdGxiXVt4ry2u1snellrG/c845p/ZCy/wiNKCH+XnlgC1Cw+GkxQXaIC/b7uN4P+0WF9mwG3ncr90chh1ekuSMhzpbBOcC/Uq80j0PLQv2L/qN/U9HfFHJwODc/XuRAzDmV2t5CRmt0D+XsD/7MHLZB1y/aXx5TxkaHKxw6S7czkDlAMWglDVW8JhF9/wcpAx4rO06qizap887/WHfz7H2qFwc6CIf8zoQ6dkiAmxxcd54/TmY2s4Bsgcr/ztw+366DOpD8JV3tDk7M1xTTDmDYbAxwWd7N/IcYPMNTC7scwEd/+TAabFBEfQbNMFzB5MO6IZH0JUBXbhS1vxRmAE5echEsjoakZAeEjPYekhhggf+EowKA8TtQ5SrF/XSw7kwA838btfvZ+MkMmKvjN0ET9UEUwSNtrK8v4pggE2wYFBCfmijTJkm8LKmMCWZCt6VcdaoZ5UNx5CrKCVR3uGpQwmaKF/7DnxnzXWCI5L0Ra/OJpmjDK1LS3FBbC4M5BUdTPlSXEnx9qazcOFLiXfSNhIwGmQBzhcQa2coHnpaFpkEccZR/p01lEoBqNfcWgVmmlCunjw3cLOSM2Iaz5jgaYrAadZJDnkxUKKRdOZ2v+wQGI62A4/6th/w98UM+DjPulrwbBKwSesIY/U2skmf5M0wgIo2MuuZP+8kqfsdNTuzi3bQMU1wbcA2tRt6sApnGZFnvwxiIp1Ln3LxwB77i0UcsfSpT59RZ5xxRq7uIz0E5xWKCzTtwKtra3XNa1yzbnSDG3aDb6K0urpab/6bNzMALKEwlKfBxvA1CM7pHDFh8uVKI4p4+UP16XxZD8ZPJ+QLDBP5a0hRB91BGNTLmg+OveXjIsw5DHSZgf+a17p23fkOd0rdC0vvfve76uOf/ERmLWicji3MqLzR5LivSOhia+v1Hde8Zt3r7v3VhUudwOFH8j/72f+MkWdRsJnyBU5l4hXtLW5xy7rFzX5gaHTpk4P8H/7xK2pxebmdBTIWV3Dbb+3MaOLhD3lIHX/F44dWlz598UtfrD945SsyuHhltqLzBVOebkLvcazosh1Gf3VEep54+hPr2KOOGqBcuvTmt72l3vTmN9Xu3XtwNjgS+pcPIzi4aJ0r2O4P3OQH6sGnPmhoceHpXdjPH73mlbVtx/bYsbO4mWFZ9ep3gyBouW53uzvUwx78kKHF1qWvfvWr9XO//HNZAzqLg1eOWbsS5eFgwT/aNlc/95M/kxdSHyrt27evnvXzz6pFArYMTsqC9vqddANsY5Wr5Z/76Z+va1/jGuZcLtPQpWv1GQ+vtXf8TW3u2Bk7cxB1wMqnfrDFGQZBgya9lK/T8Kd+M/PgsXJmwMnAOdZfmcsAGj/GASrojqQ/Y1AEZmZLwJXAj4HK4CaDfAIckjPB9kHLqGN/cJbHMMMzHBT5ADdocJd/ImjcBju+od+B3/OhEn995oxZiAOmwVD7UnHIJXw68CfAI1c+GdRnXJOVgRwc8JDAINAMIQI+9BoKCC4W44AOXyYDIP2mrRLQEVAoB7CnHUSEPtdY9TqtoV2EaCt+BpqqIzU5oEoeOoIP2xsChS/t1vEFOAZ1BjIMDrRh7Nj0NR/QQT+hssMOYDqQFJOzTs5CGe/0cgQDaXFbPvhiaQWn3DrDHQjqbsMHJQxoyAEvRtC6JlcJy2e/poR2Gz60Z1DIFp6UAT7DdY3ITFtxfVl/iH6WmgQ50mI05HhIO/umFwX6GXFEYgn2DJcYF1dtb6Dq+Km8ZiNfX/2xQYXRzA7o45T+nNeH+O459KpdSJGUb26uZI2eMEMjsrStfSK3WPlTbsqGHM69RU3mCDmGpo366o89rVZu+YCaWV1CtugQASkn6/u07fS0D0bsRK7oC/nkNjJQyKwrHHUM/v5ozy51+vwXvsB/7aWt6lvpW+lb6VvpW+lymCYOfPXpD6/x37+tNnf6nixSRiMH1R4I3TnwGgjkE2IWDwNQbiEa1JgyaPbsQl94dL5tp2cmF5h9AevAxD921PUUpE6M5LNN4N9wEZCJwXIYNsl2ELamzcViIGVbGgonPwF0nsGkUYhtO4hwYLaUPAKLkJd1eQY7DMqM5OFLnqhn8GIb85ytmWbU7ocxGlf+DBS54PW8Axx4PUCLecKQDvKUaS4ESNJtkWXKygA5IA0ezYYmAg/lmJmvFsCQxJIwkzrANZg0gDGgECjVrdoPWxgGWM5/glviAo7lg708SxN/xiwbyCqzWkFGOfwYMHMl1PQQjGZ2z8DV4GTdwJDaBlFsmTGkbmZOzVMe8BD+FAGy8IIggbp2Ily44DT8ibs5Ex9yJHCLGcKXFTYQTF5PIi0Eiz59mpfdOvtHq1Zo850vKwAj+MBjgDrrjJpfbsgFnrbsy3nnoIeNIGpzvMwxgvC9bMJhM0CLrGM/natON7AHXw+SJ3PzNCuykofYap9H9Z7BxNee+vRavtWpNbu23LdorZPaQx8yGBYWvDr/mIt4AmNfnHz80cfWcbu35oL981/4fPgKaUc+iboT4hmODk7mXVD+N3P6nzRPjib8HczNJOfg34Ga/7vixU6XrNmEiq1IWwPl0qQLp2CQ8xamw4PYdc6r6dFWU3JeuqSQz+PlgiFctlR/g9L/AYYckrL43aCDATcDoYM8eQ6ozsJkEGPQyYyao63BD1ve3s352DwB2Za9g1POGWiF6OBtmceZQct5pwRH7h1RbAusft1LcsmjHNwOelY4b30WZUR8BhPWzCtFEp042JvHICssqxoIOTDz17djnXUCLrByHoJsD2208ZfgzYAI4L12iWY5aVn59KRwRzPbui55CSolL7dumzaDIoM2gxrHZ1P2oQs6DZho1IHjdGaPN521go6JbFwzZUCQj+KnLf/CT+NNoq08S5trQTuwNt8qs4FhIKScevYHOghsvGMzY+DjTKV0uHaQ4Mgn5BNoG0wMsEINx4aO6iPryKTV4DGvDiGPFoZhUEYb6EHAk1/WqkW+yGJzmQq0EbA6M0iTH+BJpxcK/fkxcRq491yWfArXr0T4njUf+NgAVs8GKi2DQteuRcDU8xumHMPnGs3H08Jaiz4NlPupWegxOJQW6aVudOYaO/BvZm09MCJzqReXdQ3mzVaeyNJc8c7OoT/XUMKLMgLG5EEZRSr8sK1c1SllBpYRGnapOrQDi3xx8mxsequSdDSqb0Bq5KYI8H+lFtLlK/1PmidHE/4O5maSc/DvQM3/XfFip0vWbELFVqStgXJp0oVTMMh5C9PhQew659X0aKspufTpPF4umLZvTqovZfo/wJBDng9Eqb+w43jCUQ/TDGJkOYw7JBNecEQtB9spZyn4cdptbc1gzn9r9wwZaQKUtj1YN6wOTvg5xWK2MKkmzrTneAI3g7glwsoAPoA0GMiJw5EBSq/nyueKhGnQR2QoPuEwUpMvVsv4lyN4tBoBQ2A5gFrfgZcRNByFRvICtPHl28nSrCiS58BOXvgiKMiA3rQ6s2hQkbVjCYylN2Eu5QQ/0sQ2NVYuZGZ0VRJr4TGv2pAPg0eLhkDIWUGl7LIPacsXLJwdCgxhShOH1mUvbb1uzHoGKOTCg8Gts5upLcEH+FQnBpMcUhoupYU/5WeOInAtYdeXxj7uQJE8giB1nFun3pYErzNMfoYrELWTwFf0gy6mxrmNmCCRMsJOeGi5KuvMSubnWxoI1vLQmdSTH/68DSp/HZxNcz47u7NG09vTxtuhWZ+HnSj3TQLJzGKCKQ+S+MuaNvBTLTOLPrTEiYfe/hWX3w4eiS8zsOpaRRPUOVNN3Q7aCPL5H5mzn6ZshN4MUPOAhPRDj3nqKlElQu2X+Surfg3YVqdB5N9K30rfSv+Xkk7mW+n/X2l9zACWEdmBHQsgUsrgTprYg4PJ+rozLQyMrnUaBlGDncQnjrzUyUyJg2xgdB1GMkqs4w1WgxCGbgY317m6iD7hhbfmrMp5kkEJo3fjpwWDY25N5lYTA6sBg8GSZHNo8JJbfZT56SPpd5H+yDYEJwfqOtAGdsIPBmmpp0D6GeyFJVJpdBbK22LSYpUAoJ7jsgNgBvu8FsL3kzXftu8nQ31ZqwGAAKTRvXywdwsN8i8kAyVr2Q4eDDo474cFwJHBnHxosr3kKNAs0PcwUQV7eaRg8hCKm7SODWQIlCIHNoMpA/DJex5tvIkcZM8AODigq22AQERcTh0JnzIfFIjO0EVu76aWMPkjmOtghhrSAY6eabSWa2tHNUtANZreFt4jDwK8SMHXbHHuC5AjYYp8unb1QFAlPdAGLd7yzFq46R3kt30ZVEtZNGod6vv0Z4I0BKHtuN7YCwKPlUiCbnBk3aFBYG71cwydsTltjfPIGCYSdisDb7sSjOc1J2T1ekLygeesZqL2zW1pgzbpNvBDn3B22WPl4Fo4X96rbtfGy+ClXJ26jmCaPgksbwH37dutSdEo/5Twt9K30rfSt9K30uU8JQAZUm7XMcj1bSf/+OeA5WBLVt6HZ0UGwfMGeXMcEqxnoWly0GXWnbzmKbcphU/qW0zUAY7DnwN4BwEpTJ0JqL6l5ymDag4MZqSLM+87OZKSDBytlXE0AcbQTnpzRLINyWCjUwc9BhqZRaJ9n4ttSNI2/CzvlrRLfifpUUaZZUNGjvsBah220EZ+B6eei9AycVGZOrlNHFg9o2fZwbLIrJIBmAGg1JGXW9PKlbbEI+F9qJzNwMOAZzOr7xMqDjAbFyeQBQ1p1/xLp7JzFzsAvvvcHgZPAkaDK+i3przlKebMyAkHrJF5w+rgUFuYIV5vXPLn3tk2H4KQ9fBGgGMy2PIFtwmgAqlh5TYk9PSLb7UhZO6MmjQggFRPbfhk6+AWrjMbSCG0GBjlKVznyDZtS9A2s4Miv5faFxrWU/yRI2kym5kPz2O7WWdIhrfRY4cGhNLGb0xQNs6tYs6mZ1Oe2dSDeBN4bmmTl8/COSNJgDc9RfAX9H7liOMtTedZ/bfSt9K30rfSt9LlOLnOxpkxZxxc89Mv9XUQcUAiGWR47iyDA5j51DOgclDMADXl7IkDUw8NGfQcoEyOfQxSuUU2DL6ckNXv28vsyBD0+Bb+HmDAMTzx6mEPdgzAHE+GH6nKYMzW9RzIHSybPm+vhb7JLJsNJIw6tsvMhqAM1BywM6Pl7TGH/R6E8yoKzwe+e72bdYAoPNrl1RgM0M4j9To85ODskC2nXWNmEDPQamTB3pk55ZeHCKgTuMh3c0QgQTtpSoA14JueHgZxaMhif+XPxv/kdV3/DJLUA7DAFbGRZxtPFI37zMgZUAM3s2pNIW2pC0+ZeRQeDcK7P2XlWjFpNvCZkSbxWZd/ipnkC8mD11knZcqxkvVzUgaO+Qi9s6/g8YW25TrCBJNrTmSGdYPn3Fb3Vui6T7aKwv+ck+8as43xCvDXoAN5UH8NvGOabLgkwNeMkC/JmkBm93wogjrTs+gLnIpWPecF094P1V7kzVlDg8HojUrAdq1dVAIMX4yf2UfsJ+/vhB5Czz4f9Xlm8SA3s8YbK5Fvx3xkmgfmBPtk5nbt1Cpova28wrEv/ifwi2ztE9C0VUkbJNEHh6MjkES08h//VKuf/hiYt8PWOkagkizU6Nij0FRMZ0ABHqtA9pIaQ/ecMqc0nXT15zR1FlbqXLRupzeplwg+HRwhkhcliy/nWAl1cqmD4nNlpYnZYUZ2HJQrPgi0a1gujKzhoNP6slydWF8BUBaDAEYUyD5N2cdD2J7/qeMfvzU7gB0o4NLWlCtGqsmdV2kwG2PKcXjRGVGWKx3lxLkGAl5hpIMoP5256k0bOpidXXlwGlrY8kmayIH24g7cXqMQGYUPGrC3wYS2VBZODjlRie6EaW3o0jHlxoxFOnqhO3hAT2gHVgqFEZkPOHRsAuFf+NMLCVhkgU++shrO9VIuGA7NYk9jd+hBWU2yxOdB8Kon/kdJdj7yqZjbGcpEOcQw5V05gFUahU9eHHyQAxK5pknamGutAKeQHXRFgvxrG01l6tre2jk7ULcHVrbQa1Hrra8Mu6oZsa1kkK+hD8XqMjZtGljO1b9pkFs4ke5kwUtgWi+VssXpkdH0SrxlnRe7EVZkIQ9C4pj/sh0w1msh57xlIrxII3Rp28m2fuCBN8YfZKmTV+pQNJFLbgMpmwZjLXbyYzm6Mpgwe/hvvQwiqdu1uzFZoQG9DVVTSnHbg20mtHPo7URPrGBOMtkCquGJ33yvxme3O9g4CF+2STJMa894aG285z21ucNXKuBbDeCgJ70Y8nKLCtpjRvzTb7nA3DfKWyGDkLKFZxfEa1JtILIpH7YxMDOFSURhfzGAw1ryVKSDGQiA7ecFvcXUgxft0Km37XxENbM9yHNqxnAJ3xTxtb8dO4OCTrztJc7ImHyDsskLdRMIkhMbHf53P5O/wR9Gh86MuG7N8g5qnSGxRWbRoCv0Dpt2vL7RwUSMQzTQKt95IQTVEqwJjyL/x1+B2aBBGrUYgxswcKadI1dDA21JGfuDD2m2x2hT6RPUMzO+LYamD1V/yI76QjRYCF/yBN7ckp0lAFsPEFsgXvyeMsDm/YRcgl/oSR8Bbh5m2QadZgc5f+ChKTUNQqaQk/WkI4qRypZTKrcMlFX0nwzwoGv9mzn699zqJS9PYfrdUUA5KzbmIHRaTxtC1orZsWKqKB8vc4QtGARTkFut4JPvmVls25m5KccoAkbpGC8CrQM9ffdGniYVujL1YoadNhMsMA2Neb0Mecon/UBlGBgaMBOIjdCTIvGVT3m4AT7G4/311R9/Vq3f8tSaWV5sOShr/S2VxwZrHnohAKTJrPHcaBdYx3XMrt11xWOOI+/Sp899/vMyJQ+K6MgkEa393i/U2otfXLVrD0IkUscoEhBkcNQ42iDyeC/7Oa9m2Of+tkZlxwCQLz/0wmCKwMsydaUW7DQOSN5+NoDQjPIkiyVx/KkGLJWrSjE44I0TANjxaYHxhQ5w+fMqiGpUlwauEMBpoJ+gUfFhJF51bohUQxNOymxLU40BxBpCvvMnvbm37h/8AMyruFy5+lMmOhPKNcI+ByYM63DHXkVAhx3Kzoi9DrxjzOBVprmqo41vg5YF8+L02CtrfyLogMKOIy0eu+lIba8+MHbq2908NutAsKsBcWonUC52DDPMs4X937Upm8pF+Yuyhd8BBg7GJlELWf3dEepRJ84jVPA/gbd65ISkTvpD7X3eFixc4XPOXufkgOAgbEdV/rGztIaPnOuUqAL8UAiCBA+RnXCkj2NPaCVQanCoHNSf+diYOuUog5OBcDMamm0mnXKC6pIvDCma3GrRSQpJe/KoRUk9HQp4sggaets+rC4dcKDj07n58flmmAQM3//nxQeeK1fxomCglCxvNORc2sGdANlBB9je3vApLPuAH4nO4mXy8049aOyPnZPnoIyuyG1atB/q+noD7Vu5ZDCnndDberwlBD7RK8fYj9CEx7HiVFZkKqbkpRXlguQXhOZIBoOCjt2kbYtTldgLlImzDX0rSTjgjxisJzj2iCtsWaasla30xBCFK//2Wy8CWl95NxpNlRvSCiwZ0k+7iN2i9Bl9wPp07X76L9W269+I3Ms2SYbb+tMJ4N73D7WxbTsZ5uj9OuW9bVCoSlvQks659oOcovcYHryS1xfCg1JomaBH3sI38rVOA+EPPNpO7A05RkEm8mxivezI11bsCBznw+nYi7TFtl2HBnwoASa49Sv8AM25Vko/DT3igZLYkTR6bk0xAlKb14cASxtWe/YtO2ACqU0vZq3LuWufgCu89IUoWPrMs37DjgUoJ0TkOwqVr/QIRz70xblg5DggtC1oDV8GbQkUBd38iMNgzPb2XF+I4Zox6TAFL/9FaJASs9SILWN8SlCqjKiToNzanKeu/SL0KFson8CgjmuzQsCkP3Cc24fot+WLr4G3zHwhs3wWMDJvfAZPyiCTFrSdHvmOSMrVgX1OX2ggKu12jMzWkY9ujXPI6AAOuHm/H77GWTLh9ShEUObsFXrp2VLq+Omu8Eg79UpM4AfttaWcGxw6MYAtZOymni8J1k6VoyyrUtcHHrA96hkXKOMEhyoNnqVlnQBSvYVR5BGVZAJkub7y9J+qtZudWrU870Rr+GhfBi7kIa8Zl6VFHSuHoN+oKxx1HNvWvAfuc5//r8bNv8ZwhNL4D36tNl7yotrYdRTc25k0cBXaBtbvbkFwOIWeoYmZJTkAxHEipjEW6NC24VMwZMVBYUTC8HF4HZIw9Rm5wkPAY5yxnVtD85uVKi/y1aAVugYqMo2LtiLWHOIkwJWrSNtjCF4taB5ugAse3WWukGg4heJVqg4nSzLtbFbyaiwOQMO1Y1lXIxJRW1oOwSBdGVCAn9ksYEmwwWuuVsS1BoWChYgD9/WtRkrQJmyYatPSoWB1wOxZQ/fgST0btSEKIFdkBlkaOTCkVXfqbIi0pJy99Q2A7AxKWFFGIGCEYk/Ip0M66FOmIWvwdnh5lqYJDukyEJCeQfCB4lWtMxpZ4GwCZ9ZoBI11pEu5SZtZwpanaIR64BRu7EmZy6tl7UR1RDM2FB64xCKPkq9TSeASmoUPbmSRWL0ZEAN2CCblPHRcaRBc63Y4t24MjLbZZNK9uhUFdSTNPGTirZG8/DJPsWnD/ClvZSgAZbu+mjxlo06DnzKlbn7sRvu1LcfBEZo533BQByEyGG+oI/i1P1LX630HJBq1nUl2BmhBwbG6wnFnEEp/kKC+tZIn8oATVpS9e1IHU9LTdBgw5qKK5Odm5N26YM7PfuZxLjxip9QRrjxwmv4gPZZxEBuXwHAvreSJwzwvOqhuE+nvoQ9qoV/dG/jRADu3z5Kv3EDroug2HVp0V2OzgC02qvbFrj1RJina5hiv87zX1MzNbkrGZZuapo1afeppNf6nf67NHdugXZ3rE5SgMqX/RY5t95mhiHwCgjx1hpicaZBngxGFlOkL2cSulI+nCbTQi1JMHmcYjcFLfCHn8QORzKDUJGWlfTmrAW7JSZkHVuuKkW/gYyOBo1AZcOFJG479pQwaNQTPbYrwre7hxN8acGRAtT4GkIAqNoAMaJrj4LYRsootmMCCASQANEP+bGvlYJFf6wHZPsC5fOnaJUb04YM2QzWkBZ0EI+kRCgpY8TPSR8MZb/fBcB6AoF14om5kCx3yZFYerAgUFeR593+DmPiHMDC00ydJLn3S7CyuV7HeiUrdUV4ub+oHU7B/aJkbYUPUc/F9dDbdt0WBBowWWnQof9RxXPFpTH2VdhK5QadPfZbfKvUJTGnME6TyY6DYOuzbkfAm73KoHpCT73bLC5fRfb7UQTtnUHNbdGOZbCDNcrFiQIsMEiAqU+ibmdlpbdr7FKo80EPX4Zs6wvFiU44zE6o8BrnnrhpllqqLGXmAn03vFM6s1JeeRgB38/vX5upi0wW5akE1apeOgY7vPhyRNZTaEHCMN66w++g6/qhjqH3p03/5Hjh1MJwfkRSzxwjgh2MDHAxHpao0KMlAqwp1oAhBpagMrzZ8e3Met46kFOy6k6yZptcgrLOOUayqtE2MRQUD1iB/HYWsEeiNZwzh1qjRxpuODyxThgrfgRMTAqI4MQyvQnxU2XwdiMYwnloEClcAGMeMVxCU90AkzeB1Cl5HQGdx7UWu/ijOSwaJ4jWQXK3EsHRCBq/i5XjYpg16oNeO3nLR6O2gDDVqzQ64bo+ye3VbDSeON/Bl33JhmAedGJPB8lijpH6cIpvt00Gn+r59ZuDgLXWg0Y6gPCgQaPiKY3CzEwChWVQXyt8OJ3/AlR6JUc6t+AkYWkq752R4IBx3FvIvstMZ+OZuZZCG6lo+BCVcq1KHfKWZwNafckFQASsdtiUpu/gLavtkm4+Jm1a0jVntZK3W8Tkbs9QYIUGP5zg2gNVx4PCm1XnkCg5xA3CMbNdnoM1Rnx7tLOmG7bMHBnXWkKm2OB5Rl3hsYwRdlFu/YVBmPvjWZ8mcU662Z1AFvzRI0wZlXuRmxmsGe56hL1B90xk58avnwOEfNOvZ9FEYsLFW0yccgpVp+HRfOq7y7enyaj3a5W3mbC7Epcx1IxpWbgs6I+O6GxzyhmtfcPjeAteHRy/W8c3u7tkSiHpbykCA48xuOkjM7oS2bcAY1crsqJagYxW867NztTbLlbm8z41qbRvn7MfU2dxu+XStw98a9dapt66+2I9zvj3t1227jZ6d76mC0y9K+G3huR3kc8y2Sb0NtjGwNoEZOed4BE3D8dw28hv3BjiEI67NWehGR+pjHd42vJUlfBdPSydoj1TCupAtdsnPPmEfMfm/j8jL7ATnVpn0R/s+m0bRAYqdg80Aw8HNBvYtZyLwL0YolGRDPADSNwwZQMpFg/4je3O6L3ZgnRp93B2YUvFzAKxU0W94ksbWlS7LrCP9wkpD7BB70h+GSn2eALo8ASl5LqPJbIr4KLMkd1LsELSV9sDXMVAnZNEX8zoL+x6tBvJI1B/OHT4MVBLfsrdeZgf1Cdh9AinhgkMZ5QJZf5n+2TKPT4KW+G/wC1u6sqBfWhxXlEGYpb6TAvAlXBpw7E9ywA+azGxTf/LS255dFZ/8YJ/SSv0wSf/VKXSAph9LAbCRpv2Oc8vss5b3hX7743xDGBrxKuSpLcdRfT9j7CBncyczglOOq47d5ikXxx2qqb7JXYRcYLMp57hE4Q/+W30a8PnNVF/q2+OmgVbfYZL2TEwQgOab4gaynCWACsPwkskI7EF6aaAMI359uqhBZFvHzvCJb+vAEprZhVXpEzYNR2zemYh9AcOep1b97JvvfosEQK7t5Qs9bHP61C1KA1uRzxFNUwYGOJKsJfOJEd+Zo6HYNzdxfu4cIL1dgbOIcXi7jDojFD2NInJrB0Pw1t7cBsIBRm65eYmA89C0BefUtkqyrjhHwIxOhINh+e2ydlyGMSrOMrrWuh/X9RtrNiXo8s3OwF4nEEp0bxtHQkZmaUswmrbm4bzx3AYcGqt4vQVmgKU7zBMyThPDYyJ1OzVwNP++zWk5zaBPJ2wQO7lPP95cBRYw+bPHajAKLo4Gusd5DJ4gAb743zDZdBrOSuqYIhA9L3gcaBNQSJkeACaCF5zlzB4wZcGOkZnSoJY65bZCnrLo87GPg0euogCruoDHBF/USHAJHgQwzBopEykUr+VhqtvYWYe2udpLSd8qdnbAYN4rK12CetZJeOxnyAaOAzk0cJQLgMgTvUaGOoOWmXsXfNvhBKYcjGccK3IrAtnH/hz8NpbYI2OOo1sZoxO7m4G4EfCw6LRvGNoxez9pBZzM8lEHxIHvbJe3Gru+NqwsdJ50dJ04+YCjOpIKrZ6rBzb0F9nowISjB7JcHMogDhAnhz3Yj3oSUXzi0U67b2RpgpuyJMMBSXxx/AI0SMTuvQiIzbK5TgZpywDn2qbw0Qd82TeFMcY+NmoZu7Ou+nSv3ryI8dw6XkytsJGnTKhhQC1d6cvaFHrzFso08rXvOxj6+Z1+BYF1PPcqWxdqO+rpN9DTNGXCmtJw2DLzTV5us3jxAxEz1Dco2aC+fd69t9XEFZ9C+0lAIuzYLjL1wiQXJ+JnH+TKeX2lVpUTGZPB40gk+1EPbODVhziqoR9vgfUnmJCLNA72kv6W+t0m9h8bci/T1tVHUBJDEYuZ2oB5BkDmCwfzsJgDf4FB0t6iVdtms8wD7Qsa2NsHoZg8zi1OcEOeAZU0pa7NzCUvI691GxaHnOsrWv8H3qXGWWYYD7Tt+h0sQDueK1Q3qRTpYahDltqLXyA/F4ZpDyx03SGFZEA7bfU3zmApGQd3g4r+dGDjFeeMszfgE0omIAactpYeRRj+2dunlVv0B6q+lQcu7FuKpKH7SjDQwD7TIO3j1m3OCLKgx37rrJh2YJmv2DA586YPUYDi0zik2tLgpu4auDKJEvjWa3nI38R3qlyDE+Uwxj92H4eR6EFpOVbqP6ZqhD/Kej42SZ38E3NkQWlowLb6YYYVGYE/6RS+fZS29HfpNrgUr3SodwM+XUTzAx156EBJdd3+VBg8wUPnK398UfqzNiQZQ779G8ZzkZq6zbP9JK8woao4R+obf5Kg2fZJHeh2v9EHASdxgq22JkUvsYMjmEJ+DBTxwfBog8Boyi/5e1WhiBCwV/YGF+pMo2c0iD9gYBuveZ2Jk83o2k/zKJi+OpiNgYxmEDwd2oGRUn4Mnjr/6T20Aa7TxTBuV9wA9hSO3Jm3DEoozYFeWnz8d5aOLuoNn3zheLRGdI1OcstwczsFOnH4GWukFvDH4DQ9tYTxWQYcthgQNM4ZQK4ZACxkUJIxm2nQUw5WGOY6HUC65SVONkqCTto7oIzoVBqyTmvGp3fs0GLQKCUBuAa/PQMIy/BTDDrW21jnKswOB812FXUR4SKTNWFadwNno/FRP+cJWsEBoYkvkFQGaM+BPw5dPklkR6L7qQuaGVIJXppyG0Ph0MAOLMoEUDJPJX+TgdqAYoPg0aC+OwVtgGPwbUdXTpkRhT8H3xmdAx3INRNS5/fonCmYFW42u40BDsV2Itlqj2T1nKtPbc1sKybIA4ZWIv4Ef5ndwKZgL7Sv0Xi5B/vN/ToBJEpnXkVu0b1BHrzIovxtAtOgPsG2AkgdOfKnTA0sqYfzyfo+Awyx64zgQxlsriMDy5JPW2gMD/wM2q2U5Qgytwb81eXYchuGOtRJ9a9nPTlSSYFPXhyrV/nyquMBkvCVo/0E3iZ6VBvm56WcOm348/ZGZmqlQN0jk7zuAMHmNjR890+S2qlFd+RQPeXKLcFqlKFJgFv/ENg6ccukSV9BBW2EdhucB4V2ax6FmcVocti8WLShx1ZUdlgpznvI5A/alL845E1ZigzA2vs6sCmhrtXtQZZDBrrowZpz9+DMRSnwjlwSX/OdwTp0qtOYbGhLXjqk/dEW1qNGaKflYCfdRlnoQ/sst5mUTdrZRp7JwldbFr7NRxa5gA0Ec9SPuD0Tx1BHs87VHnjYRc5kSpOQssCIAbL5ECPwwNODIlCp3zNU2oe2ai1bqjvz+6LHn1KYqCJ1oq+ASd0D+QQZ/oSdV2GgY2MZIjNUqr7tA/YZcQhGqpAldOYp1wSGyq2Rxf9Epg5mwwyY/jF1siOucCaJcpLBmjaVBzVoZx/vuuAZgkCD8yxHocj6ghdipK2vYPPXOHvrOsJonSiRMWNCgqHBX2gz6iN2j70rW2eg1J8X02TQknbupUf9AG/M2OoFQtaihRKr0j4Cbr0Z0GgT3onqMmf6lVVTHjrtNLnDpsxaL3lIgU09Kj+fQO2nXqHLLfw5A+beMRBonEfG4lKnysMZcVLe60cd5epIlIce9GnUzW1W8h1XcsG71mOrvGYtsrCor+9eW9XmgAPMdfnHN856l4O6vu8utIuQCupTeW+MF2t1zSdStyapGf+3xI9gyhQ9DOpCxhovee0cZpvh3MJDABhRZrcIrtKRbDvyO2hzNTK6A4LKccv6jMCmA4w1boI78jQpZyu8B5/bXs52FMpESVncT1HiPAQ/Y5lGhrFENDFmnLwGIh4HP/CPVSbG4uyCSfUQ12F+wHeQoxM7aPmB3wyKGLYzfQl+OF4F1iYB33R4gN7MTFBnoNlgUKLkJ/4NeeWKLPjnkNlO8q2H8WhQwKWWwNM+C9gB0bMldkzp3d4BEIOVU9MbBlx0YA1NHF4ljagz1vgHvISQCoEyT9qp9Iyhsx+26TJn0hwMdS6RnDQoe3lx5k412cF1ZtC9UdvSobozb6DLfJhFkxATqds2WgeC2QTQ4xmDDmQMT7mq478B+RoyNaBUd74V246mPOXRW3Xy4hNNXhF5W0S90iTt0ynVN3T51NGoDMqBbV1ZAZ5r+9xvGBgDWV1Mry7V1L1+pNZvcd+aWpirzR96VtUNb1FTS0upq30ZrKEh2ni1qC3Jj1fjys6gAV78ZSZSO9kFzp3UaaehHLNxHEtW5slOq9hWXk5JuXrRDBIwyg96nDJgzEsl4TNeSxlTF0C53aEjJs/PKgkjt0jpO5EjMu81VN02wTzOj5M4LmuHIcpioxjhNPau883akuCC5xzaQ6ikvKkv2qzxgWZKKReaHEq7efCVIEKBKbrG4T9pjyBSFz7g1z6e/ilV8KWstQBpMCAdkYeF0BY5JwjkgpG+2/rhYktMqUt7ZOGx6NKfSNIRO7CGhuNmPjJTb6GJ8l4u0PQ4i9gzQV33yCR0E/nAB3sD6czWpM8oSocSBiZp1qwMAuDKdsrMFLnR1oAEqfLjlP+IZKgjIPlWXn3et9P945+JbFWa9VqRm/q0gBrxY14aKHtlhQ7TxD7ZRxnoHQ8En6Q9U66dw4sXoPKVQC4JOsOL/VkZwLONoxc3z7puAi/y8WbQ6IUp/RMmc1EVkqCXMUepNDu0A19fwGpb4NAOUy5/8IOfSR9ow+bvPJzeQvTib5wlPdo8PNvGfmUd+1CkLPwhEPIXWJQhq6wl8zD2KI9Kzb144d2lFowD6UPUi//Ro4IrviByjwcBBmUAC6258LKfqe+mQvoSNGIgBjRiST91Q27ROX+udQ0a+MvtYrPyj3P8qJYjRQfWSurHQg8yUM/pO45N/sd+hsmK+DFRaLMby/jkthHl44MjyiHjiuNU7IB9eLKNKCQKjogZNsQNTOUoL969y3dXKbeOyTahO7ptOPYRb+GOiDMyGYMflfb4WRspS8bYjOvYQ8ZQ9so3Mgy9JvWo/qahfTUqmhs55m9tapxHME0UbLQ9Wl+r9UUEl6sLDduFibJOgLGI0auEfAzZK2DrobBVOvEinSpX02zpfARBRtd2BGxtei8C348R7EMZCwhynjr76Ehr1ABMnm5Zwjz3AZry2o8SoGNqgbJFYKwxmG9sr40F8O2jzCjbR4PtePMMCEt+MgOn4RWBHZk6oyXX+GC4yziGRQdo1yV5mwslM7jNrLKfn6ptXtnNAg/afRhhRMA2Q/3NRWiGTh9Pns6tvuZNq8lsDvIZrY1rZt8SdCGahY2anccwxkjTJ/KwkBlphxf5mmI/Ba0zCwRt80vAd4YN5r2VRDuvgjiLcdo17aCjeY7WnHnS8HC90o5D09INpqcp3wCmcAv8Y+jeALaPfSt7HZM6mVqjPjJxCjsdRmdkR9LaVpDN/tWaRu7T8Ly6xB6ZzTh2N0UxyjwhZGdfxSbm59GrnQX5G5gBzq7vDNjM8gruhCu6OH7bIGvlNL9Ycz6dBN0bC9CGHGoRhw3NUwsENwvAVU+UT00j7+X94HJhqrbVjkE5jIG/uahOsB9kNF5BBgvkL36hZn/8yTX+vT+v0d2+vza/dgZ1ga+cdPTIYZ3zye2UrM/A4QAUGOh7rQcy5bMevpApV2jT0gedmyuUotu4A2iJf3Fwciygb6zv3xe6NpfIgOxp1NuOxvrUs59gp4V+RosElgZiyow6wouLlUcdYeQJztUV2mArS/tramU+28bSYuC4KH/ioqzvNqL++vwyZINc2qNn61ih8U1bltk7y9jsN16kaDvkJ5CgX25iu4W8aon+tYJv4LTtgb6K4TiATcFqQMuf/QMidKDJVJbCAUaCKnxLLWHny9gmdG6uQMeyssUpq1P7gbpHn6FLTbgLLCh3BpP6PZvl4Ide3ValEVjIXTqnV6EBXaVtAh94Bn8GpLQ9Msn1i/m4OX7RC+AEQeRONu0iAZt9Gn4NohM0UHdCprQrVoMQaiAWeVDO/AWAsNSvfaOT3iP60G8rR/TOX9qKQ/j2o4iYfuEmlNyGE7EnCK/lZvBLuTTp87TVwAKmeAXMPgGBBcpZ3PYddU4t6U2AJLz8xCF0Wrq3LDwZHFAU/jnPgGx2w9H3CNc6SDWbwRG1Aac8W0bt1ITBmXAimQ4onS6Qn9xVCD/YFHWUpZBSRp4BYi4wATVSRkKRYOokhV7+2OduQGTOue2p51hhdWnvcjYvVtxj48pCf5aZLAGBQh6c/XNmT5pdOuSFrOOzFx+ZpNAOQKRtNznaFfJXr/hWg6QOri33X9Nu/WgdHGa32qAhMlOT9CH4bjlKjvLGrw+TOJMAfUwQ59Om4szEA/gNcuU/3tlZDPbicjN4zwU6fAsz+lQeBGHhQ3zwqVfV++ZunH2WsdNZvKiSOs7ASXNm+WnnujkfqFCnrntX9waaLrWKXXBR3bebxakepVdZcgzto0wg9ZcmtjIpVuwXCo9g2njZs2v8u79TG67PuO6danz7u9XMX76kRmd/FaExsCO0zdmjaumeT6nRZ/6+Rh/6+5qa4+pepeJ012/ygNq40U1q9LoX1eze/2rnjh7sFNOrONwb3rVWfuDEmtqxHQa1DoSm0hm05973qpr+9D9Sl+DsVqfV+nfftKa3OyMHAG+JoY6N2ena/k9/UVMffnst3/vJXGwcV9v++kVI6usgIf64zSOgY19te//rCOwYoOeuXSv3fmTVVz9W2//2T2r9ej9Y69e8ec2+8+UY4gLK75m4jT3H18odHlrTH3l7zZ71z1kYPb3KsLnthNq89b1q4/o3joHVmR+rmXe9qUb7P1rj7dsY7NiQ1TQD0Mau69b67U6pjWtfm14LzR//aM2+743Y1Jfo+TO1fov71/rVrttBCUHttLciyc8VC0Hh6N1/Eh2Mb3KvGr3/9QR6n4MlypUhQeb67U6r0deB9aG3lgvwTXkfFLimj7l6bd705NpUrhhkFuDSOk/BfuhtNf3ljxBIku/AedWb1fg631/T//z6Wl/6EmavY7ZH8HetH6iNa9wYo7ez4pjWCMLO/lqNz/owQdfnat0HBoDh00pe/Wx8+41r8+rfU9MfeDP556Ir9KnJ0nb6Oncypq/693fUOnT2bTlgXgn5fPfNa/qDrydY3lUb33cKcYNXzMhjdQHYXPHhEAy467Mfq83/+Keq69+lav7smvrcB2usPHRuawQzV/2+mj7+WjX1ib9joKbtNW5ateOo2vzo22rtO69ZmydcFT38W80t76y68W1r6qz318Z/n1lTV/yuqm/7nhqf8T5kdA4dmA6tvOjIM9e5NXX+s8Zf/TR0aR+wRTw5dc1b1Oh6N8T+cWafRzef/CD6P7s2tu1IEFRzO2t0rZvV5u49yILgdMWIBp7xJptn/UttnPsFeGLwIMDcvPr1anSd78V+52r8pc/WxifeT1B0bsOCDh+I6UEPuA76e65UU1e7Ef1Se9E56uJwhIoaHQtjCr7yYAT2PLUEjqt+DzjQDbIcfwl6z/gwxzhd+pAB0PS2o2vzat9TU189q2rf12OLmWWbOop2NyP4p8//58dq+irXrqljvg3aRebF21KtqIuvfga7gQYc5HjnFWoGvU59+QwCK4JtBhqEgzwdUOAfuNPHXatqF/z916dq6rhr1NSVrpK+nfdCevsZx+3sQgK8L51FYEqgCn2bX4e3/XtTL99DhN+pb/tOqgL382fmwYaRwebattr4tu+o6aP2xOELz4dXapULgi8QwHvbRSMH56h21Lbnv7qmbvx95F22CYxsG7XyxFNr85//tTZ3eWFpf1Mu2pwDlq4QWzBAoR9Y7OCSIRUADjqKJzMK2pNO1STw7AhwlOOAzTYOaM5YmOVskAOYvkTVbOAbM9XHn7gmdxIghr2DMMfqVvtNgOKFPWNC6kJvfBJ4WmtZHK7deW4wYnCij0Np1JV0Ltro15676SbUkAM4JZX1p0EvLvkVkTRjQwl6Otiz2LWgWZKSH9WlzwQ/k/VTedUOWXm9Cu2FmbrmUq9lSF0yYYM0wBALmXJliJfXdohHJlJqfS+nXNum35QnaaRdgjJ9sv5cWbRfF3GCQQrlNro1M/J2U44t26z7li5lFWwqCH+rXSAx64l3jI4w7oDI0/X0gV57RjXq5IGY0Ez9zIrNJrgyC6qhXkrd9LPsFQIoDI6UbfTOOBLe0KP9Lq8ZwhflDgzl0qsO44vUPXU7QAM+etPQ8iYHygyulWVmvYUBPQbhPl2vVDJhYf+G99isKXrqPpCxQz2DW9/qw1/KPu92g46ZEQHY1HJ9+RlPr5Xvv29tY9zKum9os3eN2QvD4FE79E6L4lXXkmrGsXv21LG79gT1pU3/+V++RgTMRzqAG7/0V2v8e78bY5i616Nr+hd+uVYfcvuaOZPAAcef9Vrbr1izb/3nGr/2RTV+9q8SPBzVTnpM8PD7f1XT17tmrT3n12vmVS+qjaN3ZZ3mOoP9aGGxpp7y61WPfFitfuZDyA/V2CMR/tzVbljj5/1K1e8TjM1uq5nn/1nVbb6/1j/7oRiCUb2amvLJuD/4/Zp69Stq5eSTa/Sc/1ebf/6OmvrVp6HE+Zr6Iwbycz5fm6efVrXtGrX5qy+rqdueUOtPeUyN3vmemnnyL9bUwx5ba6fckgBtf40ZoOeW1mr9Ogyof/TXNf7NZ9fmn7wYHrfX2lVuWqNf/o2a+a7dtfIJBmAGve3XYxD98s4a//STavrMd6We6+bWr3qbmvqV59f0NWdqlcHYBeqz33nTGn/4izX1U6fX1DmfrM1ffm7N3OpWGVDqmKvUaNuuWj/7c3GI9uN68o/WmLzZl/1prT/yQVUfe29t7Ibfc3FGp/xQzf3SL1e97e01/vFH1njXdrWVDlYrSzW62Uk189I/ZnDdx+A9j+17daFH2FbjX/nZ2vi7v6ypnRj5Erh+61U1d9tb1MrP/VIVgXYx4E0ZcC7O1+zP/E5N3/eBtb6PwE7jJntj9zFVnz+3Nn/mKTX1mX/KU6AGnSPYqOf8Yc3c9ja18rPPqqk3Ius9BE/OYi6t1Oh3/5oBe1etPuLu6NQZQ3DP76/Z+z2qtv3cc2rpPrerzaN31/YXvQY+NHM6O8FPrSxWebsTelfQ8+av/0xte+uHavzB99f4536kNo/ajdPiOnHXsbXtZW+omat+e608AFgEKNue8yqCw+vU6kNPjA0bOMysQfBP/W7NPfAetfYTP1rrr39FTT/g8bXtJ36tlh98xxp/hQBm1kANGuZ21dxf/EuN/+R3av3lz0E2u3EfBDQ//Kyavt/9amr+K1wgIJTjr1wbZ5xVa8/+BYLKf0N/uK0rX6PmXv4XBJAEyis4Fj2EgTTOZvmZP0Lg/8Zanz6mph/+jJp79EPR1f6aGS/X+tEn1Ma/f6rWn/2MGn3hE7Wx3UEB2XtLXZtfWKq68/1q9jnoahmnpDN3QNA1AX5z5/Ya/8FLa/35PxH5Ta0SrD78x2vmtIcwMM6zbYLjuNp433tr7deeUVP7/gvT2azR1b6vZv/4TdjBo2r87rcQ4GNrBro/+9yavvtdauUZj6nZv319jX7lD2rq3vcMT7nN6uwhpjX1z++u8W/8TG18lYD4VvepHc/7f7X45PvX5gf+sTZ2IkckoHN1nJjav1DTT3xOjW5/k1o89aSafuTP1NzjH4uuvV0qMAeISIwAeabWfv4JNfPPH6nRXxH8/9aP19rr/rpmd+3GGBk6j752jX7/VTX1lTNr9fQfIg+ZXPG6NfVU7Pz7blSzDIIOuA5i015kba7UyuPuVfUfn6tpn1B1gGTA2Pbbf1IzN7mxVF6mScv2VT3rT35Qrf8jtrJrG5kGR13YwYDBhAM0+tYOoV+xJMAlGBVGbpObdyAN/T/BgwEcWW6xDyoa0Lhmd8OBUHsCtgAY/O1uCfrwv3nqLw4IH54Rnn5qOf8Mzj12UE5QIn72weWgqlumvRdAfhj9wCyfMgberHYMTN9J4JOBeVI/TbtOZsP5uTTAZcfT08hlyMtTksLzDo4TBMjBBfN5St9AI4O7HFEHeM2DAQ8yIa9nXBw7TAYFlEl74Re8SOSXtVWBIHL6HXi8jWuQI999KzgYQq+y7VuOnHNlp1xSKH4ODEDiN8GTdWTQqX0HC+06oOYs9IaC4JQX+XUs0G573Z3yJghKe376MtXHTw6dvfMaV3mNQ5NfGQAOfId28hLE5BdoZubiJnxwuunMVQ6Ul3ZBPnW0AcewvGhYWc9oE9IH/MgHWUlLeDAA40Q7YtezzBZT1wtz5OCsoLdODcCchVSP/VoV+r8+xdu+BHj59qoXA5RrEIEN0/nWrvUEPOFP5oGbpTjyX4v15af/fK39wD1rtLZIcCc8A96s7KYt2qKJNw21NScMZvAHJs3sCnuOrmMI4rYi/efn8bEQCbojm1SmC7pznNsyEIGxZtpXxSknlbm8kBkGo1n9hQuyN29069q84lytvO+tNXufB+CojkFIGjmbitUwnL1Y2VebT3hUTT3k1KoH36+mn/SEvqrGiKdHzuxQxyukD76vNk69d42pt/GwU7NfP+2eNf6b19XGFY+rube8pVaf+MCaOvX2tfn059TYWYdVAhiCmM3VK1f9ystq8+ZXqJWH36dm3/d+BsY5fMEKtC+Byy6l2cAZVyAaHn8o3HU3qHvHCTX7m79F0LNQS4+8a40e+6iaZcBZftBdGHQ+VXO/+aKaYiDxFuLmtivU9LN/nbpfqtUHMzg95uE1/YgH1dJD7lh1Q8p+laBohoGVwW79QSfX6n1PrPW/+H3oXazlR51Wqw/g/IH3rPVPf7RmnKFQ9j4I4kXYKsHl1a5f0099utTVeA18WKCinFylZrYBfuzUqz//jFq9/w8SmNyl5h98t1r4oTvX+P1vq00GsnUCzalrfX/NXPe7auUj/1zTp55aU9tO6M7GP53w1La5Wv3cf9bSaSfXEu1XHnbnWnoMg/du5PLUn4CEYVGvsz7f+b01df0b1Oon/6lm7oG+R3uwHZxRe3l+XCkR8Hu1a4ftBb5Yw3ClWg6un/pYzT/0pJp/4G1q6cceGh0svewFte/+P1B7T7tTjV+F7I7ZXb7SY2NaxwuNvhZjcYkA5Yk1usa3JxCKNmmcNV7ITmc79k37dPrxbR9UI4I3cepWc/sBW4ZQaBIuztoyHI+fjsnrYbwqxSimlwlUT//Zmn34A2v5+T+OTO5ai484pfY+AX53Ttfcb7y4xsdeFT6XGSdxYDvnav5Fz65zH3qn2vfYu9e+R59SZz/q7rX28Q8QvBEgPZLg7UmPqaXff07Nn3a7WnjQnWr/D9+npo7hQuKFf0xwemX6xwp9ytkLhmg8SxZsb98RZ7nvJx4LvJPr3B+5V+CfffoDarx3vjb27Az/U8R60096dm1/Ajh+71m1cNodav9D71r7n06gc/1r19xz6ROzR3NRj4wIWmd26JBp5y3JFXT708+vbfdC9z9FcPXuN9T6DnR03FG1dta/19cfd2rt+9EH1blPfUitPu8Xa+ZOJ9XU6T/RM1suEZiD/zhI3+xowD6udWjPbTpkOUVgO71tRKw8W2t/88o690cfUuc87sE1/7KX1sy22Zp/wc/V2T/64Nr7xEfWxgfej80dXTNewMzuRLu+CgSRrKCPx/xkzVzpuHI5aWZXVghGT396zdz6hrX07KfUvqc+tBae9EO18Nj71eIf/yEXFcfFZl2TqB/LLSDa2eePVHLIzdN0/pCHuLU5/ZyfDIr9Qp+5uT2YY2yV/rLugMVp52vbBiMOrNamP2inyN+g2gErT8o7AJIcuvVz2nxm39QD9QzMOhjoNsm0jj7eQ+vpX5oyzq3jsYMz+mQTgDFT+pqBirjlDcLkSLvKbDntJr4qCANfv2VAE0dG7YHfHPGLKFKRHQEodW2aeslWFta3Ii1pELmmrfnUCVxplyfHMmhM/aYjcrEtZcqOQQgY5AeFPktZpSJ/rgbD9rCjyWxlBw2S77EwkQP+ZxUdCZO/3gSYmTUCLNsKMEAHOpBNXi0lCYEt3JaZ601dFypt4caABSKl02BEmWU5j8ERmZnBpWaeZKbvKREgUQQ9buKUafNDBr4PW/EVI1n2pKzzeiLfB0dgNOXtRYM8YLJ5+9anZ7XZrHfj4jT0xzYM2eivBoX6A/LlRBmqkYzvgeF4BRm0cSlQcFLPIM0D6ZUvFRE40OPynOAjPwEegaG+O69MGTGK25+B7+1QjUcbHEkneQGLrc4OdGYW2fyR8mXjeFD6liUfnHCTkyOaMg2MgrPGaNpPYGAsCyhiYaVG+5dq+lwi5nlDMiuzwbgDnmuCpk68Z9VnP1D13F9ncL9mbX7/rQiKhaGz1IgwGpWwul6z2PNoc1uvEdvcTrnrEeh8ROQ+qZgX365u1rZ949o+v1Hb5hnvlzAP16KhnKl1RHPMUbX9fR+otSc/jCCO4PFxv0wE4yTpUVXP/p2auslRtf4jp9X2T32WYGt3OqBTwXktw36E61qmeToGPNX+cITCcSrQPHXiyTW61lUIiJ5W2z/2eQanbTW7c3dt+6+9Nf7Zn676NiL1k+9fU2cv1uYd71Ez33nVWid/dOZ/1mhuN1f+u2vHp/6jxs9+Zq2ufqI2j2UQIoDKuriF5ZqD/5m1mdq2wNUNNGws7GMggm8MSjvKGh0HmqXtNfv0X6rxVz5VKx/+l6odu+KgvPLWaLG+yA5LTGeZXUQ/e/fXzLnzNXf2fG3/7701jW68wp1dwkHd/V618bUv1Pi5P1ejG1y3Nm9yB3S3P/q0C+pwR8vLNXv2vpo5e29tO2e1dv7T+2v8pr+qme+9UdVxDIbOBOBTpu7+gKr//mKNn8NgfqPr1dT33KjXLwHHX/S9TpAPTbW8UKPV1azLmuLqyJRp9BVs4Yufr9EXv1yjr5+b/NH+hdr+pf+ubZ/7PLrZhzNEbxA48hUw9sbFc2vjJifW9ANOraV3/10CRl8FokP3l08Poe1Z8G0eT9DyM79QS+99E7qeD844Njpypheha2ZRGS1x1YZ9EzArVpOB1Ph6N6nRaafWMkHZ7J++Bhpw7MRWO/7tw7Xyk6fX5lWOrtEDTuOigP7haIYWdn7lK7XjPz5es585o2bPOrN2fuaTNdp3dm1c4/o196OPqZVXPLc2XvTc2kngVetLtf0T76/Fpzy6Zo7Hph7yw8h2EbXqwOFbOkG4MXId4kbtPPOT2NWHsemP1tyn/r12nvVx8lEGI9AUeq7r/0DNPuS+tfSiX625P/69Gi3sx87Pqe1//7ZafNrj0PmNavaeD+FCZgH7cWYDkumP08s7avTM59X0PW5b5z7xATX9d2+sjR1H44nwA8h87pxza8+//WNt//i/1a6PYYd/8pJaf8Mbau62t64R9RxkFFuupum/3trAfJE3zhqZZICk32HRCaxHX/1s7fjAe2rXh95Tc8hIV7Lz3/+1dpG3/QP/UBvnfDWzohpmXleAj5nay4XZ7U+tzTt/X40/8XEuGLxqp2z3sTW6xa1q/JevrB1v+LPa8ekP18xnPlzbzvpQbf/aV+JEM0MAHw5+kND9K1iPTMp7sfQ/kiEBJPHbVzrH4XlCZ88shUIaJPhRENbmXBgZxD1IO1vTzFGR48xusXdgjFegT7dPBwabZR4GXto58BtgApOKBmfWtaw7A21y3u0m8H2iT3z+JagMDkpyrv2Cl2MxJnPCI53ZwMtgL3XIFJK37hpW79PEwNC8wLCsaelCM3rvxae1EqALh7xmUfo9t711TfhM/stFIgnHppwBOwUcA6MPU4vmgdbwvH0p/cKJbsxXbmIBXvqt+a0j84WZW9jQaWDR46HNgIMMlPlkbRfMZPzTz4s9FFgvYLwwSsPk24Z/XU88bP0aJvywkxHQ0n5kGCfwUb3eT4kirQ3GL2ckoa9vtUJXMwIMJ16AP2VgK47mJbeLxSvOyE64FqiriU6VBzKDNpf4WJ7ZxyyUJVjU8Uifjl16N5awJ99zKp1wI0+O1ZzTMEFbHlaJDPhne2DmggYeQqO6Z2BKUEYVK1o368/DVzxUdAaJza8ApT273m9Fal0NdBzRJFIV7WyCkbdR+wOeUvX43yBAek6NH/ebtfkjz6zpXTuw5Ta4aZz89HHfVdO3u02NGSimP/GRqk9+vOo+D0IoONlcGraB5F1n++ZrzOC47sr4zH4ZTYNbXALEwH3txPjK16zlez6lVk7+0Vo96Qm1cqfTa+2Oj6upnVeksoYwl6v0uff9Y6098SFVp921pm5wg5q57e0YeHfVyg8/oLaf8Zmqo44DNkGiU94Y1cbunbV23yfXyv1+stbv+8xaO/Una+MuD9dOuEjSMHG2t7xFbX7mLAbXM7iCPxp70YAINo/aWTOf/Y/a/NTHa/oWN4V58m5609r8CgHIGZ+uGe+he0XjdPwxV6yZd7yjpn7yGQQD87U5u6PW/MSRnXCyTs16GNjs9E4MbXs6m8m1htMEd3XHB1bd9sY1/qWfqlnXVFHuFYxXh+lomGwHdE7XsdsErrC5MvKJ1zyB61Wc3B1z1Zq6y91q4x8Iej78kRoTYEzf7770O/TiDF7UpDPB7JzJWcFJE3ut77pazV7rlrWx9+tZQO/7u6aPPq5mTrxbrb3rLVUf/EBtfPnMmr7nI/C3XPnTKYWl8x0ffZVa/IEH19LNH1TLN3sA24Nr5doE9tBuhxz7/jJkkE+tMCA3E9Djer1tztqR53cEsYsMDs5MzVy5pp/167X29lfW1NvfWps7d0Esf9ouIolPIDgZQ/vMU38FOf1XjV/4G7lFmFsngDOs0Ekufdftav1G967N69+jVr/3HrXyPbfNi199BYqw5m59R/w1gSABzeYxV0D8BB86BI6nPv/Zmv6nf6nZ292hpl13lxAGd+Q6weltmAH9Zw5eCFhm1tZr2y0IltXEW9/IBcXRte5SAWeG9hxbM/91Zq3Sd2ZPvHtN7To2F+xUxTSAk34o3cDdvoMAaDfqxp7zYlrsRubR8diLqDuehMJx3n/zeuz+CgDwCpmr4mOvWLOf/EitffQjNX3HEwmogOeP/rC5Co6feE7N3P32tXD6g2v23e+EPmjSPpGV9toPFGC7q+AgkKy5o2oG3W4SIG4iHy/GovKdx2RmevoYtt1XqqllroTTpyjDFqcJruPQ1S+85GXIs32ba2MHvMzB144d0OxMR7eL7YKjjrtejX7qmTV+zQtr6qMfyzrVBIf0rfHXv1xT17pubXg7eh25jOcIIufKd9+llziAOPbGpSoviHFwOELJGQ4HLseI3vyHjx1uSznoZeDiOE/rwb+zOBQiGO3KQbTbyIUDW/QCLxnkUkaRI5M1Uu3/Y+88ADQpivZfb9pw+Q644w44cs5Jcs5JCaICYhYDiBEQxAiKoCAmVBQTBlRElCRKzhkkSc45Xtz0hvk/v6dndvf29kA/z/v0+2+9OzszHaqrqqu7arp7emjXqn/JOq37UVlOpPxqAVzJbctR0h718KuibHf1z2+2k4o+Ezm6DSoPGdTHVY0vOR8EoZ8UnEbV1J7dPwHUOSRi7KkPHj4x2kyFwptbhWlwPeEk6UhTeuIbOtBT0yDDTjH0UXYchELl2PE1YE9Mtaq3kCm4eLRT+eo/bY6I58hJtIFHXiBXPvpmUKKXQHIO5KCgl/TTbIztvJSn/7p2Parjq/JgCp+FzKhLnPeydJ57eODXTx+U4NTBB7LhEL3Cydv1zEgJFc8/xkOxjL6h+8Lgfo8XCx0hSGugEw8eLUSmyDJFOz1EQzN9XKoc0UewyuWewZQy+z+ylApbRD9MiZJRMWLFOkOmQxntrUnH2FzXQlOYahzEpgHb7tE48U9dwQyagLKxY0UZ2nnQo5/zi2SsU0Ne8C25o5R2MsEJP655ywR8rOdkgIKRQuKRLusUGflPNi2lZTaD9PDsVoJsRAd1AA/el28hAU5yU3S5nEUF1CVv6dGsPeyMpiOATZeKbLvlorXN8pHtsGI0N5+u+hbjLNxWxbT6uqO55Y7R6JDF/MuNMvyjo/G7c6O81eZRXk4duTpivsHIQkIMf9Y3J8qMGkiAOEYIkdLT1hq6pPH3KH75aZF9/t2RHXVQxDFy0L5wcGTHvDWai7FIXOk8hC+FkvK0PcO6KNHULtrbVc7MarQ/I0NrwyqOVOtNlBAd6KhG86DNo/UuOXrvlMF+31bRfNPaigCUv60mOsdG66WXpAgYGx30FVIIpjPo/Eov6Ml+sUkqWwZHDmF51izhRm1plDxZ0ED0bAJtNRo0ZUt50EUU0Z6GDk+rSNZqFDhlfoIkijdHx0l2Rx8dzV99I9ruuENO8zjhplNTOmQpnFU1LgW6HhAdjgtXdK5MMdkhVj22eruiteGWab3buX+MKm+n/uIMObubR2nZNZNRpjH2ynObOl0O0mkRR/8g4shvROknf4xs6w2j+4yT5NjpiY21CZvtKFxy4v90flRndkff2b+K8i67RGnK8snBw/Hgrc8VlonqVz8dteOOiOpxR0b15C9G+1v3kc5QHo0JenWN087CVMSDDOBP98iKrx+4Y6URz1b6gz8W2eRx0Tr163ISMPaKRxdw/FQ3DZz7uTPlzLw1yrtuG7M/99Fo71Idsmu/nkwxeP7IcUd7dHzxC9H+jVOj9rWvRdvXT45RXz0xKmNHi0fqSI7P1CUje+WVKM/pcieE7Puk+wzy1URS9tgjUZo8JYIXF2xcVOfUMU/Z6mVtXOvisCk9XXJqxGw9Lb4y052alUHhUgulFe6nn5OTMlG4xilcbYaOXOmoTzpOdAY54EBiv2xUUG6nUBxXS6itvvRClObqgUEdeRqZaPgrE0zhxKOPRmXadD1ojEmdNWsVP3BEtL3zQNWJHLHnXpJc+PxNn+NNJy+yTF02qgd+KipvPTxqBxwZbaf+KqrbviG6fvNjoVW7RzZKOvqzJ8Wosy6MMWeeG52/uiDKx307mtNXUpq0/iXz6AVpE83JSUkdctmbCMOV5OLOGiOo5ieZl7vUzX/yM6L3iej9/ulycsdK/4VFOlLWU0bvD74VlRXXjuppZ0f5c9+Oype+G5WvnxmVtx0s+nlLmW5dZbl9IksO7hcViF/XBf0dt1Qs64GQQapnaEPHqFnTi9WhbdBPyMCQh/rHODs7EteF8TqMfgGpFHxSf3IqhBzevXYLvYQG4WTkWr2E0qZpMspO03ZKaxw4FLROF0ZRbmvpQYlRFPUXIsEmWDTkKX14VFw/DKZLN13CqHDWwRFLXjulYtFxLlMHjp5oVlKlU1pH0raT04qwpPmOJ6NpJY1vhd8vUilS8qNV+E191TU/VCs9+HKZ6CMvZ6Y3qSHwY/vQQxyp5Dgrrx0X6OeU6MMp7R+IFG084FGm6RDN9OkoMQ4R/bwdKZWVRqegiPQwkteLwsDtFwmoc4VhE5iyFEaVp36LHOKJn/tInEocdZwgnGJeVFMqHCrPZqkvsR5AC3/YzLy9ejqTctXXpAqRzkhudtgZqROTzotNFiXwQD2wyTn1lrb1yvkxHmkBdkTX6FSqJ3KZpCRb9a3JMSzKQBeQhdJCBmmNX1jcTglPfR39qftZqoL6ULy/nQtqbKnrnVITf7r03p/ul8Wz3V/am+jmQQSfBJtOqejvwgKP8jHNnN8vMvA8uIp1w5FyUF3Z0R+To7N3NN97QGTv2T+yww6TgVSHzL4pPE23xkZ1l90i9NTePPxb0fuN38rh2zPKNSmnHDsW7YMxqmMipi3rt9BavT1uD9RPqmBXGzXkzivkrLTuujmaB+4SrXfvFdl795bDtWc0379flF98PiptY6Iq56/SOysaY9aI8jdPj9YDN0Xjrrui77rLZCyF/CunRW9djp0cTTbH9Wv8emqPl2Tc33dAtN4Bzv2jebDOnz26v3wWXFYYNRjPCIYcNA8n6cDoCw/rp7Jx4yNjSwepaIntLUaNFTPtXrQZ+RqAkuST1dWw5vK0Kx5pdG71MK14cNJI3TmhoKJR+VxUl7qXQz8jo/p4ZN8/TU6iHC+pX6JRf1IQlBiQFKTgKKHAyiuthS43PhLz5Kenk912laxF2xs/KMfse1Fecws7NaVt3+TpatMNfe1S/7XllK47Jmpry5l59aboPeqdUTv37Mg6VBZPO7vsLcOYRdtO74jyJ0+O2tIby5mSbLfYPho9qWPnBYbs3jujrvqrv/9N0XfIm6L+jl2ifsa3VQY8KxFvD6kBtnCYbLAkDh3Yb3iiY7DuoChySppryOH88Hui/vXPRPWZpyUvOqm6/I1ey5YtaMpst7HY6lH97Fei53c/jvZrro8MWoSXTsJPXOiBnJf6Ue+Org/sFl2Hvil6P7hPdH/i3dGYM1PemfAqQ5NF9nLSyUuDpz1UIdMvSKgCOjqj0Zglh086IFpdz5ytJ0qvg6dqvmZQr0t/eOuUhb1e86LOX6wx1aFEUe4YHeV6XVWII6M0OmiPlgcduC7SaAQGXw8T4lUorA8qzgalKue1is5CopwlnruhJdjepal6qzI61S0aySSdYB3iqlNj5sffo4eeOdH+5W9Go9IZVbZRIYk6T17aaC69VNQP0cPUuw+K7O37R2nahJhx4sejcvYvTXcTB1S/2WeeErNO/ETMOOXoeOVn34tYf72onfAttY/RaoM8fIg3ScMjIuis6LCTK6CzxUFR128HAGfENnP2XOnovlHebdvo+9Lno2OunHDamtJiXFpqG61L/hA93/tedGywfrSvtzKD6Ko3lcVID7Lgv5WSMsUT7cdSWjQA36leoUF1KuNEpTFFZf2gyUIRwdCYH/7qRtJaHbpCIFxLNwjD8KaRKhRAITqcEweLhwBGwW3YKACZ0r+gk6RCfiSGHqSEToKVa6kWaVUb6KHpch7VSbKePtB1NDRNu0IbYboXn6zHgkqssh/O+VGvNCz9JbvJPypeefgpj400h9JyphyPVBoDpUGjwDQbq88m22Kgx9BPBaBTtDOPQmGr4IFwBh90iTwTRsojDbiERGecOD/EQB8lKJjPQbJvJjx4vS3itO6LTuFiVB8Mlg/3dswISfVtZ0Sy4EHbWol+Wh7wnspBJKndq78QbucVTWzci4TddlyHwqBG6ulQ1bFrwk6f0guJxQNf+u/DvCsVuO0c4XzCixJCHomUvoEcdHhqFzzqjBt11uUyCKP6oQ3j0CmecvhBrb/Aw0OpeCdPXby5r6J/E28eTaNeTSPyFu0qlz3k2Kgf3AzAkZ9+zl9V0cMjxHujfiKF3g89khdy9bQ7QvF10s3kcMu06bpDdqNKW5OM9KgXbbJdjNZBM8tU/BBLdYi3wrFfGIDus3bZpC1KoNJouFZ6ht3FaJUOvTwqajKWtRgT7aX24NNCSIk9vWK5tSI2XjvqF54ZrbnX6mn79uh94qLofeCeiDceEM32aVGSYYrxS0S2/PRo/e36qDUZccL1kPxVMTQj3latSZ7CakPcpo563OMzYvSTs7z2rONJXT89U06blKWCQrBeblKUv3JKNDqfieZnjhDNnVF+6dWoH/FhOZFrRnzks9HEgUJpUHoqTmW1d1djlJykUd2ssVNZDfEN/9aoRnTffUvECitFWY4Aa4R4DVviEB8ikCmi1TeKxt03iteu6Lv/jmhNmxqlyctFrU80SXrsUB9z50Zzq32i5/PfjFL7KCuLux56Q/ecSd7FR46t4IovsT/WVvtH+W27RuvE44J92DylqPSeyuIK5VdJEN0//QJCKSFvVuEBoY/UZZkPoa+wTlS22DaaD98QzXUnRXOjJaI5pRKN5x6Lyq67R6uDN4lF+SgZ9MeejMY73xE973l79H7gvVE66shov/paOc28Uaw0S68Z1Q03iMbjf4vGlstFtvVa0Vy+LRovPCUju7cMJ29uqj7lqFTlJHU+9WyMevqF6NC5/YlnomPGDLPvT9ioXvykQsMTL/DgelDDRELw5uF0dWaN6pLR9tlTonnDX6Pt/N9ENlblwKo6yTJTjE6vGu5RnkOP1kPCi9E67RtyLGXgVWDSWP4JN46y+K09/lS0P/ZQdDzxeFQfezg6n3wojaCJHmTaeFg6PGlCVCavLidNnZjwNBSeOiM5SmtvGKUHHo/mjBeTs1PUA2lUjutT17aFj94hh6kWbUvoIUZ65C1BeOFCPUglRkVlzfWi8dhjkc2ewdaLkgsGHgbpaN0wQOvOixtrLEJSoOWp8poP3RetxZeI1sQp0S5HVt6XwjFE0iHVX6y1nvT17sjmzJA8RV+1HH2nHh+VC34VXScdG9V1Noz2Dx/jDjvtlyb8o8dE4/ZbYs5btomZB+0WM9++Y/S8b4+onv27NJUrw8JPEovS7XdG+ZI/RVxyYbSf8bVofPGoqKy4alRXXlP1wVO36pwHGGhWvcMHdWiAOdd16n/gmyf1+vhpUf7MF6J59k+jcdOVEWM6JTsepiRrZKs+qG3K9Oh8/+Ex54Izo+ttu0V25Puj8bF3RevssyXLUe6klcF1kYpTWcK/qIB94LzMAUcK3mmz0KC+zzLJafFDHHWqCk3ftEyysISRBzqAbOgjHaZL/vlCJxK4n1GscCRuxbeurTVESw70DWk0D5koRocNo4w7XwAgD0qbykzpgSRznT3qo3qkvYHZdKhnpQABfPjbwYpn9oX27MIFHjmBC9FkfukrzIO4QicUjm5AM+0nlafDKHIc5Ic22oVSIU901dHwBV5dsySF/dRMnv9xTs5L8o0SPsC0+xZ5pT7JBl6HSHEUgwB8k7mkPrWqvrCifoB2V1G9cvCZuIrkx6f5qOsGDnqel2layrcVMB3ILeG2DNAJpxU/pFX+tF7QXZXrx3qA/Jw21Q/OEf0jdYEt8XIUZWLhPnpCT0G5BnCoEI4kLOomlcmd25PlTpginDbVCy/LVZiVkEMkabtfSTyrfBHIV4j4lKFKE0jfoUV5SetRW+iFNtctoZSe+Dfv6g/dJ5DJ8uCSPkhtRvrG2+mWhuLhCfJJiR552l1OYHKM0z1fnrHDqdTIDV3nQVM1ko9oKg/20rJEZxLlCwfo1yz5RQcIw9qGx6rCzbbObAqI0xNMcZT5SDyNUgyL+WbP3Gjt9iZdz4j42onRfsLJ0XHSV6PzqydHfPcbUVpRDtuG60a8Iodr/d0ja8+ifvW90apNi3pjMflKS8iWMc1Zjt5mZ/R6oXqP21VdnnJvNin6ShPVEOR0ZBMk/Mmqo04PITfm6sn/iJOivPFS0fjkR6Jj5uwosd6osy1qt9wZ9c9/LCoH7RHZWz8Q2Yy5Yk4GRBXFc6GnGlSJHKUajTXxLy5l6EZF+U+/lVLOitYRn4l6aXpUZkkGbNCbTYnyRz+ndDKyZ/88KmMnRutyGZX67GgdcmQ0e6dFdVafpxUb1ZWietiHo2PdZSKbK8dTZdHnWdmoWVolyinuATcqBbEmqCrj0/vHMyOuucIvRHioWkRSHyTzU6aQ8UTjTwjpqQ76adQOU6fDD/cgY9pzKxk1tZ3WEYdFfPidER96d7QYyfrGZ6O06vJRXnvLyJhmVT6mxz0tzUgbIzasa2qT0cTD7lE9breHrtU5ffxDER88KBof4Hhb9Jx2YsSG60RrjU2i1S3nlc5PDRZ+6nyUvb2mQ84IYXCNodCRFtEKL/wRrl+LF2PowOABHZzdFZU9d45YZWL0fvUYr/9iao3mCSAbOhi/wbnqalF54y7R9+Wjo232y9GSI+kvewCcJHdKclk1OX5t4yPrGC85Sw+rY1Xvqhw67Y72aF11aTRefSmywz6ubHqQmTHLmxBXXhLdO0uOKy8XPX/8uRxb1jtQqUwn5VcqwBQy4sZI3bVXRuulZ6P8oSMk58WiPOPViDm9UXtFcmIkc+01ovf3P5XPpU5I9WjbpPweoUGW4OPk0QHhV4Ji5NVTK50d0XXZBdHo6Yrq+z4Rfb16mJnNRr6zo/xKV5T3fn9Upy8Z9XPPTJ0jowPge+apqI2fEqVrLo2uH3wn2t/+roht9o2Y2eV2SD9QbXTFqJmvRuesV2J0V4/fxit3MDIpLaOvQCkFlYaedJuV6KwjhzFRGbOM5Zw2FU0dLyW7Y1adl23cCRGorDS1AVHUgdJ39UXbuz8czfpM6dcpUescZX2w8bZslLZLDXPH/aM0Rf3BGd+WXIRr7LiojNJDU9sYMHsUPXXSVK1yWmyJ5kUDePAYDeoV4yOZiQicfnHhPsEvkKlO+0fUkIGA9oCQqAeu+UG5+4t8jVvGA0nev1Bp3jiY+sU4KbApPcEQ0o+DxXiRBTKGFm5wdljbZSTUixPoXvLm6dX5eHBuKFYH/ZiC7OTQP+kGnU+6X4qaeVQc2aQXhcPETxc+J6fJyqh8CQfyYJF8OqhM+jf6CCVSuwA3l2lihGulR344MKiN8SBPRoAgEMz6EedDpehM74iuEcsoG9OC3p1A6T3yhAxoKE6BPCQ/ybjabI/GqCnRO2lq9EyYpmPJ6Ju4RPROWFznydE3aUoK04NDp+q6UmoTPpwKEUwZTJvqCc0OGfQjNIsEhwymLA6JKqdbP5bgeH20yPEZ2ZJN7QgHmWuPMuK0IDLyiwc/HFeTA+vRX1VCkrC4V5+lC/0hJ2ewvP12J/0pQlJOnHbW7/nt0lY9ekepD4b/jknRO1rHqMWjPmZqNDonR2O0+FZcE2fMdUNfKN6tUwzUSGfo69EdnVlCRB/pnSfQIdsylau+3ANnzPLBp/IxTlfioVb0MD2LztOO4QW98gMIiV0u2SQjM6Z4yYhRQbAgE7rNRoNxP10T3lJfrPPCAoqlbCS4SAFlQXl5MmSzWIbq8ezZxA+ngekzSS7Ko6SUbWJ44opROeDAaF75x6jNftWLpSujxkbb+IlRvuPmaL6qsAPeHs39Do3aUR+OaltHdBz/3aiceU5UzvhNVH72+6h949ugjMqB74jKuw+P6JZiyVmsbLKF4s+Nyo/Oirbv/1LHb6N8xu8i3v/haMwWsR/9QrTtt330fOGw6Lj/7mh1jJYB7oxgM9RxY6J23h+ifuZ3ou3Th0bs9b4odcm4t0kJRzP9grdOw1Dl6ZotIKi+Fo5Gh540nn0qeo79aMQblo7yr38f9U9+N+of+05Ufn1RZLuvZeew9PRj0RrTGe1PPBT1L8hZ3H61iF//KeofOjWaHz0t2n57dsSELPqOOyKNXDHaREdOg5BDlMnA0IF6eFm0pE5UKapSqmcei+bp3/FecSi9mxzTXSxiZ74F5aeeFO5pFHEiTB718h47ajCpY1CDGLdk1A44KFrXXB6151+O8rjxNvbVCTKwN98eLTkSlXd+SEnFd00NVXIEd9qUUSW3uqXwPFWq0xw7IdrfcmC0rr4kKi+/7AX3FaVv75gc1euv9xuUbQe+Vyyp2XaM8j47vLXqkUA6L12zOS60Qn3aAFKNkjZLwwVEvz+7pQaFfJgKqXSMlbPcHj3f/XK0Pfl4NOXANaBR9LI/oT/RI1wshO0YNyp6L/x9lOX8tiRjHB31KKnT1mGHF2ePffHyTl+hbuRMb7bGjBZeOXaqh+yVF6L3uM9E9Q3rRMfp50Zrvw9Ha6eDIo6Xo/OZI6J+zhlR+stFag9pSo8WS2dlJwP9ol7pZcRzZc6L0fOlT0Vlg/Wj7afnRGM/6fo2ahvHfCPaTvxS9PzplxEXnxNl1Q2ToXqmTR2d6p81hXRYGCpkJ6SWm286pffsbyYHufLMw9H1xWOiuuseUTvt15HtdHBUtzowyp/9YXR++lMx58xvReOGqyLjhQE6V9RR/3qzHumJHO2ffCN677gtRh3/dTnLG4W3yWFzYBkjOmMediRK2WNMpIy4O046RgUKmvu9J7oP+UL0vfvIqHzp+9H++eOi+5YronHfPZLRaLc/JpStrXQz6knZusW6oIOpoLRwnSkhlTd+dFSXlFE45YtRmTlTtHTIgaD+VHdMRyOf0epzDjxADvKfI554Wm1LbVj5bZztNQjUl3nqSPVh46wCaW6LDFRm/9uXOigfOpJTYk6VCIONWKhnPaA20vdrBz8QwI6dPPRAgeAzH1ZunZXXTht1pTaXdqtXnMohHTrDmWKt77Qb0UEBrIezI6l7OzG0TWh0fnCDSsZT+mKd9h/lpJGWft3EEXFiXerwGUVTaPqvX05f/1YdJKKZqkzCMPX+soZ1JTlQ9HnIoOgreail33Cd0k+4v6PNpf6wmE5UaoINdkZ0UAHI2WUjSCizDUCfJQPzokySHw6FnRHlQy+bE5eN8kmnR+07v4r27/wi2r7986h995e6/0XUvn2mzro+7ZdR/eRR6qNSz+z+j5FAywGAJ+pHZ/RZJTf1kIMQLA5Yof6Qr5i006YIcacf16JduqHuK/FDGaSFLx4EdM93UAGPNDk9B/nhhSlZRoS5Bgfyp5/Rvdpj2mtSJanfIS99ZqsufVx8uaiceHpUvv2zqOqoffsX0f5dyeA7Z0ZV5+p3fu648jux42rDwo92Y/dchyqbSuTNUE9p6RqdTFOilrhokh6IHg9SKGeVUT/h4esv8JDqE8mgd9Rf4p/PpmVNbItkygOL+GfrWmYxeDAkr/sbH9Sx+MPewnumvqTwfBcC0Ld6u5UvCPKwRQLZzVdG6W93yglqj2bfq9F6/rEo331XVOoSGEZEQuPJqLfrpSjfdm2Ue9QdV2ZE+fw/RPlldtGXkJSK9XOlPsU99XjEK49FZeMto7TylKj/Qs7ayw9GvPRItF68X8ed0XjurmjcdFVU1lxfT85qdOefE3WeKl5+NLK5D8gJvC+ymX+P5hzlmSV8j9wTlaefiObmq0T9grOjet4FUe0cK+KluDU1grvviMpjT8gR6YzW7bfI2PRGJkcq7r4buxjNl5+M0m23oLtWTjaF5WsKvaNU9ddfE6WXXonSqI4oP/hw9F15sZzSStTXmxKtqdKG+y6L5qlf9ZuvJRlOFJO90+KBv0fvtZdHTFFD3GDpaE7TE9ZtF0fzhOOi+sBDcmZYgyUFyTu++uhaNGY8G9WbrnUDRhGFKZpyHnvHSIY//H50PHS/nAyepJVB+XonjormY3+P8r132MGQBXC4G19HR3RN7Izy1XJaZs10o3eTxnGcvEx0rTwt4hc/kdPFVyGk+DQYlcmnmBpzZunJsTOqN9+ss+h++WlfK5EbF72kHTneBJwyLeauPD3irDOj8iKbO8vR8f5samBz5kRPvTfqi1Wj/Ybro2+JyVF//OGo3HGTHWTTpI6hMW5cdMvJyi6X49PTZZ2hE8EJmTt9mShdf5kM8WMeuUvTGOJ9penRe//NUfnJD+3E0kExdN9cfHL0dNaietkFkfXNju7llou+vu4on3pCVBpyPvIy2YOse9mVIq6+LKrPPR2tJaZEN07MVVdGmTWaamx0IKw161th5Wj87cYoPSq9HS1n7pH7ovf6KyITDeVddozaFltILrOj95tfifjtmeqHsCKSj+q4vuIa0bzm4qg892QE6+zUCaXRIkGbeH7kwei76oqI1VeO9j33ivbtN49YbHz0/vBEPWx820sIbKXRBgyHrlgTmi0+JRqTl4iW+CzxObe84yvLkW2utWY07r4tSnfdHmXRG3+/I7ruuDXK668dtTdSxq7Styy6Tjkxst/+NGr51xqyMeOitcba0briz5G98Kz8Zjn1je7oufPvERtuEsGLPNdfHbHmRtGc/aKuLxVZyquOzqMzAmRbVodYmTjNdJSnLx21tdeI8uqrRGPSqGic++uof+uEqLF+cdWN3D5bf73QeSV04VKvvNiyEWusGs2Lz4ryK7OsDzjUJd62fcPW0fvnX0V29q/lAHZIF9RWVH5r1XUk266Iv/4xYtlVorzdrtHz09Oi9OTDkjPLDdRf0SHzJYflhf+8s6PC/pBy0G2c5ei3sQ3QlMmJln8jUJuUSV9Veu5FydlWxXXIKEsCtf9BxohQy1i39DEA9e22rnA7K3Bpo6975YNnuhf3F+7cJFvabx6fRpdwTByU50EW5KGdEIwDRwJ0WjqoE+3Cde6e3ZQZAc5AWgyvFNDkcJBJ33GCQOh+SGkoP2FN2R2aXyqNY/rTcKZs7oQDOsV3Sk97Il4/0wtP9BFKQ1+YilReBhpSOgeSGdkpjBcuzLQSmhvSKgGjV/CDfO0wQYkLhUc5myH96+nWg/p+0fbmfaKqfiwd44c5FL7yatGnh+bS808Lh/p0HCQV6FHn/CfE7v+5pCzXvOVBlO7oA0xSLlN4ILH6qZAdtnh0jXyLES+PSFps4oHMdujoT1R/PPiDAbzikbpmmp5yQOb+Vge00j7RGdsA6r5H8tl9/6jtvU/UJo6PyiQ9vE+apLY/IR2+nxBVHSXxnl1xcTT00MUUZcKPAw6t1LDuodu4BaLDwtCZ9Ekw8EM4tKPbRCZdSBWX9Btn0A/vipu71XbRmLpCyIoZJcXiqDXURyEPSrMmgUL5aE/UdCm6Y1T7GJnRtA/rvwqvzEhbYgm/a2yRQfM7X4jspz+L1ih2Pe+JVq+MIVNLMtLeRZv6l6BavbPkYcpxqbbpem5UcGLwmJGYKwbhyYnrnimHYLa89XOiuc4y0dhzM48wMf6dldqVXjgZAZvTG5VfyFkqd0fp/W+PVlVdSaNXZSaHMOOVZlVEelNKCsYWCn09qkfFjR4rL5pG2JLxxiHgFXemAuQASAHrc2aLtLYoy2BnzT492c6Nao2KkmKJVo8uYjB4saImoy66ufd6zHoj+pq90ZQD4EXYXd1iWUa9nRESqQNKxZVoqnb1SFHq0WAnfqlEG9s6SD7lNjYnFrniE9Wlc+JphsWbZTkpAEpE58jbskw30H8wfcnIkntllcMnrBgxqsqIsoAeQ8ZTNE9NTMvU5YiU2ngq0bO0KoAnVcep4dblqPmrETQGOhK0inqkhdR7WJKlOqR+6Xhr0U7ZjIaoIdDd+K041S2ONSOktaoaheqA1+ZJA1+4QL1y8vggfkctix7qT7H+hA5lShbwUm801PeIj3bRIjlbV5CJLhjWr4gHAFqoXzoRtjij3tsZOaMToHNBb1Q+T64VOeBIkY0hG6K7TTLwLuB10U+HwJRvQ9xXpMdUbLOi+hgfHTR+jJr4kyQVJ1mJRkYx/bJGi42IlV5OYR/TcGPVQUmm9bkvRDvf9pRTxhSGyBQeaamStiP7CmGSiHWLSP0XHj7CHHLAuhRUGTtJeihHnu+asm/fGHBJ5nRw5CWnOyadVU9NPSX6bTb0RvLEf8cE1ZlmQIJNprbgpSbHWPWQ1eXgLmYaS6+8HDWcZUbOGV2n4xTvjbbOaFeb4ZbRHjp1T6OHHgakx1XFNdweJDu+J6Zy/Z1S6NDPn9ZDHxk1ls6yRgj9Q62a7PfX0xttjByLp7426hucTJugV7pH7tI3prlr7EmlZwSAKXScrLraWq17to0MIwvKIDmqbsqjxLzqhnWJlU7hU3tszFQ6jA+6gEZVRZN0T3peasjpVXuhP2CUiY2127/5m6iss2Yq8N8IUANjfYe9Leq33iUnVvSIDmSEXG1QBMgEOdHle1sLSQgpS9gpXrz7wQt+VO+MUmDEiUbm9B/kTTkZWVBd6QrnwQ9rSkh+g7L64VO671FMYUxp6TN1jS6wjqnEWkOaLVQqneLdZ9Dmc7qgoyJd4h6DXGDDYaAq0ho/nXXghOBokCLhpM3RB6teTVOij7cedau6RI8ZLZKOk8A8iFJIFR50EGnAkNkAI52pcNo5oAzxQxL0wm9TgkNt2PF2VFSqri1bfkoL91wQlhwKHvQpTbp8ys+ibYN1Kew1AU7qvz0j4mufj9LoMSpD9Qshikn9nUlRGaIBZiHcPNGbqn3I6QAq9PF+o5S+EiahTfypn4MxngE8Cipa7cQiC2iFEYXzubskVe4pP8mEUUFo8mJ7ZKK4tE4Ph0dtVG2HurKOCl9VNqb17Z9HZb31lF44jGt+8Dddhb/x3W9H6ScnR3MMAx0CaIcn5M2tdAs8bFfjOlGbQCfpR227eBNJvLuGdZ9GJKkzHcJB6egmDrolJRvw7BHHRn393aONt2+9N6hiRGfqK+GRbk86jHwoQ/d2bKMek8YtEePHjAfTvwwPPvxwwp/fLzJwI9VBhbUq6vhHT5IO5AYVhRGzSK2NEa+ajIHSVjsnqrIZFdEdhlrSQin5jEezU+ETxkXfIzdH7/23Rnns4nIIJ0SMnRhV9r8aOzaqY2QUxy0ezcfujr4H77DiteQQVjsnRK1zTLQxJTtqfLTrXNJRbmORvKq6Q+WOEh5ZDr6zRntsr8qZ4y080WjnQ0avrLyVDoyFVFHGqKNNeOwA5I1WhqkmQ9RWG20FZiNEHMc+xTc75ZiNHh3tcgBrakRtquBme7scGRoWclHli1f8rMYoOUhj5MXLIHXQETJl1N4pGlryyXhaQs1SlTJq16Y4uz2iyx2uaMM5YxqzItnzfUDbLBtF+coKb8NpVkPydKSUmKcI79ckHDUZSBw3Nw8bCBoyJIoHGeo2PUHKi8nLo3PVNfzKwFflSFK18FTLG7afwOFDafyUqnCWwbGpMfWtAOGnrtUgaLAKwamvqiEhH7/0UmKdFK0ndVju7IWq1kHdqEOCFznRdAYYnmpNssy1njAaKJ1dG6ND8IogqDPXrdCCmlEV1pVIJhjodhwK+MfBFbKK5Ie82lVJDLu3MsmhQp0mU0fr5g1TJJcpbVtLOuPykSH6ITp461n1Xu6dGTH3RWGR7uuJzV6+OhTaC3hG2Tgor4IZmTIOdUI8eNSEl+rI1Cba9TDRxmfPZr0SHfJOa2NZY4jDDE3iBzzi091UC6PjCS7LgyBGPF215q8RVb4VrDxMPdPpNUe3u+1VZ8+Mtpefk+MoWasjrYNFPFnEtNW+Oe5TlUloVQe6bldd1dBp6FNH3iadKfMGJTRheKggOlDO6COdLG1IDwLt9e6o1Of6O7XS5uiQjNCflnSk2ivkfbPEH7qFARE+xVXJqwdFOyQKY3rbo3Diq61nttiXbEirn6ec9KtmvSoPSclA9apfokz0EycbHJJds6SHwqYeuPr0wEZbqspRhGbh4UDvFhXwQOg3UcUj626pAYwI/WdazkFtojj0Kapb8c7ZLzGg8654xJbq3aYBftUuceKRCVjRN9izHuiSloKsnQkZID/wKdyjf7p0GyIfF5aPytSPb1/bFug/xUGbt+pRQLF2z23bNMGJioA/H0pjQmnXlEusgL4lb2/okPM6PbSn0sDUIL1ood9hcbvf2tWfjbtp00HpCuMfNPplmpr480M5mBSpa/QtOTYCJbRbnJdJqNdcckXDFX9mVumMVZc0bV/rQb60ysZRXncd8/p6QHmV7XaK5tRp4W9SO5B2g36nek59h8rXJTLjTVnkRcFuH/RRCuftV6j1KJTi+e9MiFBh9BXmwjKVJuT9P/Kh3bo+yIsOqDwvJ6B/VONPcoBJ9a86M43tl7zARxqVU1E/0FxjvaisvTZFKihRMCwojjSVHXaP0kTZe9MAfnHG7A9kUwaOm4C1dd4PE36pa+sZBKts8wsfSR7pUPtXmv59DS0+Xalf401dtQrLCT1wu6ECwSWZ8PMntqRfxqWfi5JtlyExPQsDEv1upYsWeOWckaFMT7fsReavFkhClRJz4QhGlSBZ8KqxtwRQRbAWRhklHzctj4jg/XoKg3A9ycdvzozycV/09F1LjgqeNo5E0jpdyx9offsrkX3vW5G1qQy/5i0HEMWRwJsy9E06nzxLTbSkpqwGiNXRn6yDN4bF6PpVaD1ZsMNzS7zg/ePkNYXTTUGVasWWcaIzAhejS02P0OhOFU9bUKTiGNnoSetFpI24C9DeV0/8o5DerkC8GhPGFWMh41IW/e7alAiFY24enmiofi5yx0ZHDH9qWDQumlGL17ZlgFQm/EAFDRIT7xEjOUn0v6RmuNvOkH40QDoFK67y2UEVPckg5m8WwhaVSH2qrhm5AVca5mb0ENnjOcIYB10KZ1WfGgXJMC/lhmjCMIkqMQUC44XealMUg5+UOIoJg0Dlg6Akh1ghnrLAkMlBoCOqyLGS+5ArvuJopDhgqhvjp14hRDTTKCUJ6Sj1gcwURkePbIQhTU9J5lXWaulSMqA41o7Y+VAd8VTXoKEzykQa5FmR7uqGBbt+uQK9Up0Va06CqRRfQEPe2VCeSGwoL1s1FK/5w7XX+eiHnvorFuKXt9S82a8cIKm2y2ZECkKJo80VRorOJumgaJAjRr0U9eWtIlQQdUZ1iYQkryQuj3q25JwTztYnyIlvUqI3dNxtlkfSH2oZiqlReYX6X7LDxyeskKQf6uAJIwk+jIsOv3UnBprqAHlBxeHqSJtVaUZVONEf5KV8LMYu9vhC92mjDaX1FDsdus7WCSXwZthyxnE+RbwohliEBf3UjfimkTJQhKGP9ujD+VN5PIQw5cX6OtpiD23XxIsZcKsojxQsQqBJ8o8HOo/4QIskSZu0sSURJFpvYVP6rX4wxemnCoZkq5BTcBYvSXl0ph1Qr0kfjFHyKZwA9DXpj3JJxozu4yhR0wbqSSfMmtODSyf+Ux76mUZuSMM/pRcPnt7TfdJDZ9QdctalcBmLyjTfJjylSrSnexTMfOrstqPr9FIHLVzRCuPhi2vSpzYFl9ZkUjiPjbTObu86wJ/WYSWJeaQP/OQU75aRIDnJwoGs0B3oIVx44RG5t2RGStvsrG5EoYnwQTD0PkF5ielR3mTryHrVhwgJMgKrXz6iTPoE6CEYW0Im2oECEkadaTuoiknkn3jxtQ7987dNJVuv5yJe4cU0JA+PxoSOqL5pR9gu+LIOKqRNfQQDCSQzn5YPNOkGGrFFje6IbXdVWepPCTbBwwE9b4orr7ZiNNfbPEp9fLpSchSd4GV7kNQH03cmHtwfi8mG7DHZPWgAK/qHr2CUPsQPmVAk4aAhk85Vr2gGXrxeTuXgzPHZvprKZWCGdCRK6zjRabUvGFZc1uSFraQjCwMoCoCmRQqIyyAh4JzwZN3sw/Fh+g8njWFbOh0RR+cqA+RFgFIUHBccNKZT3HEiHJwDtaaartv6FC8dkiitAKlbEFAZOjrkqHXQYQkPa2uYQnPngzQwbLqgglB4Gi6f5aBpco/y0gGh62nxOJWpf8LDSJYIc1oqt6bGg5JRoSgUcdyQlydMhsqZPoZfpqzcYCiPpzNwq3Q2smQqjidgpoopnm+ypR2rRZNw4OCWLDfKopyUl45KuqVD+HKD5Z9wEAduZOOnRuhCBiq3bqcFgw0mGqPSKZwdrlFZOh4Unu0HVGF2einRnYXSpSdvOlylafHEo/QKUZIkV2RkIlJDK7pHrpiO8+JyQuiIUXYZeXe6GByVhSOACrh+ik6IeMrwPfGkt7qQUPFqRFgkriUL8tW9F5qZVBm4y6KDNM6P/JAW8qUxqxNWAR5ZIK1HxCCNskmvGx4inB5+RGd5lOJk9QXWLQGisU5aF+Uuqf7V66oek5POJ694YwqXsakODTnQ+L1Q3oqDQVBd69JT1EaqLHQOuqBkaOYP/MiVxgAuv8jR32mTQNeKr8sh9cOReZZRyWpKK35Vljs9/bxuSoCD16CDppOECHCgR6RFFoToH8sD6KDdJKRXPHQko48xp56hRZSKvOQUSUdFH6ODJd5iUQXTLilRKRP9yocAzZ+TIEzaYmqPlIXceNAwtRKOja1o9gtTtCtTSF1DdtGJC6MIYVqdsTbw8xzCmZFbjKHlgTytm8hfvHGoIChE70jneoEpCpAs3d5y2f27gVLgw/uQiQS3AeoKWiwc6YjriPri8yGqE/cr5pTM5jlNwSXnhTbhPhK5ouNiMLXvlJZw0Mv1EAEKtwD4k964b1CfzoMXcbmO0i94Spa+jXA/nOgEvfqlB2J5MaLVD03gVgI7U8oLX+mAaWWEfsUVDgE6z8MdNNL/pTYiWl0vSuN6InOqH3QS3bfBhhuVa6b0zw9r4kCB0sdEh2UIXaloXYsXBgLc5hMN/MABTvou5MKpvy+x3NI1CXEeaGnIsTV5apR22MF0/yO6QwrSVvbY19szebmB7r2+LKc92R7Jn8QmBDbpa0WDeedQsOUNJfT/6hccSNt1RhWkhkEDB7cPOK2ob02jqO4HQS660xvFFKs0qgj6fmwnTwZFG4E995nKR78eOKLb7uB8qX75NxwIn+KKWPYLzVrtOsSP+xXooD+BP5xPaCnkUdS86BAO6gG/A7lw71khdED5lFuplVbtxDQSkuuHa1ppaWLeu048sdSGN9HT1C/1Ktqo+5ryKW2lMsb2e2EBNt1Hfr/IgN2fqxUpG8riSkoNCaEgODsTUiI2AKSuIRFhetRJeemPcGI8hInA7RSguGKFypJyYRxZB+URMJ4IPXWkKgQHRoUKa5diSykZxeJxqNouevQEz8iuG7p+TDkmJ024KMEjLCpHdFdxYlBOtA3lhFIUy7d5JXKu0kD1I4LHLgEqZiWA5sS5TvCAQnOHgUFpkAd8K61k1tY2VjSLRwyE8Nnrp3z9oXwYMVA6zKgTzbQf1h/BC52hnz7sEWKkdNAgCVcYDqP3SkIR6UhBTrh49dowHXawhB4HsQkupfM2JFzztKYzh3LmecDBCKX40rWNB2EkAOj8zTvuBHx70EN40QXxKn6Yjkp9CfU+KK8uPEqCY68zdUwaZEZX2RBq1rOxrolOiY4L8iwfeJLcGCWgEcJtolfyhH7pk5/qwKm01CH66w7YaZA4HYDyKD+vi5te1kwxQqoy7GrBnho6nQBse0SRNZfOC30Kl9isRgqgzlE7649kQqdH/8nidHCaB+VTUUbtvYgUztpPO6mSAyNOyBzZsf4w4eUpWripI/ATphi7nyqcztYpzQ8j2SBFZ4Sf8hXnspW5pXZFq2XK2aSIQB5ycC5xaLgH1KepPIXTDqgjClYYUzCpqtA9CExyp1f0CR3xT/k9hQ27kofoQRjJGUiOM7Kg46wiJ+PSoUD0Dv7dFkkEfwhKdCIHG/ucVo/0uD1AT34vTFRKckIpCdplsMQapaTOnzKF0kSQRlmQKjxbr//9kEqBOvQCg8E1tQS9aF2itz9cZ9oC0kPXSGbH2vnRcXGgeM5Esv4McH2oXugnYJd2SxgyNPtWEh2WJzFKl1IYLG/lseOgeNeP01GuykMZTbMTm07kmxw86kD3qnf3My6WEvI+WfXD2UaNdqB69Aib8ib7QgbplDpDtFAMO7/339QDappuTv08uJlqU4lRU8PsH3WCFrHgUn1WH6xwHAInUF5GbpO083RkBZ9lAw3goG641iHwDE1fb1Q23i7KS05y2GBItZDSDgfltTeMbI1Vo4KDpHucF09xKpe1GLGJCB5ArZPIloTIxifRjg2gFPGLPGwjlAiHiGqz/pNPPNFXpIzwLC6F23oj+dpBph0qHP4piDbF98w9skg6emZsqutciFhbvfkOUZo6JeH9h0H0brpZxPKrRbXBnpSShfoKL8mCX+woNJASudO32G4zG4JNg1d6FQZBsI9536M4aPMDnGJJ6wjLVSHiAxHYflC56pO8FlydXYYjJ13yMyh9CDJXOWhEH3vVLiTwTJr7v0UMVl48eYSlymQ6hibldViSCtXL67pcMWpAx0K8PDpVgmSFs9DLtxHpWBQu0YCTBsloHJVAI8PJs+ev6xQv/Kz1wQLqmjPTSyrFeZhisyOjA7o84qL0XhPgPDpUZvqcBh43lY3Co3GiiXrMOy6MfxND7zzJgfMIlHAVi/VpJGiBaW3lU764L1QMdLMw1+uuaAgqV/w3WYuDMVFa86s/759DJyNlcQeq2KRdyE//uUZwKLPpp6NLDRTl9WMEMgMXtOYyoww3Zv1wYOmYbMjhFxoUxwJkOwkouOsOUdCYFcUTkPDasFHPpouwHp3UYPUjh5szfp1p9qQnWHyGnzRCKhop12lsxilG/53RvOh/qitkgxyU1jyKTkZxzatQwI+H/8mj9OZbesTTETSkPbSQONTldYcswN2PHxNADDISpeD2dbui+PRWchYNFEU26ZVHRiAC3dfPeCRvqy6483tygt8jP6oLmik5PSVA+cJvHtFxykC/1Uaazqt0dF7Km0ZIRb/49fdnnY544eFABozuChddlTta6VPBP8QnnHRA8JeMpQ0rbdIH+ESHaPMCbnh0GsmHDh18jBqbVkmsyr1oEi7IcX2jc+AvdyhO/YEeVuwoKE+1xvYihcxFS15vujB90ijRLXoUjkySDmA0lAS8pFcIeb39jdLAOzS7banuPZWqdPDoA1lRpzrIi5V2zSkcHcFIVYQ7tQFoT/wkeig/5TVNiwiKUQ5zL+bTaC8PsXk/a3roa9XnwR+c0TeSTne0E/cr8AkShae1W+iSAixES0M6WchCeMFFu5aiqiZSHiW3k6cjScAlKDjJznh0KLfxoAjYBPoK1w+pRW9qV4rjv/9JvsQnAnW4KB1IXffi27qb67lB5PhBV9GJvrrTQhftElKsK7rngHn/VE5Z7TkNFCjYsoIe0aC+H+r72yF5SOQi9U+yyEtXHHJA9oRIwrS3vHCkYzy4CSXp+Y5vHMjXD/CUUi0I/FnBXfaRDBnFpj7kUkIPHKl/5sGOWSJodJ1YtipfYX6pAOOlEhhphPekAARBn6Xm/ynOUjI7hLt/p8242nWNkyM7gYnXjQ870aRGR5AnUf6vmpPty6rjornj7uTO4waguB8a7hBVSolNt3fYMRpsaYL9lr67v6ROdE5rPVW66YYecyq6qUfoIVqWBHsOL/SVpKR+0Bt+ike7qQVkR324X+af8uP8swSGGQpMvjkUKvaBa9SVzzalIXz0lwsHoMZ6oX+wsMig9/tfj+bPfhXRwTQTwlFHaIYhAw9VAsJ79RNErlwImqF11vS4c0LhUyWhMJ5iBIvSwRprycjrhfhKAmamzHTp0SU2/bTjggPI4myvgRE+Zxc+Fk5TjSgedKlM49eP0RA7LHR2ivKwKkYAZSYNOOwUkR2PnUpXPpxG7vWDNjpWyrBj4BYN8ARIY0nGMo12oBGcBcJpBXXjgxoAowRvFIgypc4FlKYNoENBYcFFXmOjfHAoFNp4mnADULDwuXOBNt2TBhrofLwA1U+2dLQwS7GkVanIXTI3NcpKOnBBTPrsB/UNviRNLyilcQinKFBfp/iK8qiu7EBb9hRABwgqRlKhncTCpzQ0GMwSVW/ZQScOB/GWJY6ASkPe0KisdDDuSHTvKULzonjSUZYK9VC/oShPB/Shd4qnX/BIhcsgn9JVOtJbiYonLD0IqOEyzcKDgXTV1sKyT/VhetBhZM9DhvH3Cl96eve3fCVXtxWyQy5PrQhYcZ6C120DeUm3eXuUJ0o365aMNev1cr7RCU9NI3PfJDpYTekFuXK44LeZsbE2MgE1OcWxyhH7ukM21A3xiqWOSUsynj5JI7n46VBpcCaZ4hIRKg99EN+0JwUxepeWHyiaADtVPA07ROn1h/MHPcpHBNPKxLsDNl70F35MjehRPgg3Ev1D3hYk8hSfookgpbQsEn8Ya/LpUBa/TIVxtg6IX2Oy9ipJSx11yg/J3BOLXAzE6bIko9R+xtne7uTfDbAbzZnRdci+0br70Si1UR+Sh56M/AIOdEqOqA3aBa2WgXhknZrribYEr5Ip02Ju/7rmnjpidIp48yc9oW+xk6gAV40f2EinMMuAGOElj/VdZQkPpZDe7UX3jD5VoFWZLEqFO78O6gMsVIvTKKNpsgMlnFyL7qRv4gPjii4qA3wiA78gpDN1zIffGAW0XaDuGWVDl3NKqWsX5jO0pB6uJCcjGXGCiVNbxqlHbpRLVuuW+HMbshRMH9qT+h/lg17Tg5OR+aU1HJ1yoyuylbeOyvd/HBW/ST0YVKLSNOfMiHLnWJma+Z0ASG288mLU379PlJ5/VnJIo/+wXTgc7HbQ8jf6EC42Q5SpvVKnjCpZB0Rboh2ZkJL/9D1J99Fr+vFiVDu5SjykqY1SxTwwVEkvXPkDQSpB4dYX+lYlcx0IGXa7UY/W8utF7fRfRHTyche1IeIHQd+cuVHj+8nSZUiSGA306ZTV99jjEYccFNEj3l0iD6WKR/447LChjKbL9EALOiBalJA8lOuvG4FcfxX8BaXHnhBv3amV4qWjj4/u1XeMcn0ujUkAH2oP+ChKw4tw/tarzii6bZJwNWNuLDlpeowbNY5M/zI89PBDPi9SB46C6i+8GM3nXjJzni6lNYthg85WFowQFYWRobKwziiAhO1GjkNki42klZ4GomD8pqRw1AwVTIeElKl4DA2VI+WTQfWwNWWkWhCAU2nce+TlYnDdwIlWPFdScqrKFU0i0ZHm+WmypNA9aRVlpYU2ygSv+TRhqRhuBXZcRLPvbVQFplvlkJBzbqAcBeH8mSbKJL+oUliik7P+kINkQMeNDNyJuP2DW6m8sJ97clB4wu91BC6f+4SDnoYnydSl0S2pXOYnQYDxhwel8+hqjsf1RnqmvWCLVkVvBKEFfjtWutJ9Wg+hOnDHrjhwU21eOyA8/mA5eRQOgN59gnCBVrJz7SBzhSYjovTKY2cWPpCzflZ7Kgmdw4Gl7IQmAfUAT+AiLXmlC9Y3+ETO4K2rg+CsLHZs0Gn9LFcfMKALwsGBc0DngTyQiwr1wwWVr7r2Yl+mV0WXHVzoh0/4QohkQVamKbGQuh/Rhg7wtEcZKiCNZiBn6gskGF7hKOJET+IPfsBTGB+Fk1xZ6dO9VQn0gMPtBpwKhwTrCocSQh447QzqLH2xk8BaIcpQAsteP+rG9eJylVdgngRus6QHN32AAYKUU7RAMzms3yLSdNBWwcs1chTuPJHxWmbgMx6CFUl53DLtojOdsKfJiKIMcDiNDnA5saRgvYY0HE76DHhLhsDl8CBaa4/R+70rKpMXd9p/N7Sac6Png/tF629/j6ydF4UgWPyoLvyijxqKnXIH6wGhqf63Koqtz2ZYdY3w8np2HdC4dG9lTXqKgJP0Cx0U30pKGRhshSiN6llxOFPIJMkHucrYU5Yexv3gJQcmjdKTR/ggUzeM7LhcylS4NYApe5FlR5pC9M8/XyfZEysiHefqNQ+6VQxTW/QVSbfBgg1QmXY0SIyOkpg7GWD3JenH6LhHqiQPvv9Ln4Fu4PTwoGJ9FAprAW0buihO+HmQRB9JgL7KV0q0KY6f+evpiTj0y1E96K2QOB+gbXO/e2K0b7lHVNddS/gTTwXAE25G3zeOjTjr51HqHK97HoSEDUFT/+KH6qRGVOl0QW4PjFDZ9sADgdApMaQHONkH0UdNVHWPM1Q0Bcr0+lxG1pXHo6ci1A9SymMdYkqxaJe0W9sPfol6cJe7u6P5gaOi/d2HDOFpAOZ+56So7fjGqK22miIkQwQ4CCihfuxRkf3lrMhGtYtSHEGGg6Bf5crptNuW17X7IcqWs02Mt8ORDNIone6Vh5kYC6ycXr5iqVDUmvHy0V+J7jW212Wv4nmoER+8pFHnAYIuMMkFCpEhbYzRvazSiinjF1toDhzbiNjPkNIOltW/FYqChlYU98X5teAfSVuUARRpirDXw1/AgvAPDueaA0VZUPr/VIBe4N9Nc1EOMFhug2EwDcOlBwbLd2ia4e6HS1vAYLxAkWZo+FAo8A4+FzD4ngZdAOHoBzC0nKHpivNgvFxzFDj+GRiMZygU5QGvla6AwemBgi7Ci7jifkFQlEOa10v7P4XBZbweDKWB+yKswDOc3Is4YDCOweEFEPc/qbv/CbQaXdHzgX2ieee9kXUwgyCzUzjWGCQRiGuZprJlZiBYxhaHCkerouvkbGDMOaAcjwdNxVHSPdkx0BiplN1ODN5Kco4Vz2in4u0UIgHhsgOnAtMUpMqUF8PXRHhjmI0lSFc8nODI4Qil9XcKFx7PZDCqDE9IlDDPGOCAmCjHFLR76lXXkABm44V+smLuyI+j7nSY9BROGEYcsSmEfwI5HZKLuZED4BFLilRAml4tZKWzHX5S4ixArUN1zRV8wCt4xbsKwWFiX87KmCWi8oNzojxtsvIQD44BaMx6IRp8f3fXd0bH4YcPiRVG6khl9P395sg+/C7dJ4cdznztKkzOPNihif/+XJSdEJw9worZA/izRHXF7BJpJZsGG5KrxiyPVJfgpna8VVMhY2TGciZwISjKJoIZL9VX2spD6RmR7xwbzR/8LjqXmS58A4Bc/XLKzFnReMuOEfu/M2rvO1SyxzkSriFC6Lv+mogjPhBNviMLPXYeeYkr1Qsi8t6bSsuLSTg/OOWpnsSBnyLgQdx6AAGyVdeK42HXL2ZV+uKlo74c9XV2lO/W7TjkISRKa6lBuNLqWpdoN/XCGmt0bcrESTG2c+Fs5PvAQw+6TJG56CA9lelHvUuiaTrHPAtQHA5+Dp7vAByrfMWogY/il27ywMG4Uni6ts65oVpJcjrSdboH90A856K8dA8WVZkr0HQ7Pbwk7JSXfsQXpaaQ4jz4N29YXtbQ+8F05GE5J+nw/UBZSpAfKc7p8yMt1uSatAPhPgbjGxqWh89Dh8PpfAfiirSUkY6cj3nC0jEYNx11/lSR40t4UzpoTXIvjoH7lIZSinSDjyLtgo+ChuHiOIr+Yt5yAcL7y81pH+Ch4HpwnqJOUxaOPGmiQBdJvikQPPmlw4Y/ivh06L90szjcpw66T3QUx+DwBR3g4yj+E8azdLpLP6C4Gvg/8ON+3hQD10PDB4cVv3Sf6mhw2EBaoLgeHJ9gICxBqs8EhCIjTJLPEmLiW3E+8S/dk6+QKTJIMhrIy2HZOkvK8+8GSqFMRooarDn06JD0SeWn9piPkIgo6yXGE8PqMJlWrp0q3RubDZL48T1HfnK+ZNyLaUXjkYHCcUr5deR4GKFCR4tRKg40z/G5eDDIRe1Ab7pX75obWlOX47VjocM8C5lfvJL0C9zmRQe53FenhNhYVwfrkDytCK0SUkrOmTyUAXCN8U3hXgtFfpwuxSTRpLwpLqVLP0cJEk8JUrxpZZgmT8ToZ42dudfZys4b9A0HjRvlnLzwTGTXXBb1Lt76HArwKh1cfcOIjTaPKhvGqxw7xTqqlOvRfKTiwhMNrpckV+IYbXeE6eAfeFXDoh387mVxzKj3XD9w6JGj14EJX1oXJsdGaOAZNGkdM+Xoxs5OK01R9vRGtuE2UZPzlrANAKRwNG67JsovPxOl6y6PFtPA1D0RgwDayxtvHtla6wdbkzFF7jQ68wIKGuIRRXRL4bWqXCuWulD/0JzQJNp4yJCOULpf8FFOdM9F6h86ggzNGzxBuOyU3+zFGaSeSaNorzPURVW61iY5ebnOQoJ+fcrvFw1AP3Xoy/STBPNw/tE8dM5r07JJl4MugJQ2/xPMkzKHHI+OVE6egntVGipLaVSHqwdldpxScyQMPkybw1Oe4ucKV0iRB+Quw//T1T8KYEp5hGdwRRsvYZyKuEFnH0BxzqE/Wv90JIUrDqqd86DyiqPIOFxYHg4uH/mvCOfscoqw/sMx/s0fN+hw3kEAnTk+S1Pyn/9wQh+unyJMR6rPodf6N+hIeZR/mLiBg05p/nAcznTODxUwzwFSOjr9zUcXxsDpOKdOT72f88CyOeI8KM0A7iKuOAbH0x3RKRUHv9RJpWvOg+O5L46h94nkgl+efhl9KOJUnA+PxFgG6Zyu07mIG7hWe8vbS3EefE2aJE/OhCX86Tp1mEWeIh4jxaiSzEh+UFaKS+HpSdpP03TiTpPC6XzLPCgorP9AlnlaRh768fLgMzStjxRW0ODWpcIXZeeKk4SJrjKVSdll3p7k5R16uqaNJvKCN3opScf9Hk4J02hMj/rN6xLrKnnJibWj+XpB4yMtU03kZ+VTmpLFdRVW40rOnjCjlJThvElJmVpK+omEFIQ+QIlkjNbZkVB54PBaOtFrfMLhF1NEj18GkA5QlsiwWsKHHTqmAqkfhbutmWb4QRv0Mxmk1VkKxZm6T+UjD6Xvx8c99FA8xtkRviabENtJTsgIULx4AJcHAKCQkUmXneTMYeejJR5NTNlvzDeq7ZHttAdIjCa9hDMAYM6uuEii6YzK4/dH6ebbUsQgyMlzjZT22MPv6Fm3qQBdedmEymJK1468gqEHPinB69+4hiwdbjv8FJT2H2XZh3hQ/rQXXNVOoR03ZKk4RrfszILGbYSiVR7pdFYma0p6WJCMpEt8HSV23E20CGBiEDByh55kl1wsgqSTrPm6507HzSshsooGlgNsv6e/tMJb+ZRNHaALOItoKg5W2m+TeEkop5OXmOAhrbumDlizx9RpcvQBy4O1bsLJ2CIvLNJG8FeZ2k/yVj7eSFV6+PTbwCwnUEA5Zglnr3EtFHDdpLIWIeTKnCuKD/+KaxhN5+J68H069NNFkZ5/OVaFDYrz4ciUjkpD2tzMkyjh6C9suEL7w3WjPMUv/xuUZyCu+KUU6Sjuh/5SfM7D0B84jXf+nAVeFw4vvh4Mg9P8Ow8zr7+h4f+DAxw+cpzDxg0+FDVf/EDQ/If+zXcsKHzw8Q/k1c08P4Wlp7AizUDaVNMDOZxOR6rrXJf/6d8gfP6lcpJ6Dg0rfsX98IexUhc+uB7Q1IKXInzgKMKGHoPTvNahf/NcD70vrvPDa/foaIsDWnUi7TzhOqxXHMV9fjhsaNzrpc3DfRT3nC01TosEimIq6uNkgoI91HAjvOWQYgmDLNxYVjOl6a8kGxwMb/8iWUE5htQvh8hAJUeEdMIAbkYnMBwYX4XxIkzalkJYlNnbHSm51xdj+HxIx3zk18am/0qonC7fV8LNNQcvfXnECKTKlwyx0pGBsnXBJTyQnj8vJJdBLdag4kx4hsRM5c6m8nk6i9zQCgb/S9gw3nYSfbgwBSodDRjahdPOnsKg1+sHRSfOslPj3AoXReIQ4Yg6D/iVh1FNj3LpsJvfJ4O+zGpRe8PGzqMiEj0Cj6zrXH/6kcjuuCVKLOIX782Lz/OKxhTLQR7KSXflN2wZ2crLRrDfaYv6q3hbIS/4Fz2SiNIlhy6tA0+YqEDWBboixQ8jaugQL4/geFlYPEApFTm8RhT+PGKV6q5/RFO/VBb2locA7sEnjCqzhNOK1zMd3jc16qRnQE6PoPnMM1G6/WZ/drPVMzPqF+ffOB4Cqa6FY+tto7LYtKj4I/uiE/2vjJJDC/8JK3Ly9j/soYpOVNk0ndw4ZPCB06VbJW94rStyQhLKAyAPkjulEklOfuCMWpowQoT64cDxcl2j0ZDT2Bv15uhoeD3iwoP/BQdOUNSTL/pvBIPuBwcXME/YoLTDwkA8/1965dXo6u6xkswbM3BI5P4/+JfC5//Nn3f48HQsLPhHcf0zZS9M+v69kCgdzNvgo4Dh4v7TDmC48MHHYHi9eGBBaYa7H3weCsOHD2AYuAKG3g3fBoCh94OvhsJA2nlzDI4ZHL7gUv8R+GfS/nPwz1Lyr0Ep641GqS961cexvoyRoFazW2Gs35FhwqBiRFss1k+dv0calN7OFgYUcjHsJl1yNfmccaKSA5N+TuhwHCOv9xYOnDSPUZVkzOTYFF8csYMtQ88bjH6LPWFNhhOLyqHCPFrDYeyYJl2JVjtvg8oraHCoiZShhSklTiN5KcxGW3ntQJKa0TvhADu4vQ4LPp1GNEKPywJkHAknvc48/5uWHD/4vO5PEZRsB5LQIr3KJi24DTo5L/k8fikXrq8RpW13iRjVXiTJy6Yo0un+hsuj/PJMOyGldsXefkO0nn3Z8UVqs2uQbEctHrH57vJPhFt1UNQdjhlvT6fRROpD7q0cHeJcFg40PIKTl/JwOrkTX5YfYdSp+OHNXaZLvcm10tjpQZd0A65UBrzqXg6Or3T2Vkk4fIou82LT1jtEqZPPPQ6GJH+O7MpLIl58TvSItrb2KN9wZWQzZzvVUCB9dcklo7nJjpH19FGwZE/dIEfRhJDg2bRxrVNRN07HGss+1bdqh7djpct+OVHRadsc0qE5kgEvQdq5A4nIs86mqfkqX4aRk4qWp68wMFWLbjFtm2SyMKBwcxcexv9gaG9vl0BHYARGYAT+b0LGAvRWNdow2OrWvZ2Qjmr7uLSXntIkB0nmrCTzYsdJZkBhGBsMbv+Ilx0qmyedyZnOXg9lTDh8OCsyfDqqzTaGNSLqfVGRceO7tnzbku1dUj5lwZbpOtnMhDyNiiiee5VpZwIaOBRGbALinFGgOEaCHCn6hYPRwRTAdCfYcFAkjyxNcaVycCQwtOkKx4TRIZwZb7uhJKYT0EUaZUNWGHFJVGWCxw6MyU+OCVNt/Y4wdJONX56fe/Al2ZkTPAJFqX7GTY7Ktjs7nDyDAXbrylO/9hI7kTjgngh8+bFoXXm1U8+bQ3kUAH/lHfeJbOIoyb+oJxwQ0S8ZM8rP/ql2xhVuupwPbpKDk7bZgl7oTFON3k9NBaSXEqgPklN3Al3jxKQXWXTDnxKYVzuCkpUz4LyJHt5CHjM2qtvvTu55oODJzs81l0ZZthvgO8Px7OPRvP563y8IyrvuFVnnaJWPU4Y+6JECGdgRTdPw1FyqPaqintqKyKNIbx6PTJSHOoHs5ARLX8RPclmFTyeaiXxLgiUjObHK5h2j4FFpvN2QnV7qgdJSmQsHjHChYvyPhbGjR8WYhfT2xwiMwAiMwH8eMAVUw7RgdvxjE+Vmz6xo9M7pD/U2M/njrDdyZX0QDousj7d2YWSk0fDWC14vKAvmnBg0WSymwLBcparOjXqUunvkaPRGfdSoaEydHs1ldExYLOptuhcev5HH96PLwmUHUoeNu0Dlgc4eEeu0VKatII5Tk0lGladr6MXhwVEy2NdQRpBgRQUYTG9GbEcBA6woxak4XTN5p7BKWo9kjliMD7/Iw85uQyiTaYdflykc7D7CWqbkHUF72eufkKAdT4w7vJHLZSpIZ0fp5KlGHEXVD06F367llg+er7FxxIrL6SalHQy+f/CuyO66OxodaYqWbwF7T9FL/2RxDc0DGP3yq0Rzww0i6+uSzJLsiPBekwLePGUakfVZ7F2W1r/lByWJ5rR5c3LgcOjtcPqzWYT16UACSVKeJla6JGtkxDR9wqMInRWuyCp7UpaFp68nstXfELHSyoqYHyzbB+6J0t9vj2DkDYHhUMrxyy4/D8zDAuHVDdaN0uprSb6iU79iKhuH0HtMohOij21B0Oekj9S6iHTFQa50zbmlBRZ0Hocc+AQH9SdIb20rpeqk7JG3xC7Oqh9LVLa/sS3a+1qzRMNwL6D8zyCRhNb/fwIwbEUagREYgRH4Pwbe7FnGhad+DG/a8kLhMrb+vJg7wHROo1ayNJ3jIuRsxcRJkXFMmBjZ+IlR8v1i0ZJT5vVb5NfJmz0zilGv+/vV2fJrRHbQodH+ldOi9t0zo+17v4yO034R1e//ImrfPj3aP/ulKI8dmxwHleupUBlLIKt1RGvihGiOH5+XOyFa48dFNo7zJJU9WvTj9MGEnBcTgEntteE0PkcxaYsTQRDWExq5xlnJHTYMNHxjzJWwyZqqsSpn7PhojRsdzXGSA3SI1obKjTYZddZPgZRy5VRKAsKDwScIupClY/WPUU9kitknYUrrdX+4AjbkyJ30OBVy5Pja0HZ7RG73UyaB01CkrhtXXhSVWbOVnjTsVybnurNdjt2dkd37sMtKDq5LFYBDZelc2+GN0azilOby4bDAuBM/ogm5pCli8otO+NJBflMDv3K6ijeJ4ZtFXmRhNDN94SKV6XolCSv0dGnH3fJglE81gcMoPfA3SqVDrV33SnVG0YPB/Ij3ay6L0tyZQiF8ONc4923Cdc9N0XjuWadxgYMAXHzCMLbeRb5eXXTwUEOELnWgEfBBbVJ/6FdywtAuRhg5EyanFjkoD/eO51phbKDDuS5nrCF++hRXb7I/Hg8YOks/G4zq6QGBF4MaPCg4r/4tTEBOOkr6N1SEIzACIzACI/BfBFnf7JjLRr73PRplvsSAFZVFo3svY5iyNIGIecTYVOsybp8+KWLTDWQccRdkBrAEGAVl9RdF7rkx4vjPYe5syP2ZrB4ZruXWiNr+7432HXeI8qixlDQ8tLqj+6BdI3vqmSi1CZ9HQYS/qzuyt7wvSu84KCpsBg4GnBPTIEPHNNfMFyKO/WjEiy/L4LfLvDbk7JCfUTj2ssMg4kSlPBhV88soJI6FruHTI3Li3bw1eqK0ykbROub4KLcrjNE+HDGXrxMo++ZG6UtHRfP+h6PVVlWZOCCUG2makDLMB3lFhcr29Jrkk6ZdQQIdSd6pDOQOQAv55RwsvkJUfvibqE4a65gC7DAoZ7O3K5rvf3PEIw9JdlVlUz6wyHvK5ojGgz8ZHR/5iMMSDTkCAWU1uuZE85B9ovTkExCukqk/Yhm1oY5znpGNLvx1GvHlBfkK89vJOC6KTesG0SNEnE+bKqIsnsmPs8b3XODN34b2EBX8y4nRf1eBrxSuzNkyy0Xte2dFaew4i3wQ6S6v0d0VjUPeFuXH7gs2cc+11pGt7p4of/L4qL3l7Q5PepCAvNw1n3pa+Q8QnleixsbL5BPzrMvEEaaKXH96woE2plEhLIs2OaUJox1+pXHN0SB0zx5zzx59XDRW2TLKjdnin3phtA4nuOQXPpA0Dqu3nJGjah0xlkosPmZcTBDPCwMefOhBO9bU3giMwAiMwAj8N4OMUfp0YLHGJxl2tnzAuGA8CccQ8X5cqyYDu9Ry0T55mahOXVbHclGdJsO61PJRm7q8wpeOtukrKJ0MooyRF6D3yB7t/e4Y+52fxqg37h0VOW/FWrHhoDV3juMGRmcAW8yoLblMdE5eIdqmrRi1actH21IrR/tSq0Tb0jpPWyHaV1o3yrUOWfOU0dtW4BSVOzyyxWgS5tsbE5fYuJjp06o4VDqV6fVYOHLiFYfOC83lqFY6F4vOFVeNDsqZvmq0L726Dt0vQ5juV9ggQoaWSdI0NajCZZhhATniEPJ2oRe6gxuObPHhkTvuKZdpO90wYkm9OFy4ZOtLjd7INt8uQs4b9TQY0oiWRPS3GyIeezgqtXY7VimZ6BBfVTmfpZuujmYfBaT08wAyHzUmSjvsEKXebt1T98gK+pWXMnBChcujS3ZUpCOSH9tk4LAWL3V4WtkjiaAFh8KRCw4eI2rKi4gSHeBPdVCxk61rBVNX4Hb5vb1R2mDLyOTIpHLnBe5bt94Y5UfkvEnGOD5+AUF0+ZOZIqVxzZ9Fe5F6figtvVTExltGrU9lITp0wUfDObw2kzrROWs2PZIIfYyjUr+4Rby4YF5Jg5xYUkBtu55V73xFhBxZNWplOX6SFY4c30Dn83UVPquoFK47jlyfFhZY5IKFh3EERmAERmAE/leAsQ8MjU1abte8rg0DSzfPiAvTRrrDWLe1ZMAaaU2O17rlB5YRow606jJaTA82M7/ZWvrkF6L9k8dGZfxiSpMMk395ecMBTotHMSjVjo0Mnaw6a5LSlFZRZjp8rfBWb5dsJdd4PAVtKot47C9GnZE6CtF/jKOd1FSU2MVRcZQAvgFRwvdAFQbdhDuD8eYhjMZwsNAfBwa+cR58CLGyQBUjQsgxLc7XNYUx2lIYad0jcuM0IUByBpqjx0dl1z3hLCUYBIW0mlf9xZ8ObCgvo0IeVRSH/I9Sp5y7B6N+yy3O47IHAXdQUdp+92hNmsjgoJyfRL9EqZsqbChd4sP+jOWOpqgUnBEJmc1uK0xJki+nIVFIHZBG99DFQ4PKKN4wtgQoqIKjp3Tk5/u5iG/s2KjsmPPulPPSDl1x1eX+RqqQKJq8OigVZ7Mmmu65OxoPyMEbApQNmPedd5F6SE5y+EMOVnq7WXqX1zX1ltY2khgecFiT8+rNiA2qC9UpdPfT6vR11SN8oScKZ8qVOpAc+J4qsqiUGtEm+TFq7DWQCuM7qQsVRItlPQIjMAIjMAL/nWATaEORzLJsE6aH0NwxYeUOTkzaCQ5b02NLVE/2KDfQdlCKa8LJU+rVRSVqR5wQnXu/FZTChxHHMSE55Qwc/NJ1ive3MG3YyaF8/U4R+AXFhc8YUigkCIMtpwGbV86NqtCyVslG1mk4dMVFDqBJFOROjw0rETqEDBcogQMUn/PLkYcapcoDh+nFuBf5lMDTqKa3X8o+42AxPmfnVmAnkhgjxtDrVG9EZaU3RGn11ZzLMh8EyKw185Uo33SDnJU25wFbQgkNcoTA2/dqZH85z3JItTEAiSo5fsuuE631N4tWX7eQGoHr3gThXAkPPJAWmhlRS+LCkVHd8zkqylQY5ScuOSNbRqEY9VRdqp7sfAsVZyTHf/aSS2u/0uHRtzU3iPLa6xhT4X4nyLG/OiOyW66JRrto4OUXpmSpe9e/6KPMObMiu/yi/lwFXQUgk/KGm0RzhTXSQwp6UGakNo0e4lmjTx49xAETD+gaFDleQnD1mguQMaJN+uT4ZThuJdHCpsA6eAkG5xVVlasof64V9QbfSlV7I63aAF9jGErnvwLGpT9ROwIjMAIjMAL/1VDYBiywO3YMTZp+8osITRmlfNpIViXfk6oj5VHa4khuDAZLhpA3QbtlhN5/VLTvuLuNBUbKqYTXH/5niwSMHxmSlR8ghTJlxFu5lcFfSGuDVL4MJcGpRKjlNwCmQgk8SkdKvqOZp0lfCoBKDHtuFhVgl0u8enF9is1p0b3zkEtH+vMxFAizLVfhOG/QyzQiYMeEvFj3nEmm2zD6xq1IZG7nTvGsO+SSWIAzLzGWttlRBj1xPRSQSePGKyN76vEo1aryOaFB6cCjcqDN43Ad7VG6/aaI52fOhwUn2GXpurbLXnJS5IoIh7fIED6/VJLmd3Xg1CpOvHLlQTWlRfbiRs6JsIuXtP0GPCkXL3joAp5TGI6OnC3WAapsmBYmxTA9qRJ02ZQTU2oI3xY7gtglWzjcCIoR0J6bro549lHpp1whMWvHUDGexqS6dZRrpWhef0U05BCSZyh4HR8bH2+7W9TZE46w3AlPkkllcg3P0GBHn5FnFZLkhzMnXVJw2c4jLpz48hrL0bpmyrXDaaOE28aoMo9J0lZGbyujlaUcjZbKRe7on/ldOOCpWYHlOAIjMAIjMAL/nWCzgP3ByMiI0LVjYPjMEWFelyTHAmPNlJZHxWSo5EMsEMCR9fZFaZ93RvsBB2PL5gOmkfpHwHzoHiOltLxqgHUp471h/BlFw0hjDJXA+EmzAKA8G1EOXfsj+kKFM5empFSyjBjOIEVDiU0z5ZFXZSkLmPoP0/YPWDyMsl9UaKZpab+8IaRCabpcov7ggmtvR8L0nrhm+hnHg2JY1M41iZlGxclpLTYlSltvQzHzAeRylK74s90DOweEgAI5250VfvDiJDz7SDSuvsJ5FgSlTbaM0qrLRrnONB8ysD8htMgHHYAXSRqH0vrSjAZfKlBxOJk4+q43eOCM046OqTJMbx6Gw6cI4RKNduyRhbTATrCcHrYemTotKlvtkPLpmBeSw12+8i9KWweFAF51Qq8YikVhoZ9p1If/Hs0brzVd8yFLyaK8405RXmya0DB6Bv28VAF/jOwljfFmxNQdPIf0XeekNwLVPV+nYPqelzSqakcNhTF6lwbucNeUOOvJZZJ0LLVD8asfbKCzjPYxSrfQIAlGmEdgBEZgBEbgvxow9sngAzIduRHyNKKtCIbGf76k+09GYHhgFKOy7KpR+cDHlBZDZFPVD1x7awzhZ2SCw7iJFF5cr1JHWzTZzZ5AnA6dyPOPgkdSOPs68ZI+W5V+kF/w6WlNwgojn4LJ5Ps0+pE7BK8D5kTpkCbOUsItjDntjDrCoW+FEAMNpP3SeJtWEaLVeURgIlFhdTkm620X5alTHDIUQNd65rFo3X1HtNo7+vkXAY41Jl2mb3jqotaM1rUXKp5E8wOORLl9fMS2e0aZadQyTlWqyeTA5E6ZDtYkEmOuXRxxFC3nrpKvn8OJQoDUgw7C0ubQChMO8yr86csFctp4CUFOC+vIKr2S/SbbRmXJKXKQKGdeomGx9OzTUbrzjsjax0lvUgoO153qAIceR6wpZ6oshymuuNikWjnmATjLorr0tMg22SRavSwDEA3Jy0wH+OBJBzJgPR80e4pakmDPNn9OzISJT48Ac4+jhvyEgzd8RAvunaeSSSH+B9piNaqVWpKPykaOCwvMtyBp3giMwAiMwD8Jfvp2ZzwC/5uQTFIyRslB0jlZE9mpZMwwWJyZ0uL7lUynOuMCQXW72OSIzrEyVBjPeRMzQtV11/3Rfe450ffdb0TP106I7q+fFF1f/2r0/uC06Dnn3Oi67lav+aIoaLHR16UP0fqaYKMsenXAkx0OsyE+8jj+e02SfhhhrBmvRsjEOs6Aw6LDI2Q6BhaoLwDIKN6K/FZvaNUZKtIbi3JGcIY8zih8GGuvr0K+SiVjndwk/Yc+xWPeS9XOyHba3fynguYFQhrXXRrVl57PnaIUyMgOzlRy5BjRwhWVo9AhJ+/Ou6P58GPDYANSaLbN3tG3xBJkEomWpOmFLkuWEU1doyGEc09OO+a68JQ1h53WNJVt3pCrr0lN/eAEKZ3Q4Ct5tNWyr0dW7YjYZkelA8AFLwWFhIj3a6+J1ivPSl94c5d9DIUEWfY7TZVoK7XhxsnJa4/mLTdE6/kXlRMFG4yLMvP7Xd4S5bZRpocYePFUMY5lTn/Br78Ny9CaHFVvkeJRvzaFw1caWayqAdXklKEXzEJ7VLXMl55wWCFXpVvHGPHUvdpas9nwSJ9HOxcSJJnTLkdgBEZgBP4HQEfF9y1H4D8AMBoNDE1+5J27TQajAzgE3Ljfl/HGxvhmeGAEQWbU4xHFKAXQkEM254JzYuZHDo76Jw+K1inHRpz1vSj/6SdR+sMPo3zuGdE685RonvrpKH3pExEz5nq6T6ZMODBumG4Z+9ezZSqOlVX+cS2eWI5l90y04xIFn4pSXPrequhUQujm57dncTYch5OBNBgBef2CcRJJ5p36laciHFVkqHAcl+R8yujbEVY6hZOm5I+NijtZ9mIkyuXjwTZ6Iltt/ahutqkpGUqH0ESj0ReNy/+sq+RgwKjfDlYh+DKkCTkC9l9FTyvaotr1YtSLlxnyOiogySKibZnlo7LlplHqbQRfkYBuUchQHplEp/Dr2iNjwt9i6xY2p23J8dKZqT/48VQjU4VNvsSAEyu5slGtugDki/PmulB6nD/LGxrqqrUV14zS+on3ou6h1g+BOtcbjaj/+QLxhsyFrdWIKvKDNhKQtsQLLKIJZ0qIys8/Hb2XXWTei5HEBOhXchGrG20cpbXXj2ZPj9Kkgh0nOSSZiS8cb9c1OFAu8suRZSsVsEheqS6gVfdy3tFJpvXllaV8oo3SMz7dIZ4rWZv0gQ19+6IqPGje0PpZGJB0aQRGYARG4J8Epk8W5rTACPwLgJEvYTZVJzIq+pPFwLDVFY5xZqIHQ6Ngf9oKC5SyvhZgUG33ZPC677krZn/k7ZGdeGS0331TtGW9Ue1U/Xd2RIvRoDGjIxszKkqjOxReC7ZSYIsF1uXJevEnhMKnCwzga4EdIPJAL4x43RLODLHwyTVuSHIsEivgpgjuBoXrHyld5OuU69LI5IyMc6WcrPOSED1KQ5gd2vSnpNzjVLDCSg6O0vAhdEolj7edqMsp2GrXKFdxdIYnovTgrVG5767IOtoTzRzIAOdB8dSpnQ/4c/mir6r4qy6PbHZfzvfwUNplb9URI02iyXrCGTp4AOOtSrgEt8phBIo91zxshYOneiQPTgprxfBnlNA8IxdwKV0akUy8UU7SMdWJnMDYaVe/eDEYoNb6xc09d0TtgRuj0qbHBhi1AgsvPMohtJtEQr8BKnnqV+VzbldcpCTQljuPg8B3+PA77y5U0kNokeL5DVtwkh7SEYHC9Ody4LfFgynOasZLENIjOWXUKx5TX5P95XiDuycnsUvnXh2qYxJITs1IL1g0m93Ci/xK/nLDQoNch0YcuBEYgRH4H0G/MRmB/whg/ZUNM4a1cBJsYLnN7w0YXplrG+jXBnJhPrv+8pdoHPWBaLvn5qh0jJIz0OkyPEKkFB69sdGjfF3rwCHgkqmjtFi+wMjx2mVDL8bUOgYmJcc9wJD265zCbLNl7AnXP6P29Jho8uiKAyhaV9xD0OsBZZOOfBjuIq+icKhwABBzQYe/b6pYHDvk6mlT/bxGkDDqY+ziUdpyuzx9Tv8gAEPjyksjuma5TPOdOzJFOaSBEw7LG5pqtSg9eW+0brwhjx8eymttHbHmOtHo7TK99o9yuhPGhN/y0Q3XhLnunJg49oTzmKxoStmZhuXG+/QpzA6nL5EZ9/VoLj4xKlvvMGyN+9NaOmdX/zWipxENpi3hyzQwrleRM4zjmXQoiaIqNStHq9YZtfvujsY9tyNlv7QzGLijzMq2u0ZlmTWiImfKjjXyLTNVzHR4Ll8R61FdE0OdoSuMODLaxjYhOppZNBtNpepUPt6SbVfzYlq9LWqVNj3jCJccdEbu2Oi3XFVYWW1FmEFb8Uj0woGG6EAPh5PpCIzACIzACPwXQXJ4MGP4FurccSR0LZNi48cIGlNIjEDYKOqeqdbXBWXtueziiK9+MmpzX46sc3SabmMEQ8X5E0U2dmlUg2k57F/6eDh2kDEJlcs1FNkA2wUw+gUCSYUrcYABFK3jFxcPwmY+yM/BEIvidW9+HIccyJsfGGfwwbucVkIXCBAqYw3NlJP8UeSU7hExRpu3a9NWDolP06J4aC3SMIRm2ffVo7HRVlGePo27YaE1e0a0rrhM1SSDb34UaKElapNjRFlyCfPRIUacWJNWbvVG6/ILnW44AENJzkTsupfw4JSIKuTkgxTSB355WU2mTkvSIRZ5Ua6DKSvpi506RaWvKyTnynxTF0w1Kx6ZecqyW7jW3zbKSy2jMJiaF8iXzZkdrWuviqytI+mUeON7ojhalJGVa/74vF8qYG86aGLtmcpp9vVGdskFOa4hkNNeGj8uWltuGVkfzpjK08HiAGqHNWwNf/6LcpOMLRvJ2PoSfA1CP9Y9Kl8lq0RbRY6b9KhRkkMoxWqVcfBUEAPOyJfv9Zb61BTU5piGVZr0QJDkuzCgeLEk1cgIjMAIjMAI/FeCDRf2wd25L9LhERbiMTI6y+h4sAEPA9uMFV4AYGvkJkTvvXdG9rXPRVXGim+s+vuWFaaPZKjA71EmHZwZ0fOIn8JT0cnA2bmTdbNxxKjmka8BdgJMJGnhMIuqDD0DKPhGpt2M5+UpPbxRPqMs6ZK84tl0JWfAjtVrAtzg5CW+5Db4TgXqLnd0zCtlgt+l5yTkjhfOlR1olSlnoMRatf6XF+YFO74612+8MspPPh7RPkp5hd+JEx/IIN0mmuDHe8Mx1QlpHXIybr85Gk/JwXbyRFcBaAUHW3iUl17GI6VOgVjkcBmv6Rdu8ZDWgyFfaKOewQkG6s4nxeG4ca3/jpNswUWQ8qeRO4XLKWvbbg/GtnwMBfhq3H5blJ94NMo1HixElkewkuNEdYHd9aDwjJGusg4lLDHi3NEe2XXXR3MG++FZSv1QODgcpd12jRgzyThT3aRRPtVQqkb2tmNbEAQKVHFGSdcgRVrHJqeprHBPzStZqZQcuQpOq99GVXo8fquk6KLeVAY65zJy1AsDWHuM6OFtBEZgBEZgBP6bQb15q4EJSUYYY5am/yryJ4iTO6Y0fqMu/yUXbQEgw9N49cXo/vrnozLnZQV0eobUoygySN4qgh9WRI6SR0V0mQwbxhvj5RQuiQPzmtZ0FQ7KgsF4+dOZkSDf19PWDnYuuNfJDhLIk+dkBw/k3HoKUgY1vXEIOmhOdCwIiIdGPrnkTITIkbHBZ1RGYQlXWu9FChDiqyAHO6k4eCZRzi7fPV1ujahstElKOwTsiAlaV10s3HL85PylURwcDepRiJWmoNkOQX7BaJr3NMMxffXRaF19mX2HBUF13LQobbGTvxSQsaOwZYaI0nQcfPmFCV1bg3DM4EnlEAn9doYVa1mKBj80oFOuBEa12NxWZ25Z+7bsKhGbbKobAd7ZEICC1qUXRkl1i5OYvtIBv1CQaItWH6WYZ94YBXdFThwOLBVefvqRyK65ghTzQSGv6sprRayzUVS65khm6H2+pYoO0nh00yOOimKEmRFqXfLSBjLgs3J+mcPRXQoSb42uqLD+jvVv1EOFc58OOXPivVzq1YNPX9SkD2mkWpkXEvTxgoTomV+iIzACIzACI/BfBRghdu1Pxi+/twOnMBlYwgr7YccOK8j0zgLAOB69Nzofujeioz0aLB53uEyGLVtKY8cKI6ZzGpQivihNRgsLrfJsmBVFPBTauXpNkIuQW9/Ek4ygHQWicNQw5Ap1mak8/zdd4Ge8x7kSXfxwQiQjKFswpFhTSbkiOn3LVM6by6AUrvJ00KhrxqrAD4+mhAvRUO7ri9LOe0Q2ut3x80MpGi89FeU7b4loGy0nQHSDUmCnGGwqI5VMhATKKKNQeTpU14iyVFPKq/7Kjh26yREMAkq2u7bTXhGjO+yMEph4VDj/4FWOSHKekQCHeJCsvQ5O8ciDdXDWITtcula94BKhGo4GMXUlJ6O0zfZRaZ/35YXBkL30cpRuvS5anUpjJyqVD0lM9RfrCPv1Jo9LBTGtqjhearj8z4k/AbwOhiRFJd/tLdGqjrI+4FyyvYfjjJOvRiSdQsnw8ZgCTqOK8K4/onwhWqzPHdHyE0PNdcDG1lmmNiV8vO0L/TxU8QBSqTKqKJr/RXj11VfjrnvuVlk4m3afR2AERmAERuC/FZLBwhDJoDNigoGXQWo2+Q4kU09p/6riW6nOgOF+DQeOlHbWqhWPTMhcCX8xYiHDYWOWHBg+1WT7T3ye16ZFN8lmseM906iKgTaPzmH4XgOMKBkpnCcsKvSDDyOaHFDxLDQt9rEgldJ67EphpMPx8mgQ6ZnCFWXQ9nqQpv/SCEx6aSGFUyaXwqYD58XMqQyMvIy3hFJCXkkY+lOZk5aOyvY7S37DA1JoXn1pNF94SSgq+MIKrCRnQniId6lc+KwDGais5CJUog5dtc4o3XtrZHfI4R4GoBQUtdXXidaG68rRUz3wlQVLDH2hDpUChwnZMcIIP/7kgHiDFh2k9OfCEDJykHyQhz+47/QK1x80l8YvHuXtdqX4BUL9ussiXnhWeWseFfQIr8BOJDKlXOpCuJlO9QggeivnKzl4iuuQQ3q3eH/0MecdCsnBj6hstmVkK6wu3GoXrCGrMIqHfuA0Iw/K4khytnNe6FjSLDlm7AGnfOhVpTP6XF8qHweTFxeEM+mf0onWjD3ihAe+PJr4L0ByViVn0V6vi3/hp15HYARGYARG4L8ZsPzs34WR0y3OnHp7GyRsoRf564dpJcBTUbkDMhykGJlxIWMXq3JLBkn4cNGwWTbQPvifHJ2MzU/Z2kEwMBKHq6N06dL/CPZ6udcAj5YlVAJnTKMOdgJFh+NlFHGSiBY6OzwUKwqT86aShQOacyoLVAsEol1MXjY5vXaO0Z7ciIPHfDsR2HWGQTOpE46sjhJfP1hrkygvtVS/oU35feErHNvmZX+OdurDeIkAO3jEiXDCA1LksMNsJ0fOhJwr1mW1NcGuo++VaFxxgfEm2flfDg7Vobrc8Y3Glkae4I890RSnP5wiS0uOEU6NvATlqaZpVzsQCoJVBdvhw7FWvgovSSidlEBxkhcfc19vwyivsLLChwI1lG+DfNlflD45NvBHeUnDSIG8k2OE7g1IH4BOuBA/IqYy4+Xou+avSiNIzPcDd8iyPEYO1uZbRlleF2V5uxflTS+2WOIqS3z7gUS58nqErMS0aM7YLkQU8kAg3eNllqY4oQqQJ79StaowHhb0I1wPUJaVKfmfAzgmTJgQa662etT0oDAyhToCIzACI/BfDrnpsd1ilAi/ojAVHvXinIcV4Z5+dM4Fg/2EOm6L8nu3VuWWwWNUC4NnJ0ppwJXWtWHYiqlGhWO0dHjEriaDy2gOsQrzyIruFghmRoaPERG++4lhpQwxYucIOijHuKApx6Z8ODl+C5YDQ+xgpYNnj7i8DihPciLgI9FpZ0cXOAvVck3XjKnhCCAAUioe8SBo8jBKFXJqdtxN9wmgK2FTekZ8dG4+cFfE/XdFs4O3LUWjRaTSdeZLBPBGuB0bORZJunKUJI+WwnlRt44jQt7RnZHddE00Xu0O9pNVwkEwUHZ5s52jueyy0aorAeU5HRzrQo5+eruUlwhSffFXbHRLnaTPhSEfHYxQ+QotwSWD9lRSbZvdoHQYAJOOxx6J2n33RLmjU/kpHXoYeUR2kML/RJmFrzx+IYaUNUa6dC95s8VHtKmkKy+OVp8cLKcdgFRvdg+jvMs+kY1dQjygz8X0OnWrMnXvb6NSh243FTnIY5SXj9WrzisdIFJa0aCj2eqKKrgzaMGRdA6VQ92mlx/KjMxJ73ASq1U+vfU/h34dFyAZDngagREYgREYgf9ysE+hPp6pxPSZpDROoRD19HUZJV3jGMkQcLKv8RrA4EutJixs4NpibZIClYktRBIeYZeRtTOlA6/D01GKa5LeyWXsSCtPA+cGQ5/2IRswRsODzDS44QIcrNkiC/lAbLykk2Mj/GnKjQRybHTNmEr6gUnJoQ96mYd7DXAORp6ULDmgolkOS+LD7prl6y0nXBbTWMjTROUkymCzgH+Z1SPbYnPQzgckd45rLorK7NnKhClO9Nop1Zk90sqixY4fYaYplzU0mibqVokFVTm6peceiLjhWtMBrUPBVI+ZEJWtt5FKzE1+igtlJEl8yUlMrmWqS5wZQnAscVp40YIMpknlAyWmC4WIhfseV2P0bepKEZtu7fjhgBLqV18S2awXVabk6ME76lw4JfM0Hd0uppLDRAZ/PL7CWjVRx2I/NoquKC2ObUd7tB6711OprwXlFVeMbL2NI/N+eGlk1S8quEJwutKolkiQL4nzrBCikCZiF6/IChnhTPeRVzrFljfURYt1dX2SA5+Qa7BWE4e47E18Gw0c3IUE1Jkgr/oRGIERGIER+G+GwvR6arQwzO7icXJkZPjhBQhKNozpeoEgA81idxtxGyIwCLXCcZD489cQZLyTywENMu5pWMMhhaPGLJnfGGWYwvgK05PyDQcY0eQXJQNepPSUVz51B59Qlab3FFBkckbKlyOSX6fRsXS9IACXRyeVx6RzVpb0YTHRrHtPq7lwJbADwC0m3mYeamTE+yLbZreojB7VT8tggP/e7lej78q/2r+O7kaUetKR9fREubsvSt1dCu/W0RtZ19wozdV1V2+UenscVlJcWWkrPXJmlD6bW4+KwlqXnON1i4mBQQAfECgob79bxLhR5pXROurJa/rgVwmpwsGOIy5xeikGWYtOcHjUikj4k3xwboSi0tcTjc22jdL48S5rCBUJoPuSP0dFTk65ux7VbjlmPapTXZclgwqf/VJYuQs5KGxub1Q5xGurXo9Gnxww8VoVnlqfSu+rRO3VOdE879y8gOEBravuvJf46sjrTPoNgeKTlZ7JOVOo4ppZTzT7ZovfLqXls1i90Wz0SX2RT1X8j5OTLcc3m6V8ipd0yMu6uizkUEpHm625yi/56O9129s/Azkq8WDp/wcB5CxERkdgBEZgBP6PAyMZvR/YO5pPvRDR1ianII0kNDEa7k6TU5KuWXTeEW3fPivKa6xKwLDQvPXK6PvE+2SkZKwYmZGn4oXkyp/2N2O9E2uBGOdLxh5vBAeH0SkSM1qCgSRfMmSK6emO2qdOjvK++xnXcP196+Wno/7+fSNemgV6lc1oC4v7lUMeR7+zWqracDZlLBkxgWebtPSXaJJNxcmqyvHJtn5jVE86dZgSE2T1uVH/4H4RDzwcLaZ9Mdb6saaPdU3pRRCjVBhDnoqHJkKMlLQKrXZE+btnRXWVVVw4zs9ggLbG849E41c/iHJDcczFSVCmnelqsZscUiW0XOXYefQwjYx5eLQYlaRsnFrC9b80anJU3n5IlMeOsjwKYPSNKVdkyGhb3xHvicr11/gzaEx1pm+FMpKGc1xznVt8EKsL9EcuiXDCPVOFFVFFPbCFBhh0sAmwZFU5+cdRWX/DRL6OoVB/9olo/uxbctbkfLLnmhw5XiJI38rVvTxNRsbMukUuIvA0q+LIcmCEV7IokEtHGflrTZkSbYd8Ksq14aYrkYConTU7Wu97W2TP3u+1axRQqtTEX5vKZJSs7rplqpgvXlDNpWYl+kZX48XPnhTNlTeSvyZdwvmUE8u2Ik3Jv9SqplFQO4E8sRDPOrlR0RCepRafHKMl64UBt9x+a3S02wlFYxY9FIXOX7nWlnQ5AiPw74QRVVsw5LL5XxPRSN38w4CoYtYL0fvBvaPx5EsRNTlcNqwYatkRpcDsktIjaa2WfKHRUfv2r6O8uhyMBUD9lsuj71MflJMmIwU+1YffMsQbsrHHmcAkqgTdpjtb2xSWmxb+QwEffLej19srB+7rUdp7H1M1HDRffmrAgeP7oSW+6SqHMXlzogmHkkkslaoC/OUJhfEqAI4G5Xh6UUTjFDCiVOnpidjmTVE78RuKHR5a9TlR/5AcuPseilZbVeUqJf5RjrPEEBbMykmxCMALEyrbwfpX6p0bsfEuUT35+3aW/hMBvei7+NwoHXdElNvHyElXiGhHV1g3aSdM9e7RxsR5kicjqHbQdempUzkoTqd4RZXZOmTlteS8/jTKbZ0LrF8LTjj5v7AhfdZrwSUDfaeeEq1ffyeyTta38WCCHimP18Dhlsptr8C3KMU5ZIp0bDVe+txJUZ++odJ06xmpL8ryAPlSBE63Ry0lH95u5ZEG7UTO6D1TqEtNWizGjBrt8v9VuO2O26K9rf015PvvBDG6ILXudyf/HTX7fwkWgXwGF/F/sjr+M/vW/wzIZfO/JqKRuvmnwM4SRlQtlbVj/BiVwrvhHgek5FfiJFj3+q/fohlJ8BRoiZEEjDujDIQzJAEuXDabfN1SvjJ5BIWwBMmhw4FKRt4OpEekXqeCcZiYnjUvwk9+l104SuKHUQ+S5j/+bECMmnulUSYvNDfruTyIXgAUWeGPspKLkWgwAZKh3+AVj3CGQ0MKRqnk9yiM0GqUtt/T+f9TAZorm24RpWWmRcjpwi8tNRn1Ut3gCMtRb0Y9l5kSS26w48OagDONXoFN15KJRxnrclu23ClKct5SKcNDco1y1L4aAHItOOfwUKQHl9c7vg6UdxCNnWOVnnE80Q4CPt9lEIfUv1i3zyo9t84qrfe+01HNqlGVnNDjikfslFB132j1pjd2jU95dGZvPxx5fgsLCn5fn9OFCDCV9gJK96/JTh75vzRA+J8PC08XFghFEY26FNTj6P93oHg7Dxh8/f87DG1vnvZahED5GJEC/ift//+3HiO1U4wLjorudOY6jcEB/C9GO+SKSL7EF+17wUCOhDflFT5GKRyMIyacMmyus5TU4HsuZLRSUKpPO17+KY9DFgyJYjkROE1FYhtm3RiPDvORcCVniyjSJM785qru/RJFoVI4n68FZlY04qkA1kXxAS6MujxBv32raBt5aPFByaWoyoGJJVeK8hZb5VT8c2C+8qO4GrhP8Hr3rwekxaGvjl8iSlvsEo1Gl8SDthCp8pQg9Yl5vYlBO6YpQTrrlGRPHeX1jA8zfmJk2++cagHB/INASrBw9kgWxfwTh9Mb0z8GpTXWjFhzPY8Gt0pyujLZOIVTj7xRmhKpTnmRAd6l936zWanQgdQvMk1bk21sU/lso1JOH7UXQc1mr507TzvzYoPCXmvbnn8Win5x4WH8BwBlp6F990enxceP+ERcdPnlecwAEH/OeefEUZ/7dJx7/h//qUr5/wWefe65+P6Pf5TfRZz5m1/GrbffoqtUqf8qML9+3oXnxzl/PCf2e8dbYv93vk0qvHBw/6cAenbrHbfHpVddoY4+NYM/nn9ezJ4zx9f/vwJmcI5kcOnll6V7OQR/u/uueOCRh33/74IXXnoprrvxBtcLHd1Nt9wczz3//D/V/p9V+ocefSS/+/8TbPwktbQ+qKp7alQGh1Gjiq6wdsSh83TIrwHeLsKGopycIQwXtzLUXujvPgGrrSvZONbI5QQYNXlpWxhBwjFiQNr4l/yvBYpXGVV4YIqO/MpuZ4xY056cGy7B5jcKCdU/nA4f4htZMHLC2eu0XgP8coR4Mn04jEaOLOG/ImOPK8PCd4x6YjeVLtqUvMWbhltsH6WJExTtyCEwXNgAgKc4iquB+wSvd/964LTUFdc77xWVMRPtBPn7svDot4kZV+Ocyw35yWmx86/EODW2CchFiRmBrfZ1RXPjLaO8zHSPSA7HaxGCSzgYCMc5crzwqer6j6GwoPACcjV7bUAnd95P9S1+xanxscVMuc1Tx9Q7I2d+2BBCpkXZgoZpYmt8RVIRDs7NeFXh3QptV2RNMuKzYD1Cgc6jJ82o8xaqjoUF6SEsafQiBar+9J//ME795jfiS18/Ud57qrp0RMzpmhNHfenoOOkrJ8bvLrjAggTydjsEUhMpooYmGXyfrheQ0rcDKVIHwLXvHJ4gvx506n/a7E+n+35ii5j5Ugz6PxA+cAEMpEkwkLKtrT2+ddq34s1yrt714ffExz/9CcmJqnwNrRb0Y8gvTKYDEjz+1BOx3R47xta7bBsHvf9d8e7DDonrb7o+Nt5oY1VDXg/9xwD96V+CdKn//A0KHwwEF1GDr7nyvf4V4YMPoDgPvpo/lnMuu/5kA7LkDD9PP/1U7HvAfvGVb3wtDnjfO+ILJ3zJi1CLNEOhwMB/X/UnGqC7gKH3/WnSzTCQYobWCZDH+D8wJNowwF2KHy7NAAxOW/xyUDU3ms045GOHxaGf+lj85Bc/i1333j0ee6zY5TylHA7/gsucPyaVOBA+a/bM2E8PCqf9+IfxzdO/Fzvvu6ccsuf62/9wMC+GiM+fdHzs/54D1bmljnL+UlO5Kd8ABekqQXE1OGRw2gIGpxs+xaIDlyrFseGyo6IOHqOjK8wkC6gV4vgm68EQqY7XMoIAzhKSBBP406iM7rjVz3uNldgTjQuF15LTlKosT6cyi1FcT5tiz0RDYcqS3OaHwsBbsiKc/bUqOnsqOI9hIg+nkulVRjrSlyB0iMFEg5wMRlaIQx4UJYOa8i8AlJGSc1dCt+kzSZ5L8736B5xCRYPToVwrE1OQrY7RUd5uF1Er0oYpiVGctAWJBZEOl5gfSWBDwoZeF5DfF4dpLg4MPG9B8p1T7ucFHHgsRnnl1SPWXTOir9dy9uejnL6QHVOHvPJAJnSHxf7KyQMB/Lm4hh1b1oLVtt0t8a6owTYDFfAIlvCBnlpIde/Y/FxAqmNSuB5yMeIy8iuC0F8cqnRAO0eOSdeUgy1OPsa8AI2VrbaObNryIkxphIRuo9mqG49fRBBe50Rx0H3joQzkmnDaiSuPUajOJdbOCYmd2s7oYzuRopEp7+suG/hnIGdpkTtwiH7c+PExYdkp8ehD98ed9z/gsFRlETfdenO88MIrMWbpiTFmwjiHAcOzbhXqjxuapv9ezKbrBaT07UAK5Owj3Tl/khf38578pNZ/J3AHll/3x+jcT0N+3/9/IHzgguS6AVd+PzjlYpMmxmXnXxxLTV0mRrWPjqsvvjI2XG8Dx70W9GPIL0ymA1DclpzB98cLL74cF/z+/Ljv5jvj7utvj3tuuDOO+cSnUyJBkQXK+rPnOIB0qf/8DQofDAQXUYOvufK9/hXhgw+gOA++mj+Wcy67/mQDsizOb9xjr/jBt74bV199VXS2dcSFv/9TdHamt4T6sw2CAgP/fdWfaIDuAobe96dJNwOQN0THoCPDJEq3A4FDog0D3KX44dIMwOC0xW8AJqh9/uE3v40nnnokzvrNr+PrXz4xdt5+hzw2pRwOfxHWz1I/zJ86lTgQvtLyK8aPvvW9OOusX8Q55/wmfv7DH8f666ybxw4P82KQDWr0RF+zkZ6gBfOXChQlD1AwmPvianDI4LQA/A1ON3+K/wXIFSdN8ySacBQIJypRpl7FowupvQ9j1+YBRpfyzTPkHyRjiu2mhLS4HTOMgceQCKkNn86kdULCCMZdIVwJddJfSvdagCNK9gp5U1bAdxCuo+gjifOUZz+jOR2KSbQJMMJccH4tED5/tSJPZl5Bi8MDfyqMkUH4dRKcRabZULl6X5RW2CjKa65FzDBADiEjD8R4hC8f4SoO8zDo3mFDrwvI78Hh8GRHLRfHycnK28JQSPrKRTWynXaTMy7aW6xlEzUuQhxSB8jDGBmZ1NnOIlXM28a8sSk9UjllOSvN5VaI1sbpw/U5dkMSOTjQRegqyh+gtZ8eAWFkSef8mjzK63V2us4lCZf5AW4O0hGZrqEdV3Mo8DZuadKEiC138puwpOVNZ1KmqXGVy1u+gAq3E+yDByHpleOljbyxKxn64/qlbuGdm7SOt1GrqWT0f2GvgYNen4UcWSwyoLgtdtsy5vQ049Xnno8PHvbx+Mxhh/dXyEeOOjwuu/pGCaIrttxqx/jRSd9IghPFd/39nvjJmT+NF196OaYttXS866C3x+orrWKcAEK/6oZr4xdn/Tp6enti/fXWj/cc9I4YP2ZszJ07N357ztmx8cZviLVW01OH4PyLL4rHH38i3nnwwTGmc5TD/nzpX+PcP/0pmo16bLX1NvHWN78l2j2UGvHcc8/GXy+9JLrqPdGqN6K9vSPWWne92GTd9U2jeRANf3/wgTj7nN/F86+8FCuvvFq8ff+3xmLjJ0RPd0+cc/4fYr21143VV13DlXDpNVfEk48/Gfvvs1+01Wpxzp/+EBttsFGsoMaAPF6d/UpcdNHFsd6668Yaq60RL7/6alx13dWx/VbbxPhxaZ+dnr6+OP+i82PjDTeK6UstkxQlr+DBcNPtt8Yll18iI9eMNVZdPfbdfc/+3aEZaWME5PrLrovu2XPiiaefjtVWWjmmL7OM41mLQiN5QE73Aw8/4mcyFnE2UXIxMn3a9Fh/7XX6y/3LlZfGHXf+Ta2iFVOnLhV7y1kaO3qM5KTIPM2td94R1193TdQbjdhItG+12ZbRK16uuO7KaDRaUeP1cqVt6sm2V/W5xiqry9CvEFeK/xWmLx/LTp9uPIwMXHfTDbHUtKVjOdGbOu+Iy6+9Ku5SGdVqW2wo/JtIrgD68ugTj8ezzz8bW7xhM4cBL774fPz9/vtFy8YxqpNFuPPCU08/Jd4fUmetpzP4Fp4N1lk/Fps40Q38wr/+OR595NFoa6vFGzbaWA7IeimjeP675NbX2xurrLKq9OuP0TVnbrxhk01i7dXXyHUndTjPiobLr7oiZrwyIyYvsUTsIMdpoupZSYzo9r/dFktOWTKmLjnNqDHSd95zZ0ydMjWmTJ4c9z14v/WsyqdWFF9nPyqdp06ZIod/qbjvgfti4sTFYkmlLeAh8TRWbYT8vfV6PPrYo7HSiiv2j0YCDz30YExZcskYozqcPWdOPP/8czF9+rLWWaCre248/cyzrpOa5I0sZ82ZHSvKMSumqA1ipC7ZPf74Y7HEEpNj3NixytsVLzz/Qiy/vJ6GBwF0LLH4EjFmjPRmEFB/RR0/+MjDqrP7rBdf/c7X4s6/3xtnfOv0eEb6O3XylNhomAebV199JW6RbjbUxtdeY41YeurSeUzE3K65eoh5MZZeainxUXNZPT098dJLL8USk5fwm1/AzFkzY8bMmdY9jypI2LX2mnBNU2ee9HZRAfWbvfps9H7ozdF65uVoVWVcMDS0WIkeHiq6wJ+DMF3JSo2K9u/+JiqrrkTgsNB3w1+ideShEeLZZeiXRkC4S+aIxdselfIwleQAfl0yNZXS6eAe46t2TCSfmKoecWqU99zLOIaD1otPRe8H9olsxkzlZ18tDKcuySCD6vrXvfEKS7HYvsSwCVFi1nmUHIcLB6/U0xWl7fePtuO/5jKGg1bPTJW7X5QffVIVKuGJXuTWkrHGmU3M6U+8GSfyJYio2cL/oeOi7R1vd7lDIVGk/uyOuyJemZ22xFAYziFxHgJyW3GlmQ8Y9qgmKfXPfMMbZftIePMLy4h0DpVuxmITorLaaq85cdyY9Wr0fWD/KKv9VmpMoaqWlbXCqJpHG021aMAZVAGij+1ERIiu0gis96x77yei/L5D7ejOM9qkLOhNU8Jqqq1WZs1WHrZ/EZAMvQDEth08AaUQRf1KAg5zgMC8qz7SMgD6YWSkCKZAXZLi0Ev1L+Wl1baxXTneAjzdr7DWvfdH/bC3K2CG7vORVRx4F55eauDbo9GsRGNsOZ479oRoTt8gKozUSdgkQ1aUB12ZwssV9RuihVlaBbtq+LfUpMnRuZC2Ebn51puFSzZKirhoQRZng202yPY8+MDsoEPemW2w87ZZQ9YPmNs1J1t+nRWzo758QrbpLltm7/nER1OE4MprrszGLDUhW3XDtbO3vvvgbIW1VskmLL14dtX11+Ypsuz0n/4wK02oZZvusFX25ncemI2bvli20U5bZjNmz8meeOKxLEZH9sWTT3Tan//653zpJPvoEZ/K5Ow57Etf/0oWEzuyTXbcJttl3z2y2uRx2U77753Nmj3b8X847w/CUc5WXGfVbKPNNs6WX2PFrG3KuOzU731HbCUm/nzZxdnoaaJzo7WzPZV34rLTsk133SqbMWtG9sILL2SVSe3ZF77yeac99+LzsuiI7OD3vzeTkcgee+zRLEZF9q3vf9vxwOFHfwTVzD79+WN8f/Flf83UZrKzzzvH98A7PvguNCn7yS9/lgJyeQ6Gb53+7aw6eUy2xqbrSrZbZx1Ljst222ePbObMGY4/9XvfzNbf7g3Zge99RzZ5xaWy5dZcORs7eXx25GePNm8Ffx/61GFZSMbLrbtqtsIGq2fLrLNSVl6iM9v/3Qc5vre3N3v/Rz6YtS0xOttgizdkm2+/VTZ+6SWyzXbeKnvxpZecBjjh1JOyNtGwrtJssNVmWW3xUQ57ecYr2RqbrJtNW23FbIkVp2Vjl1s8m7beytmk5ZbMTvzGyVlXd3c2Wnrw9e+cmmPKsjlzZ2dLrbpsdvJ3B+R25OePziqLj87W3XSjbJ1N1s/aFhuVHf/1E/LYLPvcCV/IFl9xaiZnxPfdPd3ZhltvJB2bmN3z4AMOGwpfPfmrWYytZNOko0vpmLDs5OyaG2/IZsyYke20927Z2KUmZZtstWm21kbrZKOWHJud/O1v5Dmz7N2Hvi9bYqWp0q0tslXWXz1bbvUVs1FTJ2Rnn//HPEWW/fGiP2VLrrJMtvTqK2QbSy6LTZ+Srb7xWtm999/j+DmidUnVzWePT/oDyKHPpqy0VHbscZ/z/UZbvSFbcuWls+lrrZAttcZykuOy2aSllsg+pzwzJCdo+OxxA/l/e+7vJZvO7LBPHe77O+++OxszdVz2g5/+yPfACad8NatN6sx+8JMf+P6Xv/lVtph4v/f++3wP/O6Pv8+WWH7J7IFHkuw+euQnstU2XCvrVn0NhXvu+3s2aZnFszN+/mPf/+H8c7PRS47PLr/2at8DH/r4odnoqeOzX/72rDxkEOT6/YOf/TCbtMLUbFnp4Iobrp4tLz1ZVsfSa63oMNr/+w47xG2rgD9ccF62nOKXlGyWXnflbPGVp2anfGegnn75u19l45dZIrvjnjvzkCw776LzszFLTsz+euXleYj6ipOOzxYTv0sLz/Jrr5gtt/YK2TKrLyf5DeRbVIA4mq88k81966bZnG1WzmZtt3I2e/uVszk7rJbN2n7VbPa2ut52VV2vls3ebg2lWS2bs/16WfO+4fW8gN4b/pLN3WrFbK7yzdlhjWzujqtns3YUPh1zd1hdZayezdluFeESzh0Vv7PS7aLrXRS+k85K00W+7Shvtaxbabp3XDPr2mr5rH7eH4frpvqh8cLjWdc+G2U9W6+W9YjmbsrcfpWsW2V1qVyObpXdrTIcL57nitduhfeqTMKcRuX2qPye7XS96fSs7zOfes1ym92vZl3v2Dbr3oqylGeHVYRnZePpkgzBOVe45m4rGrZd07ihoXsHlb37xlnf40+8Jv65Lz6Tzdpzi6x7c+Haep2sZ1sd260tfOtm3dusnXVtJ/lsu1YK33ZtlbuOwtZx3Byd52yj663XV94NsrnbrJ91Kx/xcx2na9nWuUozF/63ktzfuGPW9/yLeenzQ6PZyho6z/neV7OuTVcQLWqz4qt72zWy3m0lN/Hcu41ohU/ihHfuNquIXuQB/2sp3VrShw2ynr/fl3QxtxWDoamj77lns7l7bSudWkt5N8xm6Zi93bqqN9Gu8xzzuL7uN8yP9XSv8w4b6byBjvWUb32lW18y3C6bu6fqaXuF77Chzm9Q3WyhYxPle4PqT3g/eGBW7+t22UOhKb71Z95nf/xDWddmy4lH1evWqset4U88o/vS1bnbrqDzytnMPdfKHrzhT9mDTz+bPSR/4v4nHs0eeOLh7L4nHskeePyh7L7HHsnuf+zB7EGFPSBb/sDjDzvNw888md3/9GPZnO6uVPhCgBtvuSm76+67GOdetCCZRV1PvtX2tth/3/3jzjtui7sfZBo14urrr41nXpgRb9n7jVGf2y3nEi8/orevNw476qOx8kqrx41XXBtn/fjncctV18UyS0+NTxx7pNM88fST8cljPh1vP+DguO6Sq+J3P/1lXPT78+LWm2+K3//pDzF23LhoHzMqllpmmbjiuqviXe9/X3z8U0fEqSd9zU/VTN1+7oufjc8fcUzc8Ncr4s+/Pz/O+8Vv4q8X/DFO/f63XQYfDq50tsXPTv9x3HzdTXHvbXfHTtttEyd+55RoyA2f2z0nDjviY7HZxpuJvuvjvN/+IS497/y4+cYb4pzz/hjjxo+NCRPGx9Qll4o7770r9j/gLfHBDx8aPz/9R9He3q4HkWaMmjAuamzEKbjhlhvip7/8VXQsPTY6R6cRIYZiy2PaTAtw0aUXx2/P/V2MWkr5asM/Z91+1x3x8WOOjHcf+M647Yob4vo/Xxnn/uJ3cfEVl8TXvnuq0zz9zNPxt7/9LZ5/8cW47rKr47Zrb4oTjvtKnHTyV+MHPz3DT1lAuVqJxRdfPC4+5/y49dJr49bLrovVV13FUyuAHIA481e/jG+ddGrces2Nce2lV8Ul518U1994bfzpoj85zRXXXBlHf/7o+MShh8etktOtqstjP/XpOPrYY+KZZ56Jay++Mv4m+e6zxxujs1qLS393Xjxw691x+IcOjVlzZkV7Z0eMGj2wn05btc3yaWtP/F/414vipFO/Hl/78olx67U3xi2i45gjjopjVSYvLQCVajXa+fyKny4jvv3978atf7s9/eDsdwAA//RJREFUxi4+UXHDTzsw7TRWT7QX/Or3cfNfr447rr8lNt1wo/juD78Xf73ssrjonAviBvFz181/i/e/95A4/hsnxCuvvuq81fZavPTSy7HV5lvHrdfdHLfdcEtsvcWW8eFPHBovvfKKR/Q+/MmPxVprrRv33HxH3CSab77mhnjmuafjm6d/3zgA1hmV+bxRDt78slqKPrUp4Kwzfx1X/fXy2GfvfWLGnNlx5hk/j2uvuCY+dthHY87s2dGjJ2ev0xC8JNqO/coXoy8a0esNLHlSbkZ3oy96cnwPP/ponHLatyJTGYxCAPVm3WmqjJDmwGjW7Hqv8idFaAgfydtqacRqMDSUf05ft3UJaNYbMbfeE428vV9x3dXxs9/+MhqKrud0zQNi/6Zbb4lDP/HxeMfbDlJbuzH+8MvfSS+neDT3zB/8JG678sY47eRT40c/PT1+8ssznY3R03d+6L2xzrobxA0XXxG3XHJNvOegd8Unjvx4XPDni5ymXq/H3L6ufn0HqPc59e6oDmpfXeyML9mf8d0fxtkq+4Pv/0C8PHtGMVawSMGUql+V9XSfmSiHknwUjpEG3bO9AR/h5o07p09DNQsGhp6UhhEGY6OpUIanGIWRg/U+4CGpp035Azea4OdKjz4kdClPWTgGRkTAPD+QoyIaPWWnm/TSBBw1PQjmrTzyPtDDTj65cOmpCdWR9IlYb1LLQfBrQS5Hj2SJYfMMAtMO8sQbY2lltQnriYJLc/siNtgmytPTjMU8oHjWYYGmfP3l0fbyk9EaVWX5oF9kzGqVKPMtVOkXC+UrfNdTbZw+itGfCuXQ7lUWLFdqTeliQ+GiUwezpFXposPa6oqnn1aetnKUn3s0GuoDzUbevgaDcepc22anCNm29Am0JD9Xv6ROO/ZLIHn9EW9ZOJXac6/a8mobRG2V9OH6QU2nH0jdvPG6KL3wVDDbWC73RK3cy1iEymd0szeq5SzaSy2xXo+2cl1x6mOyHh2KC/kMiq+UGg6rteZGual2WhbPylsu9elQWKlX9z2Siyi777Zo3H2H9WY+kBKhgcTVdtldjKCpzCvxU91KVubReqP6gAEpA5/W4hLdCPdx6DPXoq2s9qbkaRraHBuH5e4zYQsXila0yCCxIIPT2xc7br1dLDFxgqctgT+e/8dYfbU1Y93VVouu7m4JIpF3t5ydu+65Kz50yEc8HQowDXTYBz4so3trPP7cc3HVtVfG7Nmz4mMf/mh/hW2+0WZx9413xK7b7xBz5syNUaNGxYV/Pi/e9s4D4p3vfV+c8uWT8pQRfzj/DzF+knB+8LA8JGKXnXaNbbffPv508QUpgApQRXX39sRsGcfnXnhBRnFOrLz8ilFTy7pJzuJD998fR3z0EzGmMzkY66+9ftwkY7LTtjvEzJkz5Sy2xVU3Xxv7vGN/T89+7+TvOB0AvygGH0sGjvjc0bHtFttKRotbeQB4Y5F2pxy+erMRRxxzVOy6w64xpmO0wlOaoRp7wZ8vFH21+OyRR3vaF9hlh51jrz33inMkcwDZocLfOPGUWHH68jFx/IQ49JAPxzbi/8e/+InLBDC2FSnxlElLyBmdGEsstkS0V9rCn24RrL7qavHkQ4/GB971vnjk8Ufitjtuj6eefjpGjx0TjzzxuNOc9buzYrEpS8YxH/+0cQGfOvyTcfGf/hxLTVvKa7AWnzgpxo5i6qwUSy05NRZT3XTg5MrRoROZMWuGp8VfnfFqPPPic9HX1xdt+ZTfj8/8aay48mrx0UMONX6mwo48/IiYNn16/Pr3v3YaGiZiGi2deOiRh+NUOWE77bZn9Pb0FfZgflB4VYZj2aWXjamTp8ayU5exI33w2w6Mpx96PLZ4w6bxxJOPx8OPPSL9nBRz5s6JF158wVnnSv+Wl56c9MWvuK4mjpsQH/3QR+KFZ5+O626+wdMB58kxvOg351pHHtcDCYZomh44HnksyQ1jYRVUVeBUNOSs9HSlHcGLtrLisivEysuuZJ0h/1qrrBmrrbSK6nNi1FlUq964mNL8yte/Kie2I1ZafqUotokhD11b4Xh98thPx0orrhxT5BypEIeRm/KYCoUOHspaoqEq41Nm+lCA3HlQe+jJR+IJ8Thz9kyHAzYaii+MuK9lhdpr6cHl2OO+GOvKke3Q/WBHajCc9YffxXjp6DGfPCoWHz8p1l51TTm/a8eUyUvGtptvFZMmTIqD3vz22H6nneJnZ/3ceX7/x99HQ/r7bT1cUIdTFp8cJ37+K7HWBuvH6T9Nb3XTjqnT8iDnFAPZrn/VQeuJmD6ljJ233TE2UBtfe7W1FSo+/sUPVv8rwD5vHMlOSLZMJ6peqSu0HVkiey+8Rq4LkG0/qJ2h9FSTHSmBMYFTZaTaU/2BinQKc5zKrcjg43QZVI4/Sk8qiFM4JL5W6aRDE5uSudlBtnY1iOPfwJmpLw70FpyeWtN1ik+lkBt9e30jmrCYQtCIdrUYo5mHXsmDdWCp2ciwM4287e4pzZAy/BajzkiwdeVluq953zX6MSMQ8jTtSGL94THpmkctOwDuesvqe0SQ7nFGcXvSbG7uJHAGp/GCB17RRwVcemGiM29vg6FQgcpq60e2wZb+SoYdbWUzLT6QgCUqsvi+J/SJKE9f4sA0orzjrkqQy9//h4IovPwCUa26ypiq5MwShcRTeluYZR/I0i6U6FAc0+etIj18C3elI7JuPdipPyvJuWKtHn1QKkVg3a76s1vZX/4sXPODJUEynapbbh+x/JpR6hVOOYS4tCzvQw7IzS/+UEeii18KByvC1v9Wr9LUo9noFq19lh2mOGN/uDLy1LUCFuqmzuDUaf4a/TeDOxApUr23HqM7R8UOW20dF0nIDXF96RWXxb5v3NsdOiNaPGUBL73ystpnNaZNG1irAqyw7IoSTFMG/MV4ZcYrMWbi2Fh8kpydQcC6qWlyADDwjHLhwM2U8e/q6spTJHj8icdiuWWmez0TUDT05ZZdLl589RVfQ1d7e1sccugHY5MtN42Nt9okrrzq6njXgW93/AsvvBidnZ0xefFEg5+IddDBLy3HBJ475DD84YJz45mn9CSSG4mBTgX1iFhs8Ulx/l/Oj6eefSZO/NJXZHh7rRROQQL9mzBuXHz3x9/3SOZXjj3Oa6rmWWs0CB5+9JFYfInFY5IM3mBYXvzOnj0jv4uYMnWq15ABBU2Mrj3x7BNyRub63kZAysyIC2BlVl0VLIwePSquvfbaWG+zDWO73XeSs3xQfOrTR9jZ9C7ugqefeSpWXWmlGDtoFG2UdGHn7Xaw41hAU62Ifa3qMrr9IHmOkxP/zdO+GZvtsGW8Yfst1G/uEM+/8LwMfnJOH5UTtcoKK82j3NQLjsyTKhsAL04Dx6c+e1TsvPNucdD+B8ScWbMUW9THvFDIhFGewbDM0tPjnN+fHetsvkFsv4cc4333itO+/90YpzoqHBBO7dWKHeACll16mah2dsQDDz7odEsvvXS899D3x9obrRu7vXF3HXvEY6q7MfnoKzBhwoQ4/ednxHqbr69jo9hx9x1jtvSZz6oMBhsH8dGjDrkA9INwHO/nJK+f//rn8bXjToixnWPs2PSnUce02GKT4prrr4nrbr0hvnb8Seor1RnmciENxmXfA98c64uGDXR89iufi7HjR6uNOImc0Fo8/+KzksdOsYnqaL0tNor3HvbBeFlteXTHKNdj0Z2BtdXok0M2Pn7wszNiph6OPv/pY6NbOsfareHggUcfisnS6QlyhAuo9/Hq/ryd5Nprrh1PPPOERyjvfeDeWHGFFb1ObTCsveaa8djTyUmGN0Y83vXBd8eWu28bW++xvXj7QowZO9ZxBTym/mLylKm5RHiJj3WHNTl/A47fooCi3QHJQUoORxoSZzd9HBfJRH+JfMUnu5OU8jXB5so646wqjLx2HIQAc801o2LpLU8FyvlgoT9tRTn9S0BZUCj9ghBwpIhhIbU1jKnwCF8LK6i7ip21tNIJDNQ3cfCM48Z9epgxdToDlK38IpYXDl4LXCxl4aTkFILOeI0fzDq4JpnuSw3xv/zqUdskradtETgEWB/VfPz+KN9zU5R5MFFBxkFaRr3oT2XL7KKI4ZJHS3GkaCf6Sa6sr7KzLIJwCPypqbydWz4QT17C9FfVbaWqh6K/3xTNBx8FcyJmGMC5qO6+r+omPVx52xRo1IHDVjjwSbZgwnFsyt/RA+SSy0a21bYLxI4UGw89FJW7bovoEO9UaFPOjXCgUNYbBfFSRCvrFQs6e0AAZsmvh2o+XJ+zSD5vnKsDeSlS4ZKP8nhkTMjo11ujOqN10+WRvfIiZAwL0FaSzSrJ+Y7evrShsdoOI6E8+FNH/iID9URR1IeuKzW1ddUjTjUf2eezY35DF4pAKqhW2tTns0YQnRloCQsDCmyvrc3/BoA5V0LekN627/5x3333xs/P/k3MUIe9zx57OpxElVxpcPRQ8Llz592ji6dgWhejciw67+nuju6e3jx2XkDo3Yo/8K0Hx69+9Iv4zS9+Gqd877t5rByIUaO9lUEjN86uMMHsOXNk4JKjwXBpnwzdJw//ePzwez+MX5zxs3jz3vvFZ4//XLz40gvq5MdFT1+3p3wB9aUiL+EByD9bDsKbdt4zzvrhL+LnPzkjTvvx6f1loYTttfZ4+IlH4+gvfC4+f+Sxsfyy04Wzx0/NRRpG32649eY45ZvfiFO/eooXejOtZcEOA2PHjvGUD9NDg4EXBty5C5aZtoxkxxNEkrm1TsCWEpUaypxGRwCekNxz+4ZpLjXmXJP+evklsffb9o1NNts8Lj73wrjl6hvioj9dJAeD4fmEu9bREV1D6nI4SJ34/DBXdfLGPd4Up558anz/W6fFqSee4lG7RiPJnZG6PtXDUHhFjk5bW3J0qGccwV///jdx1XXXxMmfPy5twiko6mM+UDjGLDlHA3DMcZ+Njxzx0Xjrm98W55/9p7j8z5fFpz95ZMxSXRfyxdH1KIQ6hAJwBNnkcfHFF7Pst9ptOzlMN8bXvvq1uPCc84TnklhvrXVj7qw0ekWHzoL6LSXbzxx5dBxz5FFx2GGHRq2znd7CaQpII2mCQazYEEum6PDhR38ydt9lj9hl6+2l9zP69RSJ8/LISy+/EEd94TNx5OGfiPXXWsf6U4yY8VKJHjfj4AMOiE8c/tH46GEfiR23317tb67KSDLsq/f55YuffO9H8fuf/jq+8JnPxzkX/CE+KWeZbS0s44I26dNodbb3PHBXfOXrJ8QpXz4xllpyml/66NezIYDDALWFfIGK0jKVNA9IZhU6YhXGlwnqMjh+8WYQFC96AJ7qkvHcUQ8TB6k+D9jvLbHJRpt4NLHQC166uP/B+2O9NdfpZwGN4MUnjOqihEHsW45YeOqSuoYmFlp7M1zBYNrsPOTXCwShQ/wVRkF0jeHFobYjS3+k69QX6NImCnqUQYnZVoKV8x594igQ6hrXjmykXxD425QykmVZVIrjgYu94Fo6PPVrPBTFf1xF8BGenLvEPYSlNodjwrYnZH09ABsHG9Q6A84TzoEKoR1TFmiQp+971Y633TVKYzrs+8meDwHMuvqcay+NbMar0bQXpr8iP7Ry1uEHYpHNiJKdJaVjdA0nmXRs7YEjh7Njp8UmXIUiUGSfpxfRztVQW67MfTXisr+YhgUBJJc23TJaK60cpT45zuCSE2P8uoZ3nEkuMgh0h68SZFPKm24VlcUWU1rFDwOU27rq0mjNeFl1oJIgk+zohc68/el6LPHBNz4Dh5Oe4qEs1QY1qvKkD0zziiLFSabIgr4u4w1aZVEe+j5v84FD9dxzUb8+LZsZFpTMmrLTbtGasAQ+tJdyuCz6CdVHKetLesf4ISOt0gn2+0tOM/1su+hnlFAOJS9+eORNeVrSOeEoMxABbWZqYUKq/UULKCqPBp4jjthGnvtiE8fGp479VKy7zvqx1ioriywRJo6pEGCt1deKpZdeJn7x6x+ngBx+/KufqaNfJlZeZnpsvP7G0ZAH/cvf/SqPjXjymSf15L9xnHvRBTFezhWGa3Mp2z577ROHy+gc8Zkj4tY7b3fanbbdMR594MG46JKLfQ88/vQTcenll8aW+avRjAqiaLvvvFtsISPKNOTBbz84nn7k8bhXTihvgeIg/D6flsS4zOmeE3u+Ze/4w/nnxUQ5GUxjbbrhJvGmvfaODx3y4fjopz4af7v3LqcHWCf31W9+zdNt7zrg4JjxyqvugIrXwZFN2+jOOOFbX4+tN986tt18y3h11qtRdWc3vIJs+YbN45Xnno9Lrx1QZKaBLxavG4sWYFvVw6svvhB/uTxNZ4MJx/HyK6+ITdbfdGB7DbW4BtVHrypInYg69txwXn7V5dE5bnScLCO82sqrehSK17F7u7qjLZ8aXm/t9eKOv90ed9x5h++BG2+5MXbbew/J8e95CGWlzheuC6CDq8s52Hi9jWL7LbaJHbbcNt64y55eF1esl9p43fXjZuF79sXnfA88+MiDcdc990j2qS55unpJHcqnPitH6IijPTo5p0dOJYZioLh5QRE82SXpJGApwFm//XXsuPvO8ZlPHBmrrbJqTJk8xfLK5FT3o9ITba8cksqgEYDrRSOdz9abbRl33X133H/H3fEtOaNv2m0vj/wyndwrXou1YrQHynuDdP1t+74tDnzzAfHet78nOj2SOa/V8HQ662AG6QQ1NUbO/E/Vbm7/29/i68ef6E4Kw1joDg78GOH77g++K3m2PA09Z7YcUZFdOK50UTylv+/g98a7DnxnvPugd8VuO+wmp1kdWK4XOHDjx02IneQgbr7JZvHOt749dtlxx7julpvilZnoa1X8FHyV5NS3xZdOPF7teAPlkS6++rIZtiEZBlZbcVW/Rfziy0qXQ5+c2658pLiA2+/4W0xfarrX622w/obx0MMPxMOPPJTHKo+ct1tvuy3WXH1N3/fKCaOODnvfh+ND7/mgjzfvuY8eduT45Q7QzbfdFI8/8US8Wf1IAR18EFxtgLd0FxXMnD1bzmSPrwuDVuiuR1G4UHv19BLhKSCvo9fQ8wJkjDwSQjraBTqC40Q7oO7siAgfTk6hftSX0mGYWSuH08/oDbpHFOEU3DdrtpMXrt1QKOmBuqEHZ2xoWttmDOkHHn44EZSvE2uOkgOkzPrnBwnokIkzm0qH49NgGQH3CwD0DZoxzkjQP/JCwqAwkHiqTRGtMYtFdVs5cMpv9ux4OEnKx1l6Vb72r6Kz0/QiLj8IIRvaqmUjupU3OdwcBR74woHTvTJbEnl7LWTvr2Lwy8u2jJhCJ6xdDsfl50djTpfuFJKSzANkK48aG+Wd91IjYDAAXac8Ss8T4HyJUN6yLMuRcRnto6Kyy+7JkRiCl1tyNFnfes1foszabtcR/QSjVXK6pIvehgR/QIlxekJxnu5We/NDvxwxnCcSYEu8ZYry2GlTqOtEYXZ4JQfecCXctCpd6+LzZLtT2x0KSA3M5RWWi1BfVan3iiZzbDy8Uc6oL/qU9As9zrVWtFF2Oat5aU3FnjsPyUSxllD064GR0cK0CjXhXZhguS9KQMkYhWL9EjBmzLjYZrPN4tUHnondd9rdYRiV2eqcuvNpTqZ8TvrCCXHeH/8Qux2wb3ztmyfH7vvtFX/+y1/ja1/6qoxxOdZda7046vAj4rgvHRvv+/iH48RTvx677vdGT6etufoaHn3rnjk7Zs5I06EnfOErseLyy8f+7zzQC/f3VWe86257xNvedXB8/itfipNOPTm22nn7GCv6PnHYR52nTziaXT3xyc8fHUd+/ph4z4ffH4cc+qFYe6ONYnUZgMmLLxHHfOLo+NrJX49DP3l4/OjnPxb+g+KvV10Za6y+evTIgM+QMSzWA510/EmxwgorxpsPfqtHE5l+mfnqqx5h+vJnv+g0PTLYM2bM6h/VY8Rm5kuvuOP4yueOc1hdT0xzxRvTXMPBm/Z4U2y/407x7g++L0781snxk1+fGbtJfi+9/Eoce8RnnGbTjTeJ/fd5S7zjA++Or33nG/GLs38Tu+2rNC+8HF866nPxsgzlaT88LS64+IJYaflVYqwc4gLmyjnr5jVyAdtqdIvej336U3HuBefFt773ndjngP2jd25v/+jmB971/lhjlTVi74Pf7CmzX53z23jr+94ZjzzzREybOtVpALbD6PLLLAM9A/zPknxmzxkw1IzMMvKKgw4c/oHDvJ5qr/33jt+fd278/De/jD3evHcsN325eM9BBzsNTfC5+5+MVVZdLT7xocMdxsaLfdI5P1kNAz2qA6beC0cGqLXVYuONNolrrrkuTjvj9Lj86iukP8fFF756vDdcLkZ7mCJ+7LFH4qD3H6w0l+tB46w44uij4u0HvCNWkLO2xOKLx7jJE+LU074dl8kJPu/iC+NNB7w5brvtFnWYydFBDjwAMAJUAGsBe3r6+p2LApB1t5yTYm0IQBjp7r//njjm40fGZD0148g363Q0SXYe5ROf9z34UJzwuS97NA7HE8ex4AU5z1WZrOksgA2463WMUepSyvq9qLb289/9On7/p3Pjy984UQ8xf4q9d3tjLD5pktp2t+hJ+BoyZDPVJzz7/Ivxpc8kvWfEK6TXfpIeBt4qXaWP+OSxR8Td990TP/vNL+Kqa66KJ594LL5yyolx7wN/j5O+c0pcddUV8a63pSUOB+57YExbcql410cOiWtvviHuuPvOeMeh74snHn8qDn3vB52mJf1iZHrmqwNLC2bJ2WB/OV4uYiuZr5x6Uiw+eYl4/pUX9MD3F9fXtTddFyw6v/Lqq9ReB/L+O6FP9VaMqtmoc0g101oxGR3JjpECHCBUFseDMGSKjg8v2QGwLyBLhSFyajls6Ac6RR+NLpVlcEnnNqo/1me5zpoybKzHo6lg6YWIfB7FEY5SrjvJ0A4DciYqE8cLBwyJH+G1T+GmJxw+El6cmv71dgq2UZUTzmizt3bAAcBpqKnP2nkX51wQeDRHNGK0k48E57rA6VUALhyA6cYsl9Qey2tvEuWV0hY45Bn80IHZBhp33hLZXXezjkKywRFJtJHSDqOS+aFLNOMAGHQWJwkfzipTe+YOOkik/wiYS+W1q0o9EGQ54UwovexK6cn7Irv2WosPR4Isg4Ei0JrqjvtGa4lJ3vKFsUwWg1Fn1qFcD1iiR32X+nS3yprif1OVDR8DfBugRVC/529ReuDeaNYYqSKMEbLk0ODokAsnPz3QoZsqF+c2YVVcmirle7pthJWaSiN7qDz0MyCwROywkl6HdBOHna1gynffEq2/35nzPi8g25RLSXd9W2TV8b5H50hLfbea0gUyQzcOpGRiIfOATsVZE7C97Sq7U3LUr9whlQErAx+0ufll/q9BwkYJixRwUj709g/GQW/cLw+JOOQdh8RHPv7R2DefPsWTfu/B74k9d9rV91T6AW8+IC678BJVYCnOO+88T5ldet5f4oB9hSdXlK8ed0L84Dunx6MPPRQXXnRBrL/2enHdxVfGysstH1V1vu8Wzg3XXMdpR40aEz877cex/hrrxCOPPurO+eyf/yY+edjhcemll8S5Mjp7yaG7/IJLYuUV0l5JLOZ+61sOdOf19wfu80jCB9793rjwN+fKGC7hNJ/79LHxw29/P+6995740RlneIPYKy74S6y64kou481venOsuVp62h8zZnSc8Z0fxPTJS8Wdd90VU5aYHLtut2uccMzxsfZqazjN2LFjY6+d94zVV17N9+x1ttfOb4pTv/T1mM4eNwJksedue8kRWMH3Q4G3Lc/5+W/j/Qe/N37729/GKaee4tGRy86/NNaV44l8cRJ+ctoZdn5+85uz4rgTvhRjRo+NS8T/WnI+eVngF7/6paeNvnfyN6OaOxUo6TabbBVbbLS579+8z5vj++LpVjken/7cMXH+n8+Pj0mme++zf6y20qpOw35jF559QWy9+ZZxipzxL8lh3mrzreKSP1wkXgbWNDHyyghb8eIFgCO041bb2/kugEXn22y6ZSy/bApbQfV10bkXeR+woz57VHz++C94T8CLz7kgpk5Z0mmWW3p6bLndVnHyF47v73iWlnHfbrNtY5zqZTjAAdx2861jFGu4cqAD+OZJJ8feu+6lh4avxQc/9uF44OEHpReHxCbrbNK/h1mj2RfT9ZSHrN9/+CFx1OeOigPfemB8n5dYpL7LS0d/+r2fxjPPPB3v/MC74uhjj45VVlkl3iq9X27adONgXzYW60+bMrCGizdw1115zVh68rzrupiC3GCVtWLUINmN7hwdK0xbLt6234Fx8FsPcBgjkSstu5LSL+V76F1u6nLxsQ99xOtTAeS/qpz2yYulveNYp7jmyqv6paACJoydEGussIrKSy8/LDt92Zg0dnwc99Xj4sgvHhN//OO5ccRHPhnHf+bz6lMrseIyK/TX9Tg9JE1fbJn47MeO9v6EKWx8LLfcSsI78KBQADLcSPX5k9N+FDfdfGPsuc9e8YOf/DCWXGapWH6lleIvl/4ldt97D7+JfNRRx8Z73/4u55smfThb7YCpzre8/a3xprfsE7f/7fb49Y9/EVvm65fGynFYeoml+t8EB5DJspOXicUnTIpvfu/bceX1V6sdTosvHPe5+PhnPh6HHnFYnH/hhbHklMlxyMc/EFdde1We898LE8eN7a+DZGBlVNQs7QwozANUuvLUvdoIxt5Tz1h3RhFep/e3k4HjxDVG1cZK12oujPTwNimOAwY3xQAyqmoTdn6UhvVgdi3yPhpzaYwvPuP7BQGjM+WlVpb/IEeRaSl4MdK8JF3mzZYI/cOUy3B7RIcyCIMupS/Xo9LdF/Hej0X7DrIpOS3DgvI62siFB0dOP6bnHaeTfUWVw6gRX2oo7bFP4neQFABjkAwIzf76pyj3dUdLCQv0RumEOb1yeHFEGd3CgbBzQb2a+TZXG2uPcaTMmzKnupZTIQ+jYAu/gXViHlVXGCNxpdDD3KUXpgTmbXgoqx8oqS14OQqjT+Wa95BDksWIuT/Ppmt0orLlzlHyfnbDQCo+sitkt/vmWF5JgCkSpwb+XFMWqnCrLnHarafogP7bScU5c3bJSBTZqUW20g2zo2s/xCppURdet0caPew3Lksza6mUBcD6G0VplfXkmCI7cc2XFXAChcP1I1rtTNKOhL/4lJY/r0a9ijb7kApH3+2Iqt21sjaRxTIE3S8ssAwhrWhZ/xtAyfNJdJjAYdP94/AvZv8fI6ACi6nGRQsLJpgRBtZe9TtFwyWVonX1dstRGd6RAV5PJFJpT+8UGyQvCHp65gpXKToHOUVDgbLceBbQ8dBF0kUVMJi2WXNYJ1mKcaPndwQGg5uB0i2Qp0SE0yQYXEqCGbNnKiSL8XJmgMH1f8AH3x5/v+/+uOOKmz3l7bVvE5PTPxhYy/jiSy961HlUOy8vZNGn+uINSPhvKJ9fvnDRKs0dRdND/cW0isN00KHV8kX1hex4qaGDDSBzIG1PvddTAN64V8l6VfcdeX0Qz9Hd1+P1mUzNMVrHCFlnXreM5rAuBTo7pVeUBJ2MZDEkpOz9bxQD0NUFHeKvKnyss+xWmeP0wFAAdcooPS9nDN6uZChQv88+80ysoIerDx3zsXjo/gfiknMujEcefshbzSw9bdC2DnmVMRrz8GOPqg5asYKc8sHOGnzN7u6K8aPHiNdksAibo7AJcjTfc/h748Zbbo6r9GBTkzxYV4d82irtcclVl8Sb33dQ/PEnv4s9d9nDeRcVZC8/Ej0fels0Xpwt3ZDTBJ+YDdc79SM9lDHyprtZQ0Z3XLR/7+yorjzv5smDoX7V+dF39EeYHxaP0mWrv3QOW6ZfqYkB07Xq39OJ+rmKZfDQeswVzhQOkI2Z4hQlf6o7YtUtou17Z8pHIMPw0HPJb6P1xU9HSbpoLlAkYWWE0Wvr0E0Muh0cXAyVgRMEJXm5TdYjdfVG86APR8ehn8K/NZ4F9SXNOa9G45B9I3tKDmYtrf2jP3TZzoLzQn6V05Bc5WS2nX5WlMaM8rYniiCRAXlg6luvvhR97987yq/waTimEZUOJ4hE/MPw27FJ03kI1f6McCEvxCqppfrjhANBHSg9krajgjPJiKcz6F4n6oD/ye8WLR1jonr6b6MyfflUzjBA0sbNV0bjU+9TGTmtjDSpnSIz2MOpZxq0Mmp8lE//fdSWSQ+Yw0Hf7BlRf89+UXr+MfVb3jNFOKgfKJAzpOvkvFGfyCTJmpcvkB2y52U2nDbrn/lODyNl9Vdebwa7yFA6xpvwSKXJmvBIswr4u60ll4naj38bbePSS4pDwTMVYq5+1pkR3/hcZJIVX1UAt0cwm4obX4nnP3einvTX170cXMtaIDITDfAkp9Z1hLzgE1p4q78WUxdbYthtlf4nwJIjBjNSHS8ygOGcacRcCGAQqBoHkgiojEJQNNF5c3A3OCRdFyEpdnB8AcOFFnmHxNBI0K8hMDjVQM48dx7Z77yhHIOAu6Kc/ph5k/RnKYKHRBsImz+8wDwYUhgHSl84bwOdUkpRpKGVvJbzRio6yaHQX7JOdJ79ztsQ/gGXLehQOThv3BVhCQZdz59dQQOB82cbCGAkp3DeCh6L66FQqGPqGOeNRwcwCukmnQoo0k4YOz533nSvv8HOe73eTFNewj1Rnchg5y3lJk/m7V4YYbPz5ohStPEmU+6cMWKGE1UAxpq3H4kv6KCjJY3zFRWcw2DnrQBGiWvqYAoonDcToOzg483RYtSV9ZaF80aJiAW6Rgu3zWd+P2bUaOnAWI9qgchSFY84Rjh0bNlBGNO0hfPWz4N+rCdbkPNGKnBRv6uusrod1TlzuqKvl/2iqrHKyqvZeUvp8vSiizyMHrB1yqorrWLnjTBS8B+6GTksnDeAsIkKQw61Sps6zjGx+KQprutJ4xaLxcYv7i9ZTJ08LTorr+1wLmxIlKtvZM0NF3mXzpYHqeYldww8jiZStTB0iBevGXotyB0FOzv+45+FmPBwSTqdaTycCKEdWc4+MMhMgaWfE2F4X3gimsX6RSOZF0RxlDd8Q5SWWiIqtJu8DAji2jQZGfyBIndqPCrGA450i+k55a2/5+PRKecNbpEFxQ1TZAIh44HI2uBEunIxjAYxOqYjKVI0eet5022iLOctpSPhAJhfQePWv0bluWejUtLDTS4LaCmSp7J42NMNPECjnJG0Ni6VybSdR6VwVu1+CYtufcfDXV4WdIGOutVJvov0oqQy5SjXZrwU2eWXOzxp+/zguA02i1h9nSiLP8CfhOonFj6VqtEb2fqb+sP1w2NKuJq33BDlpx5T3eCQJVmCiX3WPD2rRGkLEXjUjXAzcpiWscA/eMik+tWJumllPQpjdAyM8JnntezoY4Wba2GwrNV+y08+GNmNVyqEND7NA9AElLfZKUqLLRONTA6aRy6F380n0c4DRyqTL1ZAp5IpjrPJF81Ms3rtnnhgOx3n0QNtUcbCBOp/EQIsFGwgnPlZcsig4JQmBdCA5s0xEJcgXRchKXb4UoYLS/+HxEhr5k9bpE4wkDNPOzRDofw5cFdg7Y8ZkqfIUgQPiTYQNn94PxWDIIXMFzqIriLX0DTDw/Ap+8sdGjWEf2Bw2QB384YNXBM8f/qBezq4fiDtoLjBUPBYXA8G48+DuJ4vPj8MvhiIH5rWcUOClpJTNn3q0u5UhkJKSp4hmQbdmqJB8R4BMM2DwgZnKMBJhgnPYR6c6jjnTetS500zBBd384TpknY6HAzFBTBlMhhI848AqYbimiAnk+11BkNKl599PW8eIIW9fskYiS8d86X47c9+M6wR4BN5t1xxvV9KWVRQ0FxiZMPrhniDTiBrw+hmct4wQ2kaEEPOlgewjEF6TZAdxFYDNqLyG5oKwHAy2pM8JuoQA4/1wi2QsQK3MyWZ2uQpaRXjbEMrRK++GM0HHzCtyaWaH6oTl4vY961ylOYItUxj/iY8GgMa049h99AMOMQljovCsu4Z0RzbEdlRJ8So933EeQCldn0viHWHC1fiBz4Sbd6kVT/ump5e058eHio77mrcg1yofoBG+MuuvEp8+8rhgD/+rh8iJH9yzhTuOTiFOZDp6bqcCZwwHIhUPhmSA62WplOxvsqfExMkSsCuMkmAhOVMtCrlaF12cWR9jEwNpTYBySt6SKnssLvy5I5zpvpSONfQCa9lOWTlfM360Mbgukmly2H8q50166GAKccUk0bfaFMKknNL3ZEileXRVcoXbzyMJGTIhenT9IDENDGcM03PSxF22nNakBSOvFFSvk59V17qlWpQMBTQCdfj1CUjNtg6aj111TmjeZQJfslM9eEAlYHK0Y54ec+1Qp3o3GTkTbKx2BRsGiT7jDdZ01DowgGQp2JHYARG4N8KamgnffGrce6vzlYn4y5lBP4NcNLnj49ffv8My/vfBXxDdgVPGSXjMxiY7uXtWLYkWpSQjBR74DFFmgwJwwbQl97Yw5BgdIuRDt17O/zX08UcR254cCJsdIWSj8zbeRIK25LcyDsPjofSYVy9g79o4M1KtmdgKq6F4at3R+mWG5KhAydZB4ENuAJr+30wmvvsE1nXrCh3s+2R8MqYNiqUIWOOO6EwCqeMUvcclav4LXaO6jdPj+ru+5mHAvy2pm6HltcP4tUmGWcnlw/OVOIGOWI0Zch7+6LE4v3V11D48NgsmycejuzW66Ip3UguDPTy8MUojuJFjKfv9EcIvCQfLjkUHvFTeHIAxTN869pp8sMn4eBcPDx5CpmKkqPNlLOduo6OKD16Z2R3pJ0XgKGU999vuWO0Fp+sgD7XZ5qqJoJRp94oLbdylDbbOi9tfsDdbT79dGQ3XxVZGw6NqZQupW+INuQBIdGKzmVGCBWNg8jImh1VX4OFqXv4T85YGonEcaLuhRHdZMTNDqEkVeGNVWLQe+k7ThhOVU0O522XRfbMw86/IHAZO+4oPMqrG9OiMgtd/n/snQegHVW1/te999yWnhASIKGE0HsHUUFQQESaoIAICHZsoCJYEBQpiiBFsCJFOtKR3kFQmkiHUNNI77n1nHP/3+9bc5IIyNP38lTe/6xz587MLmutvfaeWd/svWdP8P1NRbAiBVNJKry1Sv3p4QlQJ+NInYosTrnUJntV3kp39FbmKd8i6/6PqcYJjepUpzr9b5JuBK3NzdG2xFyrOi19GjRoSAwdOtw33v8NWnTj192T47dyBEvvFv3PUUMw5N6qvdwXTpFeA7tz6YgTkgvykI52TR76kaP5r5RNj+38HsbzoTgySRtvJQa1H/ACx2ZwgkyfK414sMt5SyWDFTvAdsGgP90Z5Xm8UU36QlaNkKOwpqZ+0XzEj6P6jW9GdewKcpzK11WO5gXdAnTK27kwKl2dcpTScdDg6PnAhyJOOCPafvTraF5ls+BDBIAAs9RWweO9bcEV58Kk3fSn5Jk+2xUOvUlgUc5zm53TLn+nwZGret+d0cjn9NwbSgjpJUCbh0hNson45BmgOG1KfeX8QoCd4pWfIcTFTjvPPeQKb/TgmLw1nSgAwAaZ4s2waEOxJtxbAwry9kVp+ZWjYfOtZWOBF7MAkKCDAKHCGrbcNpqYZlOU6W+I9NpVH7grGmZMU1tJAEfLoDy0FpdKOjLc6YV72QSC3LuLTWWDRToWW2qbpScvc+eSq8JsA8lVWZm6Yo0AdgqsNAhoodOMmVG58/bMX1j7jUS+xi22ir6V14++7m7LBLg1GrhhRzRwqPbMJ+XNWkLEER2LDX34Uo21VntpaRpqvZYaIUO0FDnWqU51eivKSy3/12np0xst65v3/xYh7G0E/K/K/juEStlTIOmF48ZF4lCMwaxzxvXQc6C7fmMjc7HeaLk3EE6fXihYKinuMtcdY08CHKecpUWSAAeHHPp8GLJtct50/vSQCHwoMb1g1ebWqE54NnpuuFp5yWMmf0OEsLCyHn2i355fjLafXRYNJ50ajV8+LBoOODBir72jYe+PR9Mhh0bDMSdGw88ujH7HnBXtm+/ovAY2UrRw56by9Fnm+XcpC2Ogy8LF7nlqoHdRwFH57JCrcuyjV43YZltbMHsA30z0xFT/eJNAaKt7Z5IzQKMY6pRtFw+rqTbc46c6K4CbnbQ2PuVUAyssZ+G3NA1YACEwBvDAmX6oIghpAJmi/uDsBW5bS9H7p9ujPHOO8tTqcTGRLvMr+857Z+8ZulR7LY820zdwaMT2H3aa3N7ARASIqdx7q9qA4rGjNHP+vpxry0MEXy5AX/cSS3t/DYI2RXoKk/1YKjtp6MEVwFMKt2ukun0xnKo0So+5DATLPdHHl2PKvToX0K/0yv7iyScf77zJLzgY9L0FoWlDv7Zo2vZD0dDJG79lyZGWFe0VX6kKACsVmwoWVcV5HU3eNiU1cqgP6V5VuSifrWaQt/TprUtRpzrVaamRb4rF/zotffqXWvY/thp5OzkBm99Sxml4mDOHp9yrwzG9Zxwrx5LA5q1J7sEgoshvJ0QeHKwhgngRbXdqWTi13CsUxywAwbw0dCCDB/MI49eus6t/F9Wp8xxnYGMn7VPl8YIRaGFqal8m+m22Y7Tt/aVo+dwx0XrYidH81eOi5ZNfj37v2yNalxvrtJQOO6QjRS/CIjofvC96fvtrgYq3c3uUU0BH9qScaSPprDK4B4Wy8Nm0rbaJ0rAhlpeWWEyAF8rQ/cxj0ffscwKr9LxLJ6M4eAl4OETkchMOuOEEZ+8SWBb2M37kJyTTRBLyOl2m0X/riY3pec06AUjoHEUEaMyf5KVSlKZNiMpDDyJdaazFYlIiL5kiatxo8+hbe9Vo8PqilF1/vNiw0ZbRWCx8nUzzsEac9jz3TPQ99RcBQF6Yo01QFoYlBeKrzdlOVU4vCI1N9DN4cvuEQ0IfgJ8ZIkZ5+gTIaCHAKYbM86UFQgC5klMRuO5TeWXrXHha7Ye3X2lJKnv1xaej95m/KD02tCW1LSbsSO00bL9d9A1Z1vVrEMmBjqp9Jc8DJVePX1YQYJQOLADOepZwYKH7HnTVRhjgslcnXhR7qRFGQVqd6lSnOtXpnU2AHzl4HKGHl/AVueKqXCCODgff6F4Ov0XJrR+n+l+QwYB9RQIp+Ht1ej51VQxV2f3a6Ypr4Yzt4ZCpDb9qMKc4O139nLq5LRqmvRxdZ59SJE+ACM5ZRMm2tvsbIuytwgm1S5cR/FKDNO+894GoHPPlaO2cjRp/J58I2Y6nTIALYIR0BgARz5BlqX80vXvnwh5vQc4juuMPQnEL5PzJKz3SkIpPkObh6JoNs6rSMgWoqv0HjAGgPZnfxsSWaUMPN5LSmXUEX4XXoLbBEMBJ4NtDi9rDpnLbTc4iDvxbRIvOFNfIkhfb7RIN5a6oYoo+lhWRvB12AVemfCf+Wx6w7bv7tmhcMFuouzl1cC8eMegvi0oJhmaFssyz1hNpEKY0lJWXGLCOuTPvTvm8ThwQq68cTWrz7tmt/fp6nZ6SU8ZmgBs4UAz8rVLpUlq4MPruvEXpMvyNukOElNZcLRo22DgaOunBE0fJtdkFMGnjLOtUkhGatfG4xHI9JcW1aGsWgxbZukVxLSWda+Oc/EuLqHN+S5FlnepUpzrV6d9DTNbOGzvO0M7ZPhHHjUtKx0ZEOl+d41jfhnD49FbZ8ePACDTP5FMcybkCEA1ZROJsT8WGQmyL4+y0faQDlmbo3xzN9/4+On55PjBFEYAvIEvy/+8Qztu9WXKy+O+uP9wQvccdHs1zp/tzTm/LmWz6VxTPzFIbbCrb9fZEwxrrRcOGGxYJ3orEpHNBxKMPRHNTq4BGDq8BVAyDraCSIUM8XQ0+lgVkawgrQPxnrhy1x1mRxTaHPIesxkOUw4uQ9PX8OLSHKJP46LyvVUDs6T9G5ZVXi7RvRQhRq9pm96gOHRGNTNivdkR1xTHR/K5tithavRakQEKqfNz/kQfc4wXwpD14vl8lh0kxgV90QRcXSHHYxIfsVWtKa2s1NCs5PZiAvLISkFlnlV4DOIBctmfxIN6RzE0jKj/+j2w+a4gKfa39I/54d3SrfrAU9fpWhF2att87oiz5kuMha+somZRPYc06501vv0CC3gBKbU3UF7b30iF53CDdAH5Li7AN4D1bS53qVKc61ekdSbgF5vrwoXMG/xrpqcDPaTPwspfUOQl10we42eEVTvPvkR0fztUb+djh8gAFCQ7wf94rDuCDU/YmHfwFBW0N/kakOUo3AULE2plJD5Rsi2i+5EfRdeoZ0dtFL4vdk3P8t0hZGabtmTs7FpxyfMSJX49+1blCI6124m/LmfIokR0j+uOwq5SMt0dVPj70vv3O0di6eN3ENxL8q3/5Y/RNeDkqzQBGbAWUTNuAWrIO5ICxBUfojLPHigbL+qkMfAM7e5wUq3BrRr3yDz76oSs9VxxnPgBjztlrEMDxemsedOQnwKcMTXOnRfW+OxD+lpQ2Eu9RK0XDZltHtasr+roWRt/W20XD4KFZ50WqGtE+COl76smIcU9FHwtdV/mcn8pOHMOjtCOlcTl9JL29wDSByQ9b2QLMWXOZVQZsgekARvS6KSm5rYfye105hdHSnI+eP5YsAd15uD+HRj2nb+LL0fdYfi0lJb6Z4B3bbR+NKwusSybgkE9k8RUZhLMYOfZlVNSYU8pRHperSW2FnjrWzWxgHh91p63oZVwaRE3yR93XqU51qlOd3qFk/yFHURuSo9vBLwvgNDLWQ0h4K3dgyPEAFfra3365E5wdbznCQn5UDhFHBJgTV8ABXBTeoHCclyXhUB2X8Tg7ZDEMmcCMsCJN+kIDk0p/Obxrzo7ubxwanQ8/aV5LUoIPsrGXExefRb1+DiNNUnlBb3RceU2UDz0oWq49Nxr6NUelsUW5+KIADvXvU197PzlltKWcCqj05dcsdFrt6Y6+5UdH84f3elvHiVbdd94Yjb1Kr7IyhOoysxV6J3DgP5YiHoCXQI/vsDoeWwKisbnIoEYR5PCB9gAG20ZBmMN1Lh6cG0yIF3MinY40kqETgSvZ5K6b4PTWJD7IA/Q0fWRfL/3S2Do4mj68t8KFhS3fWi6i1Ij11m6JxoVzpUtRTzWAVpsDaICMbtIfWwByUF4AhxbipTp4KUDlKAsAVljKRD+G7Zmfh3yDafLINtU+Hl7yJQPbsiLAJwBVlXy+lAKY4okGOzbpIaeBbyzfcatSQ39bhhpZiyHtER/6UFT4uD9z6sQb0IYcerVZu4668Fpw0odw75kbp2O+JuFzNq4T7Zc26XqjWutUpzrVqU7vRMK9V19/Knq/8PGozpEzK8l5uMcsHXymwIHXHKicUFP/aNjjcxEjh+ED7WTsXuwUFd/QHPH0I9Fw1+8F5HCw6bhwkeatc7svZTJbxWQHg8Ld1UGYnKwcHY6PYzpDnIEdmUiY3XGEkCKqXQI9pQFR2XynaHzfTtG88QbRvOww2KXjdsrF+xqhdmXKlOj6433Rd/2V0fLS49HXVpbzHqhIATeUYwL+Ou+Jyi4ftVhUgKmdLCYCjc6bEU0X/dS9TTh9tMdmSGvs7I7yShtF376fl4FVJoEGHLqHBbXHIvT8VLvmRNMFp0Zp/lyVH4AF8R/bc5Q2dleYzni5wWH0FLFIsLw9H9UHJBhKAjyqAHQlAZxIT7+sQB5BLHpDsa+HjRXqBX3FO9NgV9LRI0c0AE6gTvr39bVE7wHfjL5Ryysviik/KilHEiBJu8550Xr2MdHQPCC6P3cMn24R3kQP0ksGaVyXaicL50fzb34SjdNfE0iEmTbxJo3fNlUerAqo9KR+AJbKXAFYSR8vmNxQygcNetuUL4GeZBFOHjcklUNx1QaGKSml7Cb78X1SLI7eVQE/engBtbQ320nhyO4dPCyqXzoh+vjuNcPilNl1qCPqkIV3Ja/0zNPRcv6J0r0vuoa3xrSjT4nG5daNxrLaknjxsgu9ymkrQJ34S8VeBTFPDuxIfyLX16jhI5f4ys3/jB586EF/6aYO4OpUpzrV6R1M3MCrrz8dvYd+PMqz5Fjky3ApcptRknPBdfXJoftOL0dCz0FfY9mfd2OBLD6ebl8MM7jpmDfpWDW/uaU5KvKG2bOmCAMPnRdOMQkXKuKcJKRhL5lef8tgBz3gIymKNvgQj/R9gA/CtLciKoAAVHe0R8uwMdE9Zo1oXn3VaB6+QpSHDo5oabUs5kS1zJkXPZNfi/Lzj0XpteejcYYAWHPZQ5eAnlRJIAi/D2oTAOgto4MCUFnikI86qRcjrQkyKAe9QPT08LZkpY/vccpufAZTLGrlJA//EwiSryoVS2IJX3qhsK0FZR0oxD1hhf3IhwqU3zhK+5RPHp2D+lJdg2f6dzJKNlVdAPLcuymlCGbIUWeuM8rnT4rZELKbzgFDTeJZppeqU2lAHQgA+QPIPDwonsrCsfvv2lvNt9JTltp89QADFPyZy0gq1XNJAe7tjS6lE08WjDYQQ0sm+vN1A8qNfiD9jAP8AiwpHYCYly4YijTwlq5YpKp4BTg3dd/EQwbLeABK6Sskj3Riflp+ZotQbMQwrvIorz87VmK+qMpSLkW5sdkPNOSziZCN+hXmsylcNiqxfmdPd3Qv2xTTvntyNI5cX3Hd2VMLT6X3cLVkNZWkg+whDaJJeeEHYORbxCOHL/u23/z+Z+iBPz/gTw3WAVyd6lSnOr2DiRs4K8z3fOGjUZm7MPrkRPDHTQYYOCQ5M4CTXAzeCUCDw21sKhyfonBaOHb3VmjDgUF9fv2wjIeyoD66F+wxcLLk0UYeBNqFJfGWIfyY+1NAN/eqJCjIjAYcOEv+KS3zlQij1yqXmFC+ssCHQEO1LGfJh+DlxMvymAyPlQBLlXI0VrvlOFujIrAJSLNecqIIy3KjS1EE2aZEAoaaDSrQm/g8B+j0olcvPWDJy84ZM1F0ulSkK07bPW6UHfvqHEkIARBUmgWK5eDRwz2hyushP5NSUm7OXTeAGcwgufpZnpx+pqFOxI+eKqfDmgA4yVX2PFN6pYV7clC8M6MjoUorwOKvb1DvktWjArDIsRVTgEUJUHndOB+7dDAw6M1BQeWW3fhcFAhWf5aOXqzW1wRQE0CrVHqikS8QEAdYoi2JH1L8eSrl85cVJCrX5JO2MnDaR8DH2gi8YVBFe1gYsCQ7UD6KRDvkBQcMZ/m2h9op7LSl/QQ2qXQBuBQDIGQnHVR+2Ftn2wie0kNtKoIFsfUQo/yNlS7JVV2Kde/Itpj2vR9Hw/B1xJPwlF1V+eDAgxEADkDrt4tLqgnZjp5aPsW1wrJjo5VvXC8FqvXAUYY61alOdarTO5RwNnbE2nB2DCIRitPyQrSc49Q4wkEbmDCviP4JxQM0lBg3jMPzhgOVw2tgEVOcn/8B/GCEw2VTXpANTpL8TgeoSZkGglBm8QYtzpt8SJAOGDZy8gzPiZ/ZhgABK/4PkOPrpzytfdEmv93eQs+I0rY3R8OAAVHhpQIY4DBx9sqZQIhSSQY66LzJzrYvynKywoQi6c9bogAj7elvasIBk8XlUT7KIsduR16lbA1RVnqGzNz/gRzbDRUADsrc2yMEkPYi/SKinnD3gE9k6z+9WZ67CKvClvR8GbDBQecs/YL+tZ4ewhRkXt4Rjr7WWbpZlwz38iUMPzq/dNIpb0pmStmtoriqygboRS+VIT/DpYSq/mQDiGqU3RRAOv7Yl9FN5aiwaK20LTMUmkAOxbI8LqXKqfbEMbophBcBAFouOyoW7cFArthoJ15/UBv2oGB9Aoi5kLGAvZIhghc9KB+mbxCwwyqG59Veg0RqgrYA0PdQrx4MEKHHAMUxZNpsG5Cy3NATZXr2AK7Ky+fEGIZHL/cKYg/xR1fAMAalXsranJ4eN+3Kqv80F3opLaByKVHtSypc6XWqU53qVKd3OOU6anIWdhi6uzfhZOTQ5GDcq4HDlIPCMTfJcbl3iOEnBSWII04bXrshAYQ9EWHa6UzH2QvSCJBRPGG1/3SZkBsdcDCcACijpA19rBe5izyAK07YyxM1ijfLLeB8rYt7buRIGQJzqMLEx30mqEgmSI7WXhxeTgJ37MB/nUuH7LmiOOiuc/fW4MTFSI7W+Nc/gJEleQ9PL8BLqaW7wa91oTg6Jr9BiuQpHFDhHjUloGcO2WaGDoBdWw82CCRM9WAhSq9/aQ+idIDt4Um9YQoYWdHUgTj3/SBHgIOsBmsiD6mq/g2MlYbQrGOW0xDIKsKI8/pywC/x8dAi9hYApUeLt1dloJShdNk7xlcZADRl86R9kE+JFYaiyNUJ9sIWBmkqO2aCp8rj4VVApeoiPwcGSCIvvLCp+KGvpFFO92jRg8YpbLUzqHP5VArZyp+20v/8qL94ql6bolXAqU0sAHikTRm0VF8tbl/asKkeHABtfgmBXl/FIz+Bulqgytgj4CehSqMYzw9QAuqKgyaApiSIH3agdRqiN7YI07WKG7ZcOuT61YaMOtWpTnWq0zuZ5DgAZnZsds54SzYF6C7v4Sz8jM7Zu49KTt89MsXPPR+NOFAcGUBETtpgAVZk5E/pcNj6eekGbeZNKqWlgw/whXP0fKRaXsCWHKHX8lIOnCg+3hwV7yHT7M5QOE6VNGapTWGohsOGVQaKCwDDmvvcPRx27uk8KaiBpM4ZcgWIAXToLVGkdWsoS5biDUDYF3Iphw9cFkAOZZVTl3N3PhRS+kyjnU6RhW3Rhw01KbPBCjyQj9P1MhMKIp3iKH+u3Uc6Z1F+dEUX+GBj6iNlkh5Ag170KtHD4084KX0TX98gHi2xOb1egE7i9Ut9cn6XlYYf5TAwp6EUaaU8cjj28hfK55c12CiLysqyGvAnTUkArDG6o0nHpPDSJ7Cv6eI6QyWgI3buVhr4Ir8op8IpT6m5XdiuxQCUchumqi3yNitlYIHhBuauNfrDW7Yp7ZTacHsmHV+fQDxplLaJJT0oablL8T3Kg23QDbsyRzDbbA5VsyyJyiKOlIM5ol68utQcJfEBfJdkaz4NVwb0YncAJjZRGbET68MBfGl32Lu3PF92tEpLhbq6u/V8U7TzOtWpTnWq0zuXAFsAHR97w20WPRT2qDrWz7H2pcU5QYVjpl/O4AGHjTuTo4LgAWCwAzIzWCRM8Q+WAAN6HuRUyE169nlMHifSHlJa/QxaUgHHwd7DXfhz7TM//DmCHzortdUij/5bYelHenpP0ENAjrTwIge9PKR3tqLXhg2wkmX3n3S3YI60Z8v0JKvpRFgOMyMr0ziL+FhWJtGRzpTXvTvFL4Fj5jfg0s91QD6FYRXOE8diB5w/OSgTsQIhRRzDl7af8wnMsJieQAmfdoKcDRmKzxPKnGVvZB6ajrMq4SmQJyDmoT4AC7oDcJQRUEq5zEO86F1yL19ND9II7JOO+V7u0dKmQOUzi8yqOKsim8DP89qUzyAfW9LbiK3dA4ZtFpe1gbmPPhdficaO+uOQBMovWRKWPYmpY5YTm3VKN4E2mAHOtKc5kpJhdGzoN3+10UvohwPZjbdZ/S1bnffRU2jErdyUE/mqJAAjx5C/uGDQpuziT5vngYKXIKifUuMQ67O0KD/rxlVRpzrVqU51emeTAByOx3hEzpdeg3Q4clIADd3qcc8JIhLYGPzgU9gAPsXmOVlK4TlLbIqG7JBwGTgwnK4dEpCDfKTXZqeZfJzXvEkmmTg1O0J0kSMmnTmkRl5mAhlyTp5rpAg2mKA2b/2Rng+h1+QC5tDJ4FOh5g1wwoG714VUKdO9KSFnLGaezwTfooxkJqVtZRtxhntEV3RiqFNysCv8nT7tpMiUDS/HFYqjZ7KiamwzTsi7KA0hsk3tjUVCwBDuwTJvlUv2yJxKozwAPOMM660c4oumLkOhg+UiFJnSw2W305cM5ohha+sAI4ARNiFTUW4deg1AhSuLQihrxlJHtosBEQUDBPFGKOsGkhXQqrxZUG3KVbMfujH06LmEyicecCtRlkrWUW0on7TIpCfLPZ7i02T7E6dzyfbi1cxzY1kPpaMVNHv+nfLaFlLL+drV9lrED5tJB5Hj0Vl7+hOxJzaiLXKeDyGUTeeozLXEA4oM0iPbcF5SOpfEBVepKbZ4+xqQvFIjQ7gC7NX5Rf0vHcqHGmqhTnWqU53q9I6mBjkKPG3O/4L4ALkAD46O3g05D+byFC5YO0CYNjlTv3ln/yjHaD9EClyX3BDn9ju4W9LgMvKYuWPuLcJhGyiSS06FNNLF7k+Zaz1t7iUjhfmn44M/x45xHoUpmnw5ZwvdcOzioMT4wEomcHn0304a/gYoOqqV258zQiYJLF8xDMVxKsqJ8YoXT9ZaY6gO4c4rEbUeHYS6d1GH5E1clmAY/jqFu3miUfIUNxtPeiEHQEG4PDxpWN6FPHbEFIq9S4kWkkW5ABCOV4yT5ET6hLEJwiFeOqYOsjdSeQhGlpIlSIWP8pUTXaSOZfFlv1hnhv8YFvTcQIEhEmMHDw2TUTyste2eexBLHus/PV/6GfgD5G1EdIWJaln2oHzB26PixILF2NTFd3lRhrliiOLlA0UAIpmzB296wkjs3rweNXGWKlFq2QkgyTw42hoL+WJvgFn2nOmYuXeeFqA06KU/eLEBIhEKHGuo8jKM7MU1Aw9k8SYqeqCPyoXNAIXucYOfNpba8RvX4qvSSyb8lL5Me9M++lv/pUXdXd3WzVVfpzrVqU51eueSAYY2Awo5F/d04EhwKsy50qGHcHSwqGOoABV4UTsbEtmz4W/pQxGYwMkhQP8N+PiRJBnmPG45JnfK4KBxsPCSU7Q+ymOuykSMj+WoWcnfWRwqR6Rz4iyeTT8PvTpQ5zhBKYKeHqKTLOL9iSIdl3H4OGmnIyGb0hihUIYsUW3+HJwMspQOyETy7LlM8AEBXNDFQMq2EWgC5Tg7zlo2JlzpvF4cPHXORg+ih+GcXL8UoD/iUwfP+QMkuGdT/BCqdAn4OEkHzZyqrDrqUjyJKsK81Aq8qRvXP+BL+iiSHtLsNSVzqs1cLb5m4DA0lt7UkDczpheKPNoLaDX0CdRIR6LEVWIS2KEH9e8ezOYCgMsO6J09mihHqCQV8qhpCtTI196Vn+ViKD9D3gxh2m4s/WGgRMkFZQFd2gBynt+mtpY9Y4XNeZtU8bUewqxnSRVfzAyvilh5Tp/4W5bCqr0JCnmjFd4Naj9Q6kIbIB1z7Fi6Ju3IJVW0VtVvi5dICXqKFVeW8BxuZa8N2dKtF/vqvJG01nDpEOWD8n+d6lSnfyv16obCpFTfjOtUp3+SGug9KG7nODDIgARnpB8hOT+JI52np9URpzg8EjhROlzi5CgXgSif60Bp4JGAK/nY8SpCuyIvycmUhCNN5nKKTqlfocffpsPdixL1yM+yp1TJH59udcwQeYRloGWS12kzf3GKtOIH6X8m9B5QgioGY5lTKZCWLNzLpj3g1+BLIIWys3niOvKLMtRs5XTS271BIiCFuRZOF6L8Gc1e0NJySFPTH70AqUoCfx0YVMgarDVGGPksC3soCaqwNxW6kIZD1xEJkFU2lBIpnyfjCxAZyAkyAW6ku/XwJpkoAXC0AItO3ZAPsKGshBeA1UONiqvxMbBT3rQCEEsAXEohqyaHfIQByly/Ln+mI2/Nhv4Sg9p6Y0O7lwRh6Blgx/w7CgwvKIE8vBbLpBilZgEv7bEJ4BeTUg/Mk6v2dUgP5tMVdhIwpCxesJeeNAyqzPlAlEuFIM+LA+u8Vn+ogk34kZaXKKqgSMUvLSoJEGKXrJE61alO/1aq3XjqVKf/DvX1deu/HJ6cBs6O4Tt+/AEWaF9yk/Sr2I/gHPM7kfZkuJrwkhDOoCBCtMetL+l2aKakdqD4ZiT5dChnh+PEeXkYVs4OuXYyTkobTxBCtFkgTp6QPfwYFmJ5E1wTQ1ru9mBIq8iQ1wnn2ilt9vB5hlcRL2dKDxa8kGm+6JFOlrhaD1fNJryRabCgcsCdEpovabAN8ciibAihZ0nAJ3skZW+cunkrLflIIi4K8ZcTDHa1eSjZslCe8lGmCtgIke7BSWTBHC7iADRZB5bsfBQTrVM2rwpkaNYBJaLu3BOKLNqE9EY+Jiwr3L2O5gVPQBsScsgduYAoJDqPElh3ZFG+Ioze1WqF4cGyzKFwFscFpCmOvOYvmzgOmUwOU17U8bAkL1tgc/ExPOPcNi9ZPuGUhjIim14uAxaWOKHHTDbD7p63BqBiY54dYdaPOaHJkwWLeXM0lwlR2ZwPvugp7oBQ15byo7fkN3reXY/iOMY08OLtU3olxZ/2QLulvbLYtKKz51v5JbNcpkeWWhZ4K7Nu3QydUaalQ7W2YN3+f6aaIepUp38n8UTFq+7cIOtUp3+GfAdjaMkgBYdOG8KR4aTkbGoOCwfrYTucDM6YtNro6TIL7emSgGMTzpQp/6TDKesnUEgcbZRmilwvzUEc91EClQfH6PM+emdSBgTcIFy5va/1CJLU3PQHfvFwF8c4cpwei6oSAcFKx56Lhx64SZwzoIq8AhWZR0AGIOTekUJfWOgAcAM+YOgVh5s9esm/4iFCVOGHOMVbXqahJ642NIxtbU7AEkiLnWUVuZGpBO4nkR2sC8dVCsERPLWR1Arqz3Ui3tgFXZWCoVwIDelJYn0zD5cSIL6eC6i0nuOIXSSHXiHkYgNDENWxdc0sBTf4k05xxVcumGdoVZSoojykRQfW6AOMZguAkJU8/IIB9ikDmnRsmzIIC39tvFRAT5TzoES2icynTX8Jqskh+UrLx/PdLlx/zM9Tu6S9CDhXo0eHLEQt4KT/LPGRL96oUgvbAwhZwoOiu1ywUhwbKqADPWOlxpYoNbUIM/MWr8JF2JHqBHwC5Ji7lz2w2T7QsQlgp3Dqq8J15esFIKg8TRXxhB0Z+AqEQhsHoGkKWApUBoyqXbgq/3+musOsU53q9E4m7mB9FTlyvI4DcNZyHzpNkJQ3e3kQ+1c8v297gAQBAYCIeyOcXxGKNICgd8K3RzNSTAEGi2TyYI4zdnHCdLq+p+L4cc7mnvnRwZ+dIhE8yKF09FAlkNMGf+SLhXuP6OlSnpQEWGFfyCKfmdQ2/RM/A0idZi8TlGWhpynP0iGjU/JRJp1iIs/548A65bHnXiWXgid59ccaX4tAQs1mqZM30mjvcP8oi5ILoAAy4e9EkkFdob5liwxISOsNKABfnbD5jzokE+uvKUYAKHv6OEvB+jP/zJuiIPgaqLFmnGOQqUDpw9IehGCSjEMP4vhGKTIS4FsblNMf9okKb5Oq3QlMeZ4dWag/9/AqLbYSO8rlePJjDAQJpFmLaq8BeM6/gwcAikcI2nYOh/IGrfNYD9qi7F706Lmt23yAOepCGyZGY8X1CmB66RIbQiloi7QWehIr3ZadbZNyABzJpzQkJ0cRRjsC5GXxZUeKIF7oz9cYyI/NzEuJPPTNfEKlWVpEnfLnaqpTnepUpzq9MyndUW55jHPEcwF8cLY5byvPi5R2/jgfHeMFiHcc6bXn7QR8UeEBiWEPpWOTcxQPO2EYyIsBqLInRGE4MDLQMwZAIE6OzHoon/cmmHKunTY7PcUZNMj54/LgBzeHAxM41C8PFFOkhwXq2E0Sh3M1f9Lnhg1IA3vLKGL8X/9yqY0CtBQboMjOWv/gVnsZhEFStsYmXuJI584GqMgeG8pe+1EHSg5R/qaUAW/S5ZbAIzcRNtZGOszicjlGJ/Dn7dwGAFMCHqjWO8jmtNpl/etU/zxMCzM+f8XXCVx3yBHYUpqsTydVGVQ6/gGIyJsxUUKeGaK/A7Mq+BnkUA6AL4BZ9hawqfL5K0TxM+IHOBGHUEpMmSWB+mFYUkmsg/fYiGQIAwDmumyUm8V13YaV30Cb9NQHelAPriPKL/4KywcZbbYpDy8AS4FG6ccwq2WJH/P5XIf07pVYOFh82KypSPL9MOGh1YrzuleU2CJOBcprQjZM+5B/6VAz39qVrlnrdapTnepUp3ck4b5wLP7Dg3GGw1IErpT/OF+DG75EgJtx2gQG9NbhcTind4IwO1p7TXOTc8JBwrPo6RAX+1OnFY/0UDr1P/0nPnnqNBM6pWLgRa+TzjzsR0+NNotjw8GyOVj5lFacFKc87qHK9DDgLMuT6dJzigwiRDhVBeG4s+cFTSiP8usUUEFPjCfPy2EDDlLv1I8c7nXzAbr1FRPmEY+9CAeM1PRPoOr5bhaAjXPvOVKEEsfwpMLdg+TQIp0IXSm+hZJG6QEThlsABStC+XTsJITRc0YmeIqbwYd4SifC/Uat5ZAefrh+FKZ8+lcAFMtRHHzpy6tWu82fhAxfUkaOKUsfQ8Eej0WO2hiR2EIhZPG3VfUgUFJahkBretceChpLKoPSe9kPJgKSH9DH8KfC8s3iLtmbYUj0Jwk9aLx1Slr0ox2kzc0fUEady2aUll5Af5lBcmrLkCDGUIpXRz1GTN3Ru4udGCKVSuiOxaU3rY314shIupKHbCVNSfg2rNuybNas8GbFG9zWymtd6FXsVhhClw4hz22tOK9TnepUpzq9AwlXY2+S447ya7h2nE+jnA/OFieFQ8shp3xxIecN2aukP1UYjhjnoz/2uAelcS+N8tBr5AEtheGQjdkU7mMyifI/ukie9OHcPQXafMZcJ/1wrQYa6IQMAwLFyHG6hwavqTD3MVAmfnKU6fylkfVTWvPFHaMDPVFN0UQPjOcENpt3bWixpl06e5gmT0a28sUH9BNP7ZuU1704zqM0zkm6LL+PbYDURyfap67mQQ6CHYWzTRBdKxNZsG/KQP/kSTb3KFlnxaE/gEpRbPD1CxM6BipR08QQh9lg3CSh8F8Ug77UrUJsC/38xQalQysv+lzUi4EHZVEe6gSJlBc7LrZ1kufs8iO9dUE8gqkf6gEbSn/vm90eMBFA0XpJJ4AIMqhz500VFE7PZqvbHGr401k6MJhy3ebLGLVPaiU7hillEfMpyQ4ttrVNoGO3C/EDbLMmnufdWX8JFB8Ec4wdqUEwnHsDFUA9+gUIHl6QC1OVGcBfVbn8PAA/5PcCGJVOsmkjDD2T2oosJfJLIdKjaDV1qlOd6lSndyo1hJ7ymY+FQ5Kjs0/VDT4duByOAnDeOOMENHI/djLK43EquGTvidezUlgOSWXefLGAc3tg8U45zBljOQhcE04NfgY2gA4cqUKQxXH25BQbaQo9nKzmijghmjiwAvECiXaMRNvpy8k6bQHbVCbSOV7pYAFAQStY1+T6WBv/ACMcE5qT5wUqagBRuulQTlkyExUt+lkv/TKvNtIZYbAVtilia6BVMZkHG+jYy1LQ0+QYhThcKcjvU6CWDmDpf8irpc2dlJUo4qQ3dYEldOw5avAj3izEKdGFNEsu/mc7pW6pJenRi14oeo20USbXNfyU14BHAChZa9OBjyDKo3MLEMHfx7QPUiFDAeLv0iZbnXKeG/PozFuR/vYoAJwXYVSm2ksZ6GOw78zYPnU1INW5gSJiHFezGzxVwj7aBOGFRNq9/niYoc1KhPbIljVLkmvwmXKRh7lJnmsHKq1OnBaQqXbCdUMcupZos8qfX6CgR7bV5lmaZJ2K4zrVqU51qtM7kHBROELe1vQwI87bDo3+Nx3rRp9OUzd8Njke0tjXpyvTOa5O6TMSjuaFw7Vzs/Pyp7/tqPiWpyevi5hHRBcEetSAloGA+Ys8ybwAi8QqPz+FOizBQh5nGPnTKfurBOJVcR5yO4ePDXQK540OfhOVzbGAAVar7y1yAKhUFv0S0ImkK2AwtYIzZdOxZJkfdlNaQIvRCDawHSw9y8Rbqwqk7OQx+OVnHsUxMhXvxW/J35jySeGFcZU2ARD7/J8gxJZMO6t+ax+g94R96lcpCTFo1UZvHigkP5OVeRNyIRYeSm8eudV6k1xXOqY8tAP6x8hPHCVDez5eD8DKkmBDcXT5xYcyFyYyb+ni9eQUn3zLWR6ikSFepSZ61FIPyu8XTHRoMK49ecqVLjVhhkwtkcAcQu7rdsen27nSBC8+IFt1j0zMS99zpS8Xd4YBX+CoeEhW+VUP+aF8yeRBA5Cu8GoViCvxAD30BMyV+OwY9sHW1J/OFVemTUuo32SWXA8B246SRVnFE7vTqwyAZc6akJ1Clg6VWcBYspYexzrVqU51qtO/nHA6DBnZc9jbEYIXkfOVE3LPjs7tVHWEL/aBktG74CFW5bU7YH6XPE46+oZFPR925HhJbew88gUR5APmEOEASdkkR6yNfMhWhlz0FmhACnFsLHmDp+edEYbq+uFPLYqf8jMRneG37EFMCMHeBailk9qOURkNVhSePY0KdfEVQJkc5pwGPEzIJ797mygUKEQZOCQIPjVboCPcc9FdqJZIUAC7SXFARcYRDjszkM0xuEKbSooXL2wBCNIx5YUjQColJVkvzvTn8lKXyu/10EhY1JNToWMB6pDkXkX4Yn/Jcl9lY34LtNYezNubtGC3qDy552eUr3PKDmcvvuveJW2KBrwpQixYdkQcLZec6IgcbY4vbEYeeFVIQe+a9FA5GKZkSNZDrxYP4Ja2CqOOeEAxkMdGgDqBL8/XExBsatSmfAaMADjak9uWLIF9fB1YtGRyjF7IkB5SCm3p5QuGXNFPsnJInQXWO5UGkC5elFlbtlYlp624XSIrh3hdSOqJn/hwygNEpdyZ8UuJAPdYNEvybyAM9++i2uX31vTWcf+Iuv+OIr2VTNv2v1DmbW3whsrJG9hiesu6U+BbBxP+5jh4vIlvsS0Neisd35r/W2n339PjrfO8Bf8lTt+Y5y15vDXjOtVpEaVrAIzg/dRk5GjwFzn/jVg5FTmWfGkAR2QXZKeCu0kOuB0cr46NN7Qv2p79l2MtwT0l+EGcrEFQ0buQTgznlXwsxXHaluRrXTiCD3qnLv4p2jl0biCotMjNXsKUSWb2vrYU7nidJyxhS009pIhMdOG4uDHUhuHc++Kw1AkAwrmHTnHYlqEo80Y6fIjKYb5Eh6SQTKXhzOUXn+Sl8xofGZHvdSLO/Jfg6cBCH79wwDHhSgMT59VRWfEOl80MihHAH+CFOVr0HDk0N9pEAkWSAcIALZmnNpfPsnSe2uQcMAMYxWdSwI3KA5BCVTIL3bjnju+rAmL040PzyCI62wd1LgHKC7jj2DUlPuBdXoLg01h+a7TQgx4tyoCmtAfshUIVyifWlBmABpg04FWge8OUjFL6bVOBPttNYTk/E3Wzbj2sjd3Zw5AyKw8vVDQ2qiz0MjJfjrRYra/XujSBmAWQAXcl8eeD+TnXspmObuledZlb1NZteYBnc84BzDhUQt7SIb/ZKn5Zg/9qUkXVynLfn+6Ps37587j+lhsz4J8mGfa/RW+djy7Qzo6OePHlcT5/7qVx0dnVbZ0X0z8m8x9J9c+keau0tSbxx4f+FDfdfmv0ugEqoIi4876748GH/5Qni0iXIC1e1NPbG7ffc1dMmjrZ5w4Xg0mvT47b77wjunt73FBqT5Dk8g1A9PTzz8Yd997lNBZahD/y+GPx2BN/9TGK+ImmOHvltdd0UXKD4qmvITq6OuLWu++MVyaOzzR/Y+c309vHJqGfbSB66OGHVJcv+ZgLnuB58+fFnx59OBaonlO/N3Ml3ew5s2PBggUZUNAr41+LZ8Y9X5z9LdXK+MRzz8SEyZN8THG4LZZ1A/rrM09EZ09XJixEcjh33ryYO3duJi7K/9Jrr8SEiRN8TAj2qtM7l2iTnZ2di4Y+lia53dlDZ/tJUEaEYgjDQckB4Vrk2hQMGMghInoUeDOVDAZIdDsoWzpQNjLwp+tE5wma8j6ZvRzp1GsyfN1ld5iC9M+Rut8U5zh6lMUBM6QJGRCIX0IUOUvSFgAAmehKGnNCrn7mI6fs6wKn75/I+illsrI+2bPHkJr2vo6SA+R81p04JABs+E95febUnMAZuzjCG/cTEgM0xVf3ueQuEq/UUozFkN4iepwAGOYhfZSoSIddXTMGAZQdROIeJdCBAR3ADLE6poxK4xLDimNF2mbw45hCS0fSowMyvB6g12NLIAKRPXXO8tmekmXruMzpTyzLGui/ZBgoKh4Qm6BIxcRwpBXQqQjYUWtuL9Sj9k7TJ0CF7TC4toyXlKIMyPTLAD6BrIlBnr+2oKz0gcEb+1j7oj1TZOqkt9wl+d1iz/dKBUhZS5BiCTDC1fUrHSkvx6z/hk+q8Y6mFsVUdM9m6FcwTrbipQHSU4Zeg0naXEUgjjaAdXqtf9pbm/Z2K8rASxx90sW2XUpU++yibIk1//XU1d0Zn/z85+Lxp/4S662xVjw/blysPnb1OP8358bA/gOKVIuJssuWb082WB7+l/Q2acu6ye5/4AHRv3//aBs0IM465bR/mO1b0d+IWvJEx1T6m3j/E+Xo7umJL3z10Hjq2Wdi4MDB0dJciovOuSD69WuPAz5/cEycNDm6F3bGBz7w/vjRsce7QZokY8bsmXHA5z5lgDpz1oz42cmnxrZbvzduvO3mOOLYY2LY4MHR1NwYF/7inBi13ArKm0rRZI4/+cT4/Q3Xx4ABA6JFF+IFv/ptjF5hVHz7uGPiDzffogujLz74gQ/EiZKpDNElkHfxlZcLrJ8dD952j/RsiRdfeTEO+eLnuTpj1pwZ8Z3Djoj99t7XMt6W3GTfynBJxE6aNCEO+eqXo6O3O+bOnB4f+fBu8f2jvhdPy04HfekLtk/Pgvlx/q/PjTXV7nxlLkETJk+Mjx/yifjm4UfErjvt4rCzzvlVnH3+Ob44P7bLbnH0UUc7vEazZs+OAw/9rPYzY96cOfHlz30hPnfwZ+L1Ka/H/od+2k+KfWr3vznr1ylTNGP2rPj4pw+Kj++zX3zyYx932Imn/Tguvu4qv5G3+447x3HfOTbL/AYd6/TOIa6ZhQsXRrOeyltbW4vQpUO098q4x6P7i/v7kz6E0FJ8bzF6kfPUzs7fQEKgTeeAMJyvHZ/+MX+LdL7RcsPFybLUghwSTa/W2YS7yt6LRQHKo40YZJHWfhWHpzDYWSo/EuP8yCKnLX38pp8dMSycOHlUlF7xTDYnfe0a8MfzFZ8fVkcLAQA5Vb/gQBK2ZOYT7nkMcVIHLA7rr0PIAZOGVLhV6yWDYSMAhs4sG16IJU0NvGYge5RIObz5CSbyxHfsIv4ANgQYyijS1oIRe7IhH17K7yUu3JVDmRLM2XY2hM7o6eKQ8vunPGYBV/TmwUDl4kz5rCKgT2Vo7CtFGVCm+ywlYX5Zbb6cH84ZksSgrP0HwNOvkd4xbEF4UQ7+CR4p3BIJECUI4wG1SeCHvOjC+8qNfI5APOg1dDEAorIXcwGbGltVf5yzxAZ6Y7xsZ7WeUr4cQjvN8kiiZCRIVH328dUHaea5dMTRS5edDaoNxSltCfBF6wCwpnwbRmnyzVXgaTWaFN5UajHAh72/HGFQx/Ilsjt12tsYXSv1jynfOzVi4FgFlaMkpiXxAu721GwoPVr5TikvX3BhNVHOsnvwRo8Y7bl/S4NuuuXGGLHsSLepfwudcuZP44VXXosH7/hj/P6iK+Lhex+MCXK6V193XfQKlIx7+cV4+C+PxYWXXBzTZ82kzkzT5RwvvuzSuPu+e3zORfna+Fdj2rRptKp49sUXYtKUqQ6nEdQIfn966M/xyGOPxisTxlP3pukCLtcKiDz+5BM+pyHMnDkjTjz+pNhnr33im4d9LSZPmpT8RI898Zf4w003CZB00lTjEen416efjKeeeyYeffwv0bFwQbw+7fX4y18fj8e10bClVsyZO1fhU5DAJRSvTRxfoPqImXLij/31r/HE00+5rDVZS9LDjz4SD/7pgeIsyw09qvDHn3067rzptrjj+pti9sJ5cd3NN1j+I48+Hg/eek9c8/tr4pwLz4tJk7OXzSTBZ/zizGjt1xp3K9+B++0fP/jRD63T944/Nr751cPjvhtvjVWWHxXH//hEXxg1gs8l114VF59zftx/423R0lqK3130O4VPjMuvviJuu/7GuP0PN8cVOv7LE4/7gjnsG4fHj356SjS1t6kuszJ//ptfRfuA/nHvDbfEkV85PE4646cOX5IYFpiu+pg0ZXJMVR33dPfoglDZpc4kAaPHZbde3QSWJDQ9/5KLYuiyy8a9194Ul5z3u/jtRefH5ClT4oennBQ7fHAnlfnm2GLLLeO7ApzotyT94bZbYo/9942nX3wumtrygpuquvvp2WfGb3/xm7jpimvj3MsujqdfeM5xNTr3kguiVxfrndfdFGf+5KdxytmnRnd3d5z405Nj5ArLx21XXR+bbrJJHCc7Q1dde018YK9d42E9xOS6TBGPy15nn/PLuPL8S+Oaiy6PCy67KO594L436VindxZx/fCws7TBW41wW9lC9N9ON5uMrxW8IJeMAvBfBYZweu5FBnZKx+ZhMRITh8OT4zGQ8I84gE/mVQY7TztN5ycTYTpQc/bkdgTqz3LlDA1mUEwbcnDK9GQ4EajGzHGKIjtrYtKxp4PEE6cmaASUyeFI/hKcQgpJIi26FeE+xinr1DorDN7c9/0ihTYndZnREctmuto9l53thN2IUVrDHi5hhfncdizmbElnyp9EWRCI3Bq/QoKCDawcTi0pVLoumj+HXqTjv1kAcCif/IgcJBuxDGNaBKBc9nVvq28v+BuVSifWHbn2T8nTNtbeYEj3Mc4TtJYFjgBBrhVRtoHUC8ApcKr7F/wMGAXQSMsH4LEBoBTQSJvw0J9zKAy9lZ72YtnWUby1x26UkBpwXnrDHKtQ2Qe90JYeVQCohJuBd8pHzyA2rbUP111hV5dW/9wjVsixHcTS5ax02z7omosFt2ovpcSf+mnmDVVUUr5egUUAmt86VX7m7DlctsfyfRXm0Cmr8qLL0iKXQWST/auJBv3766+PIw47IoYOGoT5oq2tPW6Ug9t5hx3j2ReeiXfvuF186wfHxJXXXx27fOTDMU/AaKJAzw4f3imuuv66+ObRR8ZXv/l1GaYhvnnsd+PqW28UCHo8Prj77jF1+gyHU5UQT2eHfOGzcfRxx8bXv31kfPJLX7Cx6Y3Zaffd4rIrfh+f/NTBcfZvfuEGdcihnxUoejJ2+uAO8bnDvxCHfTvl/OSMU+MTnzkkfnner2PH3XYWiLwvfvSTk+Mghe19wL5x3MknxXiB0IM/f0gc/s0j4uvfOSp2+dgeAm9z4oqrrpDsI6jJOP3nP4v37vg+VW81rrzmythx953jO8ceE/sc8PH4nsqMDrUKqqhxfubLn4+vHX10fPMHR8ee+3/Ew3q1m+aGG24U99xwWwxo7+/0DXrS5D43ZqVVY/CgwXHXfXfHDX+4ITbaYJMYOmSo09Toob88Gju/7/0+3n2nD8Xc+fPi1fGvxcKOhbHNu7d2+Kc++ck3AZXhw5e1zHVWX8PnbW1tMWT48HjgoQdinTXWjBHDhsUyg4fG6muuFfcXoPPY7xwTZ578U12HatRcM6LNNtkspgpsPyUA+ojA7zbv2TYjlqA/P/ZwbLfrjvGVb38jPrDnznHh5Rf5wgL87bT3HvGV7x4V2+/ygXj1tVeLHLqwZJdPH3hInHv6WW7gwwcN8ZNaZ2+3QOaE2GWb9zn80E9/Pp4Z90J0dnU5H4RN37XZFnHDpb+PzWSzSneCQ4D/oMGDY8t11o/Ry60Qa6ucDz3ykONq9PGPfDQu//X50dbSGiuPWsltbEHngvjTow/Fx3f7SLTqyW7fPT8az497Lsq9vfGuLbeKK397YWy72ZbRvWChebz82msxZsWVY40VV4lVR68c22+3Xdx8522Oq1Od3op8p9MNo8QeZ8WvEccnZ0gvlhw6YQY6HONQtNmlFJntzJwq/3tNNnMWNDFAwMmSHn46Jj89DAAe5U3ni8NUEJvSwCvfyqzJQzzgq+aIFYZc+HBSURzdIOQgg7AMQ1Ucu4dJuZDjfhPpZIBItH7uSeRIZUQ+Us2J8lIW7V1WXlEkXwHUDMR4kCZOOfx2ok7yTVTgAwNilFf/EVZwJpa8FsYxAMY2QCb8CXWqIl8RrjQut/aMUtTAJHY0GJOuNf4GHcqLFoAx3vwlb8ZiG6XVzR45BjzmSzllIWWlulkiwzbHfpJhMF7wsD7a7EsAYwo3BMaWzFvU5rlris95jNg2QQwF8ewy2Q69/VIKw5XoLFaUuVIuR1kgDn/kYVbzzjjalcuPrg35pjBADT0pi3vaSKewJnSkXPSMNbDumkqMutKh7LeMdY+WfUiDSrxxSjh6wKfWNlxu2xvbpl2Zs2YdkEseAUu3SUzvDRCucgFeXQbkLozmRrW/cqeK0a19TrECVGIbytJQ7ZB8xWlTZuXBdkuRMKSoaHL/Wurp6YqOru5YacVRRYhMqQIuK2CwrIBAlxxq/8HD4sLfXhBXX3xFDB02NH5/w7Xxs3POjvU32DB+f+HFcdPVN8b1N98Qz730fIxcbkTcfNet8cWvHxbn/uJXscn662J/2Jo6OhZEl5z3hRdcGCd+/wexoEOGF31LwG+rd70rzv/tOXHCCSfEiT/9ScxZMJ+mFG3tbXHLHbfFXfffF8OGDY9Zs2fFmb88Ky4578K47rKrYucP7BwtLS1xxUWXxJ677R7bbLNNXHPRZbHG6qvH1NnT4/jjj49rrrgyJk16PSZOmWJ7twqkTps5I372i7Nj6DLD3UBO+dnp8bGP7aPyXBNf+epXPaS2JF1x7e/jwcceirtuuCHuuP7WGLvqOjFzltLQIMS0f79+MVBP9tC3jv2Ou4J332X3WE422WH77WK3ffaKw7/1zfj8Z77gIWHbpaDunrJAyRAft7e3x9w5c6NFYGzdNdeJ4084Lp586sm49PdXRK9AZO0pEGprbYnhQxMMnnP+uTHu1fGx38f2i3EvvxT9+iWQhEaOHCGwmcBkuZEjo79ksBhirV722+tjBplb77RdXHTZJfG1L34lI0Q1PZm/NmzZZePiX54XG623gco+M+bNnxMnnfbj+MVpP4t7rr8pxo5Z3UO3NeJCGjliRPRT/XBzPvAzB8cH3r9DjBUwGrvSmDhNNn/p5ZfjMoHqsm4yXd2LARw2HaayLT9yOe7zapcZPm/e/BgkXWs0eED/mD6DHtWClG55AbvBAwfpgq/EpwS699ztYzFU7XieAHz/YloADypdyNSNbfnllouxq4zJmyDCROuutVa8rDLf++D98czzz7l3lw8X16lOb0tqPkAcf5vTHpSLTE7PTi0dv7yL9ulEuQZx4hx6GLOYy5SOM+NIRAo+1i3vqeshM9Lz44nxpJPjxBUKwVgGQ7Y6dH44kJ9wUnmIVm4fp8gvv6qgMD7pBGvhApwk9xo+nm4njb4FmGxkj6764bhqoIxzwKl7WuAIL23ooSxKIxnF0KB1VSZ+tkexR67nZzGMyL0V3k6ddgBwkJ8z8Kb1ItibudlJ5zp5OHMSWZrTcsDIg8ERN36RnrUVSKGlh3R3b5fzpJ0MlhTPVgPUDM0RTheQe8RsQ+0NNMjL1ktxolQMNXtOmQ2l8gPGxd/rl1kvASLKKt2UCk5Sh7XUSp7HlrooL01K+Q1npb4liQe6MNWD+yydDZTXKjF8il1pJAI1zGGjXqoNgDTxUPr8QgLeVhGUUfowDAs4NLgE0ImZ61N6uJcM/W1v2hv3TWKki3vh0F4xtGXJy+FyG9lfDtNTvNI2Y72ifrINy2kWOhRlkx7e0xunA4PHUqvOe6NHdm9o6J9gsvjEFh/CZwAZvZHW1NwqHZSGssgfJ99sO0uNCn6U5V9OLS1t0aYnnYmvZ68J9UPjff6lF+O1iRNU+MYYLiC3bAESVl9jjXjhtVfjtSmvx04f2MlhywwdFquuuXq8PGF89G9riT/ceEPMnjMjNt5gfcfDs2YweuSYaL/MoCFR7ZWpxb9HjXPqzCnx1NOPxz777xO/Ofec2GDDDTzRuH+/9njuxefjvN/9Lg797BfULsrxwkvjYsSIZWPDtdc1z299/ch495Zb+bgi3iU3MlW6GnNrc3N8/4fHxEcEnnqEzlcaPdo9T83trXHSKT+K3T68m3tzuGg/e9Cn4trrrvUQ4+UCMUOLMteUf/Qvj8Umm27qN71a1AB/ctwPY+WVVlLDW9wcuCAO+tyn4pa77xK4vdQg4to/XBe333Vn3H/HvXHZeb+LowVWn37+GdulRjQBXomH6DoutTXHAIGsi39zgcrRED86NQHtEPGjTt5IJyn+hNNPj8sEtIcIHOrqih49kdSoY2FHtAgI14gLnHWZuKlA3/nh96JVAPTB2+6Nz3zioPjclz4jMJX5a3pOmDBRYHRF2bRFgEztprVd7WRcjFl1TLxns82dbr999o1xr72cGZagaTOmxza77iwAODJ+/qOf2qZn/fRnAtL94tDDvhIvjn8tBgwZrPa4eFhrsVW5kKUHNz4RT6B+eiuoS+0HsFujvMlEzJk3L7bbZecYIQB40ne/7xuV34oqGPNE2lwqaVs8F8I9JUWCNVdfM8489Yw44qgj4/s/OkH27FNb+due0zrV6Y1kp1hrn0VjpO1yjdOy7Ih8hCdWvDf/KWHhuvE+AAdF4dvdw6V0/OxIuVfoz9x504AjGJAO4KELm/uJhw3tIOXwnb+QoyPueWKEwuKZuqVDJlg6Fiw5zqEzK0Uih+dwGKm5HwFXkI2TRRxptJmBQCD8SIvMdNvJXIREA6CCPISquNSBA6WWQzbIERl4YRvLJj9nct4ANsJAY+6lwU7Y2IfaEEietKFf4OJHOGlgZqCgOO4DiwygPxcky035uW8CYAAqBk7w0T3V9pB/yHoq7EqY8lNG8klT/5gflm8ikwYQKEBCfSkdH3tXZp9bpO75LorVwMYAwEyLbCxje7v9ADSlAXWutmFdlb5kEJe2cc+W/rApZfX3Y8WcOWguT0OzYXKVHjnrhj0oOvdeytqlMOa5wYZyipnrR5v32hGOjSWXHkpeRFCI8iqtNh5QqoBT+GkzD/kkIFyTUB61WuuRbQR8iQ+AmDSeK6f7sRcXJn90aKP8HTJEj0eTm5DDi2r4OfRizTrxhKHrcSmRe3/FMUv9LyYaxl677hYnnXS8539BDJHusvce8cjjj0f/AQNioYBDrcBPPfVMrLHKqjFyyDLx4CMPO2z+gnnx2iuvxiqjV4pp02bGd478nhz5frH3Afv4BgLlBRBx6x13xNixq/n135xYWY4W7dvb2mMHAcKrLr0yfnH6mbHHDrvEyGWGR3NLcxx/0gmx64c/LEC4kYcWR6+wQsydM1vHc8zzqhuui6efedrHzHNzQxD1lsvR2V2N7xx1dFx9ye9j9KhRceFlF8fwZYfH9QJqHQsXxlc+/8WYM2eOAE0ldvnQLp6/t4oAySpjVjEviAYELT9y+Xjt5VfyRHTFtVfGtOnTFK8GofIx3LnXgftFR3dXPHb3A7Hc8GWd7tbbb48N11/PgHOPXXZ1+6ZHDWIxQ2il5VaIRx971MfPjntBQLg9Bg0cGNfffFOcduppceFvz4/VVhkbI5ddzmmWpO8dd2xcdfMN8ch9f4z11lzbYRuuvXG8+mq+fQk9+/wLse5aGQfRpV57tRq6RjY8eP9PxLprrhVHf/voeGbcswZdS9KfH304Przjzj7mqbGfdBwyZFhMmTzZvWfQuJdeikEKW5KYT7nrPh+J7XfaIS79zfkGTbqSPKR70rHHxS3X3RDbbPGuGDZoqHsGa8S9u0bcCDyUIFpV9TNJgK8WPWHipFhvnQ2LM7OO6dJ9j49/NDbfeuu47JzzHd4kucsOGx6vvJJ1+NKrr+jhY7hB/iKSPYqmGjNmzYqB/QbEn+/5o4HxgKbWWG+tfGioU53eimg63C+8rIQO3DtEuK5zgALOzk7Q9/xsaMQzv4d7CMe4drd9pWFPGBsEN6JISRwsDJocpnRcInRLQe5Ryry5jAhbjV9xLrmeW4R8hfjeab446XSeIIAcYkT7jDMTnqo4YKd/aJFRcpMqP/eWGiDMctTyiUcBmjLADDKecJGHMF04hVuJ3OfwHz1DpNZPUUjIJVpInyX0IfpqD5+0d/JJCy9hM/HMoUgskDIAQI7FoOSn5gBs6EC5zAsdtXMu5aWshc1Jbz5M7CdcedCLGGuhfPROQQn0EiDVwDZiDbyUkHLkcKDSAkqcxhLNy72a0qe2ZAfyDIKpP9mqqaFNYbzNWdjCFUBuCVFa+2HyAKg8jJn3wKxPfGDyLqzgONZp8+fRaC9SovaVBPT057p4eQD2FFtEU8m5a/rDLrBAeXj7LM8B+vwqyIMntiZTbQPkqn03tCKjReXJsjb29RcXejLbVeLmaGpi8FR+DoBHr57qpaGMb5Et4eNCLCUqWBVF/dfTUV//lt8+3X7n7WPfg/aL9+24Xbx3q61jDwEalvGYNn1yfOKT+8fHtTULMe+3655x6CGfjbvvuDU+96UvxK577Rbbbb1NrLPamjG/Y34sKwd+zBHfiZkzp8dPf36mZdC4n3nu6Tjh1BNj0qTJceS3j4yTTj0pXnl1XPzh1lvixKN/GJde+Ls4/Iivxz4HfiLu/uP9qtCGmDFjVqwhvh/f+2Mxd9bM6O7pFYBbMT74/g/GrnvvGZ//8qHx9W9+0714UKWsBsXFKqLye7q749wLzoljjj8upkx6PTbbcGMvlzFr7tz41hHfjpIba5+B4hcO+1LsvusecdihX4k1ZI/583PIMa/+iE/s84nonN8Rn/nK5+LzSnvyT09TQ+H1/bxoLrnysrjmssv95LI/Q4V77Bw33nZDfOaTh8Sf//Tn+OGJJ8RnZa9lZJ8PCqz++eE/x4f23t3yv/y5Q+P6G/8Qxx73gzjqe0fHlw75vHnfdNtNscOuO8a3jvlu/P6qq+LbXz/SunxE4PiWO2+Lp555Jo478fvR2t4chx1+qGyyR1xy1RWxw/bv99DiJz97SBz42YNj1TGrxvbv2abW1ty7xhuv6A0dsv9BccIJP4gfn3py7PPJg+L9O+wao5ZfwXHQpVddHrf+8c544OEH4ns//H7c9fCDcdPdt8WKI0fFumuvE3t+Yp84+ZST49Szz4rDPv+lIlcS8ycfe+aJmPra+Nj/0wfFvp86MGbPnh0PP/Tn2Gm3nePMn50ZJ51xchxe5Pv2sd+NY0/+UV6zBc2fN4+7j483Xn/jWH3VsXHgZw6KQw//ssu57VbvjudfeD522W8vl/GYHx4T9zx4XywQ0P/0oZ+JLx3xFZW5J774qc/EcT85Pn5y2inxfcn49EGfMs8aLejs8PwWiBvJ57/8hTjmuGPi8189NPr3a4sPvX8Hx9SpTn+f1HIYZlMzoV8KB+R7hBykwZtSJEjg3kEiUjGUZhfIU6hYpKNnc6jOcaHw4kHG/PRj6GzRDc8h+i8QY4eujbyM5HJMqnTg2uvEDsfXmP5xH8DJSS9ymY/vDXKQDgOYJDhxpOR6YWH0F0cPZepXG2LkHqic1ls34iIP4AC+Ckd/TtCnuK5zWLMoA6DEAAd7MRwGRwCljlW+HGrOsvDPrDynTgfYBD7oLR3ZWzZ6OEf25mF/enCwBfcWW5hw9DDfZJz1Zq28uTdMulFCf7tUZLvqmPJ7aJFz5UWa/6s8CSTQIXkgM1UFqCBbJ+LLOXqTjuFtdEYVluHwSwnSM787Kj7iyXl+vB59ZSl6S9FbUMb2UgG5paGfe8Pgi2K0AOyorHS08GF4PpmFvjwrl3hhwACQpTeQnUP7FEcn3gx0qU/VzeL5atnW8sFCm+wBCHVvIhuFJsZhOdTLOXHYh/KXUE0gjCFkXlygFw0/id4upsJZYgTxTY0tSi+QCpu+tkV6+Ru6DQJsfd3SBfsWQ7noRMalRLQXSHVONf376KHHHo5xL4yTsx8T79ryXQ675/6746vHfT9O/s6xMXfG9Nh55w9F//Z+jps6ZUrcetvtMWrFFWL7923vsFfGv+LetOVGLOclG6ZOnx4brb+B486/+Lz44U9PjV+eckbMF4Dq179f/OK8c6Kzuxw3Xvb7GPfSC3H77XfGqFGjYrcP7+o8vAyxwgorxHLLjojJUybH/AULY83VctmHq6+/NiZPnBQf3uXDHsqEXnntVfcGrT52NZ8/8pdHYsKECbon9sUG664Xa66+htf0mj57Vmyy/obRIYD69HPPxIbS8UEBis033Tz6tbWZDxPq11lzLXGhWrLCZ8+dE5dcdolvAPvss18MGTTI4dALL77gJVh6enoEKPNTIZtvtJFkrhXPjXshbr75Zs9923effbw8y+tTX4+nn3023r/tdm5QzLG69cabY5MtNlfY+7LB6sfct0kTJsWeH/lIrM48LdF1N/0hNt1oY99E777/Hnc1M+TMXImttnqXyzpzzqy4+KKLBASb4qCDD47+re2LSjJl6hSVO2XX6BYB8gcFNFdaaeX4xCcOiJYlGvkHP7prjBi5fLxvy3d72Zk2lePr3z0qbrzkqths003il789JyaPnxi7f2TP2HLjTYtcWK4vbr/7rpg8ebLqWfqpTCzMCCCnh/HcC8+PJ/76ZHx0/31j6402c5477rvbQ6vv3nwL64rO6Lbheht4PhxET+xpZ/9MPLviq4d+KZYfPiKmTpsad/zxvthvz73ipltuVhmnxoKFC6O3tzfa+7fHwQKp7arbq264Nm65+ZbYedddY4+dskcRwt433XW729fYlVZx2EuvvhynnvbTWGb55eLwL345hg6gvhe3hzrVaUmiZVSfeyTKXzk4+nrlOJtwZVA6DjsvdgTrOmBZjnRwgAHlZayPXhaRvzsJWNOpO7vk4PAQdj4+EKTRsdxVcnc2HQmxlfoYiFJ65wMA+EDRSqRjXC4uHh6cka/m1Oh1wbkyWYkYOrW8oDBpCJDvtnO2UsTDg7SZRiH6k+MkXvJSd2SnYy8pwGug6Zj0XHeAr+xZY6/yKg37LJQAoU48hOqetoqcuMLRlz+GBAF7OrfeSuchWUTyD/9KmbVh41wvT+HyE4AB5Bi4MRSNnuJfhOYOlvnP6QywlIQX8ohOoyhczAGeLo8YZ5FlaQCffoCsJunAgrulkurHw7UwkOWwDXwAgbVz3dMpJ2DEy3kYaSq1wAtFyqVbspctzdLrDgnwv61XgKw+luAA1KG3y4BQHZuZ8ks/StxUlWwpVGU+G7aS3zAnptsYQAPi4IfeRW0zeuEydbmM6N1QACt0B4MBypiy04SxUVw5lYWdCf3dAyl7mi88yMNLDMxtU3xjpdsagCwbeyK6Vlsmpn7r1GjsP1rmp4eSa6Mi/yIBKh9V2aRrgMV/K7RPg7cm4wCW9xo9cgWXe2nQDTfeEMt5njba/4fRXXffGYf/4Nh4/M57i5B/jGoVsYhUsj8/8qd44OFH4/BDv1gERlz7h+tjyrTp8bmDDylCFtObeBT098KXpH8kzT9Lb8fzn5X3v12GfzTvP5ru2JOOix223yHevUXONYS++u1vxmcOOiTWM8hdTPCE4OuLunal/pMEF3K+ScdaxBLEDZMbqI//Gbuha5HW8zyWuKj/KT51qpMIF1t99uHoPuyTBnAAMDUsbfrDwdO+1FZpZThJnHbiBhJoS4/nQxPNT+kSHJiNAZ6vLcCRTpn/xaOevaLbK+iiAHU4a1gqznLsvIlhgwR+LIReC0AHstOp429JZIDmcDl10rrni4gEXYj1EKT29P7RG8Ukc/cqUVCdA1izl4pj5FnjxddsY1kOXLwkO8uOTB3IkQNk2POwSs8TQAWghlySAoAbg8VZUaBXG7qau8qcNuYTUYS7ZxIbIVagQkq6PrymG2HcR0gveZjKb8hq73Lrj3TYzi92KJw3IimJvwRh+1E3IFz9KUGDCk4vHS8/YQsAnAWRWVsCaaVBtOtT5bRc/zNmkyrWJWtM8gzgsAXyefmAXjXsRb0B2mRHhhrJQXmVy/PYJJceWUAbbREyjFN4GV3dLpGBMHrvxN85lF5xPFfk262V1BGQLIBlu1d7pD/1gL7Kqx81kKVDhjKoMFSLe+24LqQjaSine2PJTBqOsb/y+I1bwDzyAGmqr8aeasxfZUBM//Zp0dR/ZLQIDFeCb7W2yM6dyisAKRCpA+VjEeGUwXpxlWp/PcS3xKgRyyUoXgp0/Y3XC8AtL1m+iv999FYOa8H8+fHyxPGxQfHCQI1qqv53HCXHzk49LRlG0D/K799Eb2WjN9I/kubt6B/N/z/V5U1xRZ0oYnFdmWoRmYc47mu+4CDCoLeS46is27ej/7K8b9RpEcPFvN/EQ3kWxflfxi8qtyJJUcvncDdKn5ocbyZF4BJxdarTG4mmUnnmT9Fz2MHBfGsDNrUZAwo5TdoYLhGwxCWUbZE0uLl00bzdiCvH9XlYjQ1goTg7au3zH1E6l4OzIySpI8SbLhU5rcSP5JJMAS/rUIAPeW/rhfNMZwbwUkrF2cHrD/2sKTpywRNH95PLgb6ESSpilSeHFKWPAYP0JUx56Ij0XC/9DIZ0TjyHBnGseswbsPCHt3vo0Ee8dU5SEjc0CTCAagAuiXQI1R7oISAlRSxFIIMCWkcyK2m+GYqOlIUAgGFGZhD80AcQqpQWimzKSERqgV6LyMGyr21KLSg1QNNR/E+ZgFdOLUYGAZR6sV0nJI1I/1gqxEDbubGHeOkce7qXEZ2pw5o+HMse2AgdYNLEgrW8B00PHSrBhwMlpywMdWaPGroClNBKfHmDVaGUlTB6rEiZomRf7SvUvRQs8QKBdKkoDSM8mYhKlS4K88sVAHiqSlEsQg9rqs73U/0DZLr9Ww9AmJVVOLZX3XHtAM6tB8ornrbS3RsLV+0fU486I1oGjIrmEgBU7UEPLSxjQhtBJsC2iS+bUFa1D8B0NLRK34ZYabnRUWIYdilQrQcOK/5b6c1OtC8GDBz4JvAGkZatt9wTU98w2f0tSWmpNxN5VRGL5akyC37/6fSP6Pg/Lcc/mv9/qsub4mqnb8qz+Jw8PluytZL+78khuIhLZ5X1XNug3C9qHW9NRdpFZL5s3KD/TtspwjNucfyitNotmc/Hi09Nyk2Eb7S+2dapTv8VFW2KXhzPvVHTph3haO1YFOA3CAmlXdlx4Xw4KXq+5OBwsaTjl00z27Lnf/nnQKfNCzJDkQdwsSPF4cFWG64MEOUT8hTOFOfPEJZ1clrxNwDCeYufHHXqS550sgZMSgwQQC5KUz4caRnNAQWAD5ITTQEYbpNT93pmCvSblPxQ2EHIS37w1mlByuseLsTTkyXgoxLaHxOocmYe5n+hNfqjT5bLllQcZc35SvAms/JSRs4BL0rDzwvIinl+PitVS0NleQ3U6E4DaJCbKP8AbmkXipRhHGdBcv4YDAFZHOuvpgeb7AVYyeSShU4gceWhGj1hH9DnBOigHZvrAJtrB5is9Civ9k7CP4aYJVMyAPxSWzwMo10f7jFVSuvs3iuBZMIBYNYZAMpOpWPjgQEmPsdOrNlmRcw324Y4ArwQAv+y9LNOWSYWFgYUuseQ68TKk9S1oQPxrdCL2CiQqDxqK4DCbB6yR1MpSswJZNkQyWOIloci5tTVllCR9krPEHNjlFSmpmiXefqipZTfV11aJCn+qeT/Rkr7LyIMmQdLHBfEnKKTTvlx7P3xj8YmW20e3/l+8RmjJZMV+fgVp0nFATtvRZq/EaHjJWVmPIFLpOeE/2/M7zS14wx3mlpgEU8e/hZRkTaPOSVFkcZbcVxQBr0pII9Fi44cTpS5LdogHxcBi/a1cG0ZXtND/9kR7pDi53COCirS5XFui9IQscR5Jsk9tGS6/Dl5ptC/xfGcOjTjCaidLEk+z0AuKG6e557323jy2afjossvidcmTNBFnDe7JVmYn7ZamI/Z8T//HJfpxNvHS2zOs3j/N8eLd4v2SxJhbwpXADLqVKd/hHDabkQtpWhspUdKXoe7u4JxxDg+2in/cC4Q4IFMOC98JsT1gpv1/DPyOZ5D0uCMUwxMaw8iXCNOo3MPBcrpMe8UnjnhXH/0upAW8CAGBjzkUzwSk4c28hEG8HJWJSaj8lFG9/hoM+hK1uLHOc6b/HKieHCl9/Cp9jkZnvW4nDR1QmLhwCUwN9yvjx0oFkAMZEpngpvb9K9wwjDiWI4cOzL3uMYOQk+XQ5uXEqFcCq+V1+GACe0VK2LYU3G2k8ADQ7aABzQgnX8iCXGZLB8e2op6UckUhi0h5CgtoolTEcBlHHp5FcvjXP+KNMABhg8zXIEU25kAlSyLoUPlNUBZVKasO8AOHKhnvwVbgCSDO/GgXegArlSf7Zzz7RJIYWt6UjnPMqABqXWKnUHJlF2be27dS6g9djZTxQMA1S6wB3MLKSvtwuVho5vRB3CWzjokLpe6UTouG4FoLzEi0Ird4Zm9fZQj6wbG1LnbOjrTbiyX9NgCSK497UJbzscr6mwpURlwKn7Uyb+PZIglKQuIgWvHi+kb3/5m/PmxP8c++3w0fvKjk+P4o4+VQdOYi4isVFAtKzzYijTsFm/ZUBfRkscQ2VzZ/KnaaChOpP+FDHYm0hBkfYhnR2PT+RLx1ot9jRYFcqwjpbcMgr0VxwVl0JsC8hhaQh43L9I6SbFBPn5DQJ4iuzgngXUtykK4/pubws3XaWry/rasbItkL2awKE3GFLQEv/xlcqfQP8IzX83+RTx8aydLks8zsKbS8qNGxNFHfzuefOrZWHnFFR1mtQoe/PexNnaWx3ERxz/2rh+nc/TfbshiX6T/m+PFu0X7JYmwN4UXgW+Vvk51ehMlxoiG3p6o9Oab3jiQGqjBJeVbqEokJ0O8r3k5HvdO0APEPc73OZyleOEwSUNeZBTXob+TiUPFTXknpooyIJQwAyQBgdp1gRPl25XkXnydoYg4L5IHWNFO4ThD3790joB82UDndH/h33HyOvdyUYiU/KIfSv8BrtqrrM5DfnjJCTc2A+KUF4ctxcxVx9y2KY9toHD0gPKj/8hVWAWbwofeqEJ3yfIH/C2XEP7rWAwM0JyOEDhKmoxvIEMh0Itw6gSQIPTguXLE6p+3moMq+MCYBYk5Tz3hIZ3hY0NgAepBYToQ55RX2Bub5EfY9VMCA1Tt4QNvA2/AmdL527IwY0hU8tCRyfhYhKoDRMET1RBBVWSPHPohUztCsLdsTwkYRnRvJIBOspsEflxu5WtoyPZHJyH2hLI+lVzh/BSlSJWBKnavoFK67UkvtxP0kn5kJyP5UbbgZ7DI6s62J9zEy5W/2B5YxyBQwbQzNOhV23Whi4Ly8gTfVwVwUjxkqXVFtZf14MoqZ7PyYT+1maYeRWInDJR6LA1y+9Kv6VhREfYvpbvvuyu+efRRcdMf/hCXXnFpPPvKS7Htu98bR//wmBgxYrkYueyI+P5J349nnx8Xa625Rpz889PjXVu9K5587PFYboXRsdVmW7hy7v/T/fG1I78el15+abw+Y2pstfmWtjVWzcqLOP3sM+KMM8+IP9x8Q9z1x3tj663e7W8S/uK3v4wTf3yS5F8SK660Uqw0Ot8qhch78hmnxN0P3BfbvOs9NtYfH/pjHHvCD2KD9TbwZ6nOu+R3ccJJJ8QNN14fq62+hlf/v+nWm+P0X/4sttpiS78Zy/dPjzz2u7HCCqP8NuO9D9wfRx19ZFx51ZUxYNBgL03x8F8ejatvuC623HQzf/D657/9lVfpP/X0n8Z1t1wXd953T1x97TWxysqrxIKujjhSdrvi8svj4ccfjc2Up634viKlZWj5l+f9xrx4K/W4H58Qq64yJrp7um3bSy69OO564J5YX2VgweLv/vBoN95VVxlrHlddf038/tqr4r2UWTcQdDn9Z6fFnx57WDbf0nY776ILoqwLfdRyy8dDjz0at999R2y8wYYxeeqU+N4Jx8Zlv7885i+Y77dseYP219JnvXXW9Zcrzrng3BgydIi/JsE6cJtstHHMnjM7fqKyrjZ2tRjQv3+c+7vz4rIrLvOSJeMnTYxNNtzYZaNi582fF7+77MJ44KE/xy9+8wt/2WLTjTax7nfef7cXSr7n/vtitdVW8xcV7rn/Hk+C/dYR34qxq67q77OOGrVC/PTM0xx3l7Y7777LX9C4/qY/KM+wGDxoUJzPd017e2PwwMHS/xy/YctbXBdffrHXKezq7IhTTj81br/j9njh5Rdj0002le2ujp+dfVbcfuftMXTEsBi9fO1LI3Wq0/8yTZ8Y1ZuvkY/BSeAC8/6HM87hL44BV3Jk2gN67O5J414ffvg2hTVxUJuPpPQCTvRSwNNLLijQTt/505E7r8+Rl3xq16x9pSiHEjOeYO4vJjlMnGP2fjHspl3N3ylxTbcabx8qHfLohTGoAkipnKQzH47sXN2XQqDKgSMlJhWyHgZ72twDBF/EKt5y6FUBXmZ8tSznLKeNPT1fivS2bcJHWco8PaymOGTnp8Dy2D+fojtgR+FEFf9dXP+Xja0rkjOeezQnzDFrZB6V6oQ4+BYRyZe98tkuVlDHgBQrREpsJDuqLjK/cikqwzlV5SuAHjf3QOkYIJltiTjKp02HgnsKUz7aD2ndJjI+7YKEzAMfJVQI0stWu4/hSJ0zbNmkYxJiBff6FeDSsuGpn/OTsbYxH5FwyGpLpu0LV+JIlm0GW/MA4zKozs3UpAz0sEk/9+65LJRV8suUT/pIh8aKgNywlujebmel5ysLPGQInAEueWkhWgV6u8VH+Sm76snr2PFiTUOL1yEd1G+A+BX6/g9p3EvjYuCAgbXS/+vp0ccfixfknL922Ndj/U02jD/ccZtt+oeb/xAd3d3x6F8fj2N/cGw88fzTMVXA4C9PPhVzZ86PD+64c3z/+GPj5+eeE3PnzY1Pfu4zseMOH4xvfv2bcfavfhHnC6AsUTuuDD7Dteqaa8buu+0el193dVRUIVdcc2X85IzT46tf/ErssMNO4vOpmPT660WupKtvvC6OP/UkO2hYnvLzM+JcOfMOOe/rpecPTjo+Pv2pz8QWAo17feJjMUf6PPTwn+Osk0+PW++63bKvv/n6+PkpZwjcvC4wNy2++PWvxoEHHBSHfPJT8YXDvxTPv/iCP5l0kYCBMugpsSl+fe6vvBbedtu8z8uY3CYAt8sHPxQjR46M4048IVYU0Dzqm0fFw399NE4+7ZRCW5HyAxjPOPt0g43fCCz94LvHxGSF3X3vvTFnztw44vAjYoFA0Jckm/XqzvzNz+OYk09wdtZpO+oHR8fZ5/3KjfanAr68sfvlz30p5s2ZGZ889NO6LPri/IvOj2fGPWd5jzz+iM4v9Cre+336EzF4+LJx0CcO9Fp8v7rgt+LZFafKbizgiz1+c/5vYvyECfHkU0/EL875heWeetbp8b3vfyfmdS6IH53xk/i1+G+6yWa+4Z756184H7Kg2XNnx2HfOTIeV3vY8QM7xY9++pO47tY/xIuvvBxfFZD/wAd2iBUE0PY5cN/o6OqMm2+/OX57wUXK2RCfO+xzcdxpJ0evnrZXWXlM3Cvw/+Cjf47VV1s9Wlta47QzfxrTpk31Ei+fPOSgeOTpJ2KmwOUPTj5eIJAu9YY49+IL4tkXx8UjAt3nXXlJrLzSKgLby8ctt98a3z/x+Pjwhz8cK48dE5/7yhcEYhdY5zrV6X+bPNenjDNRS8fxcblo73O1WxwRLlUuSb4xe0k8wd97YriycTzkIX0CF/okIHd0+BJUmJzb4mEyvCN5tJc3ofeCXHaWTi0qHKd7rviTcglIyKO88DEvC5COKSsn/ssBo6eOrAllcRnQNZ28Bfk8+aIBPwtHcXhwyD/rojCldS+GwWvql2vAEUcWbKBwHcOh9o+eKcs1f3pwSG/utjvJ+C/3ruTmnPEkYadjDm07y80c/LJk6ZKzl8+5M30BnkzY2MN58OZce/MB+FDDwBfZgZcukFfIJbFjAB2VokfLcUilrOhDAPVXA4AqCz2iGF9RqR12IJ/OlDd1Rj46ZQonlhy+zZ36Jl/rrM3lsy2yLXkpVepZ+hOalIDPReOf/rJnVgcSU5PFOnXZI0VPZov5MqSd+osX3XrmKbmNzJ0jTmeN9KBS8mxjLjtkg1F/mBP75XE+DFFvfFaLeXv9Vfxm8Riq4xb5uP7ZoygdmpoGKUuL9Bqg4pd9fWZBlg51d3VLB9muOP+XE8ZYZewasd5668d666wXrXyKSTR48OBY0NUVp51xRmz5vm2iubkl5s+fH8uvsEL8+MQfxR677RFHHfH1uOG2m90ztdxKK8ZnBYa22mKr+NQhh8Q1N11vPjVinL2rpyd23e0jsevOH/aq+ADwy66+LL7w+S/ENu/Zxh81HzB0cDz02CNFrqQRSrvc8BEGa3PnzYvXxo+PDbbYTLqzgO7lsf9++8eO238gvvj5L8awkcPjPgGCgQMHxZgNVotbb77ZPG667ZZY8z0b+VujNwlMAComvjopxr/2WlT1BHHzHbfGyOWWi+lzZ7lH57gfCUypnocMGhzbbfu+2GKTTWP1lVeNXXbaOYYPWya+961vx9hVVo1bb73Na8ZNecPLHCzMOWK5EfHXZ56KG264ITbdZouYN3tO7LPX3nHuz38dDz36UIx/fWJsutlmaqPVWGuNtWLa1Bn+5ujd99+nC6QaG66zjsBdj225wkqj/dH/5ZdfIW6+8xavewZAukn2P1vg6s5774xVVl0lnnj6yXj2hWdjmYFDYuIrr8XKK4yOSy671NcNnxD7yRmnxs+Vft7C+bLRwGhqLsVyo5aLJ6Tn/Q/+MTZ9z7uDz4VNmTQ5Vlt1bHxg+/fHZhtsGO39cv2/GtFoV1llTJx8/Emx714fi0/ss19cdtXv41rV0ZAhQ6K12hQrLz86XpnwmutzGdXhamuMjasF4qfOnBNjxq6mel02DtjvE/Gerd4T22757jhg3/1j+DLDvV5ed6UnTjv7rFhz4w2jtVUXpZ7u2wb1i98IuF9w0e9imuppoL+J2hAbbbxxfOZTn47dd9k13iUQf9rJp8Tc6bNi7ty5sUDAdf7COoCr07+G0r8VjpEbiIFGzXFmnEEZDldOSO5Enk/pcKI4TiVyVtLZKSuK3inS4OCIUf6mwpkxWZx1rsxcm3sWlC99PmE1Qj4umXidOs4H3ni5wBPlEU4htEc31mBj38CDk7aMw5nCi5zkh5PSy0E60N8xxaUp1noT3GRAR3I6aGq+GX5w8jGyDSDJK3eue6jTEa6NpURyiYt0lwbDsq3nShEmWenkkau82gNVHGQeCY4SFMGDcgCWmPJujv5PemRaJUJVTwYElkuJZV/3vpE++XtpD/FpZDFcpasBGRO2LkAW5TFpbz6opTLAKYcyyS995C9VOFKQoEib+qEY58w/83BkqF7Q1yAZmdJFcZSB+nZaBEpR2o7EWSUmmzUItDnKP9Khe9rEy7ZwjC0Vk8O52U4oo1/UcblyfhpN3EOh0oNPQJpII4W9nIuCsmcNu6MbI1btCuNTiMoPuFL+7FnFvNKBshj4pZ3zgSHLnT2+jap/2kWCdXw5vAB4BqPoyjCvriHPv6Sc8FhKlL3ZWO1fTPkkwMfTW6O3BzQc0SVQA1G89kED4gcn/DDWXnud2GfPvWLOvDl2zG2tbe5ah9r7DZCRql68lrc/akST8do7S9DE1ye5F2i9tdbyAro0xuaSjNzbG/2KoUeopGPfKJagBR0L42N77xOPCgjwoftNN9lCQHK0G1Uf+fst/gQTF1qPykPv3C677BGz58+NH595iso5ILZ99zYqa08sEAjk4+1tLXx2ozGO+fpR8aEP7Bzz581Xhfd5UVx/WF3lrF1wnR3dOsmKB7B95cjD4q677orRo0e558dX4hLki0ZlPOqYb8fBB30yxqy0qodSa8TXCDA0X4+A3+AhAMVt4qzf/iJ+f91Vsfceexm09PT2uIeuvaVVdltoIHTGT06PIYOH+JNYfFZs+vTpMU/guqWtRaBlXrSqXLwuPmv2zNhxuw/Ed488ynwA0VNnTIvxkydGt3iiMVtHZ1d87/jvx2FfPMzfqZ0rXicc88N4ftxz8f5ddohfnftrL4a7JDFHo6WVp/9suv0EjHlKmjt7lniWY9yLL8TLL70Ux3zj27H6qqv5TaS/PvXX+N1FF8bRR34nOufNzbkzos6uDusHMcl08NChcdpZZ8byo0fHLqoXPsRv8yr5X59+Ih554lEvcaPL0hc0bahGLMh8xLeP9OLJPMi392/NG3+d6vS/TDTRHJKTA9J9A4eYThH4kilo8TgQ3grEQRFnUjLaOEOqODccGENuGSsuODNtfPOzUbdaHDv3GN4CpLeEc681V4thLTicuxgYHugge3zo1YFlIccOVW5SjjZvYZKlPOaieOdDCxgRThBp9HPZcODoTE6cN3sXPvXIfjg5VGXkp4veMiDwRjp2ySZACnDONY1sRGIxyyKt+cMVmfT6ZXwartDBzhvQwDl2U5zIWSXH6WDm+IwzorHdiQeESSIsa3y15duz8NdPhymLeB2Zr+pSh7yp6v4Y3XNIy5/gjbWGF8O6dFz4DWUDEx2TDzvofuieJqVtEtigfTQ2sjAuda+EimPHSwBV3f3y6wjwVCD/YCz5Zijym6CSXJv/JmbKr02gzcP3Ck/78AIAujPMSHrpIDCJjOwNla1l79rnvwCveay8fKmB+7j5UGbKhC7UJbYUD8orm7tnsVH+3fZXfgE31yHl14+vTTSV5FNIl1WSRVH95BxH9NfPQ61EKJEAW0Mj6w5SFunBMDDHLqvqotKlupN/QEa1HD0VXS+FfZYGMb3n39IDhyH49ud9D/wpBrQNcFhHR2csnN9pZSYJcOHAv/aVL8ecmbNi9qy5MWblMbFMv7Y48ScnxJNPPxWnnn5abLvlu2L7bd4XU8ePj4suvzT+8tfH45xzz4uP7LaHeUIU8Bfn/9ptfPzL4+LeB++LGbOmG1ztvuOucfbPz3LP0+8uvySmT57mT14tSdOnTTf4AuWf+euz4suf+XzMnDHT3bMf3H6HuPCC8z0EevVN18ZL48bFe7bY2t/yHDl82dj2Pe+JI7/xjdhnj72jRQ1vjgDOtlu/N+YJ+LxbgGlX6XnlVddGt0Db3LmzY4VhI+K7R30njvvuMWoMatIF6OoUyAEYQjNmTo977r03PnnwwfGhD30o5gn4dcl2SxIX/SN/+Yu/9brPnnvH5IkTo0XA6icCoPSYfe0rh8c+H9knrr7uOn8xYNaMWf6k1e+vulK2GBcHfHTfmDh1agwYMCDWXn1Nf8brS1/4Uqy51jpx//33R0tzS0ydPiMO2P/AOObbR8eeH9ojJk+a4vluDdUmf43iK18+LOYunBevvvKqGziTnk874ZQ4UeBsxIiRsVBAuk187rjlllh55VVi9513iQmTJtvOTz77rEBeJa6/8rr4+le/EXNm5bdna8T1OmvWtPjLE49J/wVx7Y1/iPe9Z5t475ZbR6/yffWww+PTn/9cPPCXRy2jsdQQ11x2Rey110djk/XXj5kCsL7wRV1dPdFVgDCezqbMnh4PPPxIfOOLX4nZc2ao/VSiWyCXC+/nPz0rzvjRabHaiit7fl9Pb7fAdoI/6PLfXx6jFPf9Y45VPW/rdpt37zrV6X+fDJK0NzjREfCDXiM7UjsOXYc4d3ozdP/iPoyXSlCBE8Ih6w5sQJFvz/kyUVoWsWW+U0WOKn84Wu7lcmK0cW2WKWfHfDlPZLf3FD8eYnQPoCfCemhzD5Z+8EMNBVofdOAB3/PzcKaKzxX94Q5LAATHgDM5V6Wnf80lhjdF4lhltGPjzUlEyg70mABADJLgpZwACee2XqQnU+rBHtugmRkTiTMXQLAMxbmHDJCk/DW7MKfOhsOOyKo5fMXqBO7m73lSAGB0FlBgLTEDGMTInumYlY+XCFR+623EBCneCVR65fX6c+Jne5kX8YBojpBhjfNHGEKsm5ho7+VLrCO9ilnPvBwB6INoQ5TFE/GlQrVafGVBMbaOy8LLFGypi4GN9GUeJfWJzrYFQJFvWLtOKZcAleLdw0UbBdyRVnkBTAw1I4UeraragtuVbaz7tmSyNEiTzvlOtuWr7QFAveyNeDcKmImJHtAlrSqQBjiUfqSl3m0ny5be2F8/VwLl1R6fBO/a29GE61SaSve+TvGrRMmAER1la5e9Ek3NaXcpIY75FQyuv6VF3d0CiJWinf8rCQM9+uij0SVgcMQXv2QjrTF2jfjoLrs5dq8dPxy/POX0aGtpjU3X3yQ+9IEdFd4Q5/zsl/GEQNo3v3mEgNv740gBkWWXGR6/+/V5cdnlF8URR309Pnvwp+LAj+2bFSB65dVX4sJLLop111hbAOaUuOTyywyuvnfc9+PgTx4SH91jrzj8a4fH7353fvz2rF/G6OWWW5QX2kkgbbWVVo199vpYfOqAg2L9NdeO927+Ls+XOujAg+NjAmdfPfyrcc6vz4nf/OxXfomh9kmkvff8aHzsgI/HLjt+MNZbfa1YdtgyseEGG8YxR303Djvsq3HAQfvHJpttHGuuuYZfBth6q/yMGEOX2757WwGoHFJmeHmTDTby8ajlR8WJ3/tBHP29b8fnvvi5GD54aGz/nvc5rkZDBg6KnbfbMY47+gc+33KTzWKF5Ub5BZCrr7smPrTnh+Oqq6+M008+NYYOGxabbbBZbLrBxvHxvfeJA/b9RKy0/Oh492bSRXb48Q9OjC6BvF123yVOOPGHsecuu7vBk36ZQUPNf7jsufF6G8UyQ4fFr047O3508smx4647x6MCkdtv936vWL3lxpsZiGLajdbZIIYvs4yHmrf/wAfdK0a9b7HhpjF8yNC4RjrypYVRy60QQwYMdt4lKd/YEiA95cex7wH7xYYbbRKf/PgnYof37xDv2eq98b6dPhB77LFnrDZ29Rg6dGgM6j8wPqq623/vj3lS6hYbbRYlnqREqwhwrbZKfv6MybJjRq0sAH2s8vSPEUOGx/LLjPD3ajdZe4Po6ep2utXGrBbDZbchg4bEmivnix/Qlw79YkyZNCE+/JFd/Z3VjWST1na66OtUp/998vIOBnH85JDwQdzeFY4jAZS5p0XOyu5Ux6RhM/wQUMh40tbyaA9AM0jAyZFPYXBAnh2UBaGADlOGjrxfUif6pvxzmuSHLuztF/Ujbc6hQ37qhgNkT5g9p9KzSyAFAUSSd+qovIAQOTfkePFdhgWJhz/OWhldLOvAHv3MFEsUPAEPmYb4TEvZiMdtpt6AKNL6iw0uA/blhxh+eQxY8CK3HLvclBGQoAABI4MKgyD0Rhb7tEPKIX/qyh69KTdWcBqlYKgxwShnGUh6g3HyEZrMCl4kyXNKlj8Reok3oxL0zBVZlB6epHDfqus0CQDTqnsow70kIU9yyzpJUGabOX2WjzIjn9Er9xCShjoTf16iIL9lY1PAnM69XAuKG/xm2cplAUqrknDGb++iA4AJli5dt0CdQB9fzYhOyYStQJwaAjax3dBdefPbr9kOkOU15xTHQsVQL82qTJ0PdF54V6u0Hfign0AnYFENiEcfryFoBa3kUiKU1Z8YL02u/yXReAEBNaLAfvLjWJVSQ6lLhtOg/bTwBjKCrrUuG0fH2mXFN3gy+iFf+HQ8cMd9vsCgq669Ki688sq4yhPbw29T1hy6GxVPDvphllpjrxGWekOQKrM3mhnPF71VniWJGxQNhEZX6e2Jlpa/dfB+ErD8N5NtQANVJC8bMATbzNPFEmR7kKBg8Fb6zJozO4YJKEE03kWvqr8NdS6cHe39mff1xjoobM5RUUdcKtNnzDBQdrhtyoXETYvi5WWPbrW6q9U7YXQ7l5r4RE3yJkkeY/uGeO7FF2LPA/eL26+6IVqbWwwGlyS+g8t353hLmHzoVWtTbhf61fihOue+qfsYGdJP8W4LlBdHwQ1E4dal4FG7mfOEyX2NttrZ2eG3YnmbmXkVtbe36lSn/22qPH5vdB/+GbVJtWGae0Vtj/ssbZklGmjduhY8/4ifLkauDdqzey8EItRidTHy9qlCuS/Q5pXF3xClHRe9c7Rr51S6kpwV047cC8X9hGtDP1o9vWhcG7z0oJy6/lMfviFJjwr8uaL4lmafmOjqd3o26ypd+MGPXzSVoonrzglE0omeNAMj9NXGZ6N8/SKRHjPwgI49X8/3lTKldG+X7v6Kh0de1daHAtNjJB4s2eGeKQWZh3j7M1nIZ7V9bFllOE7ybah8aSDlKd56Ctzof1pa6WQvD9OiITYlCUOIyob1nMX5ExAybm234J4q8dBGvdo/Si7WjmBKCTJSR3i4TAaEMCSAelY+8vOT7FxwliFFtEl9uOdVmcQlfs7rQ3q24MvcNL4vilEplcrDfDDp7uFJ8mM3naMf3wN1b5jO6UeDY/QxAYX6wnaAVPTLVpP2oE+L3rXUsyiMTpvcTiq0aQQItFHfDINLgsLgq+SS66rlQUBxcK/ZgPaa0wfwN81RKQvUSbZta8CoHfd62pLCfUwUunX3RcdaQ2PGd86IctNIyShHa5vafm85estzVJyBEiEQKybpC+lx69QxPZmDxLMvxqywiupADJcCXXjJhTF2zFjs7Rb3byJEY6waLT7/25g3pluC/j4Lz7caP368l5SoOdI5c+bErNmz/fH8N9PbyHlHUpaHizMX5qyVzXc1EY2ZNAJ23eWYoW2hLpx53U3RoSSduuYWKoxXvJkzR4Me2K8phuh8cFtfjGiJGCqw1K5zNfeCFxc2R2r24sVNIwPEkLvM/9C+4yeOjy8d9Y246FfnS5e/nR/3RvqX1qbvYv+X2k6d3klUeeye6Prap3X58UCBE5PzUpP0kBo+T2k8JKj4dPq6QumZUgTz0AAM7oVQAL0hnh9GexaYAcZw6XokTPkINpDA+SmEeVoZxX/xYNQKEACAYw0s5CFSR9yHcsK3JeGAFIazVCrpDXAESCIV19RXzZ4Xr8UmJZorcv9KB4jyt0ElsvY2rC+/ajpInDXlFlaUgvAWHOBB3WWiLEhXGpwtQKBwgy6H5BBu5KRw7OhgR6KTeIl3Ov826SIgBBixXrkiv9cjw2DUByUgHkDD26Pix0fTmSuWS45QX7AWeFIWy7F+HEh3dNGx+RVxPpDc/ESV4mBgpdLeLh1lwgZ6mMw8lJdkJRWtonqXpQU6ynpoNmYhP4DLwE+pVX7K2tSU9s68RR1yP0ec7u+uH6VrbGxVACCWePSSfpRRfsatSHw9N02yFKNjyqC0FZbcQCLy0ZteU/HkBZaiXtBFkUpCz5Y4Y09KKR4G9eLL8C/ryfFCBz10FfGGB/UMcIY9hsYu2Ic01LO8lOK5FsgvfdSuaMQ8UKAiH7fv6+qMzjWHx8zvnhGNrYzUdfvBh2beW+kQB95KTXCOPRi6RUfagd8YbmmOMcut5Af+pUEsvbbKSqtgn8JC/4fJFUZN/H9HNE6ql0YFccwTbV9M7OiJp2dX4uV5vTFFD0S8uDBhLi9M9MXyA5rjz7P6YtLMhboQW+IjazRHa6kvHpraGz09DbHMgIZ4fa4atxr/SsNaY8OhEf11Ya8+oF9sNLwphrXw1g3UF3O6unQh9cWQNj4rwg20iPpvU3aj4zrySalOdfr/m7iq+wTger7xWVyOgUL2XhGDI8Vp4YC1132Qy8YOTKkhj3QAoognTyNcABeADXp7cNZybPBVXnKSzK5K58rGkXygGQugVeVUxQ/8Y4CS6Z3RIARAxU5aiLd8tXkBQnDTntTvkii5HK/lwYefhPklpEImTAF2JKJcDGVRBiafWy+Eu5hKYN+pQAn391IXncKvkCNglQBSJAcMwSPLiG5o6NJ631Rqz3CWigAMGEToXGDA4NFpSSD9PRKATUnHHCyVx/ewvJ8hg+E7GHgEwIwpkwCZTpxPZfUIFuGFHZCRz8kIRlTaCr7sPBrgYUGFWydsJthCnI4h1rmDDPClm4EnAFnBgBCAHfIATyyi60WPm2QflMaw2K+9PSrdC6NUyTIA/KkUQBx1hiX4JFbKSf1oM5SdNpd+uuYjlLroQcSuaEnzq6Cf4t1GxIN11igHvYPuEWS4U/pYLYwhLWwvAW2aCXZ1L6TkuG0YxGnDp/glDbVBxedUnRz69OhLd3d0rD08phz5k2jtt6LydUe5r8N8K30LotQwQPZhmhAvSQ5Su7C1vfHVhJbWllh5xEpSmZL8z+mCiy6IsauOLWrv/zj9/wneaL5cxtyMGqNbF/Hz88px+fiOOOO5+XHMYzPjT3N649rXq/HotHI0tZZi0IC2aOmnp6jWPgG2hhi5TGu0t1Xj9Z7GmNPTF8v2a46tVyrFhsu0RKWtOSZ16yLVxTWptyTA1xCfv/f1OODOWXHsE7PipqkL456XZseuv7g3rnviteLJI28S/zPSTZMboW8AdapTnbgScFXpMjhIp5dwSCGgLACAdrhx/kiXzpK0CtI/kjk5P4UlBzgrWAHcSeT3teU9hUT02gEGyOeeLG3uhcDp6TolJRzgRMeGe8LQD3Cgczbywid9OwpkDxL6ZS+N0gIwSEOSmqLoriOcbWOpxUAFMiiCMTJI4V4iZAIY5OTlsHl9AYgBICFJracHwikClrCV55kpwH6XMvmEMOSLn0CG/QtlZ49eIuQm/KNOVB4jLGyQgBrdHeSyEgN7eCqOP5Uxe4JIJ97WT3WgfPzI4SPKJp0AKQkOMh7LoI43xZmVQmv3zZzGBGhM3XLJjMLOpOO/+epYFYN4A3ryFTzppWr0Wmfcj8Wrsys/OK885qAyZB7ds3VsiKy6cvVZP6XjGBnklxCfK4/Vpbzi5DUHkWFzyC7wFbjy1BjZi7bUKJCELTNb5iZ9k99WpRdUv1o+ATXP0VN6h+sHn6yJRoEvegl1rvYES2zJW9SYF/1siyaVppkeR8HZvjalaIhSEyBR7ZDeVT1I8BBVA4BuizW9lgbBCj3yrE7/F4nLaGpnOa4YvyDOen5enPbCgjj6kYUxpL0xdl1taLxrZKuunYboVWOdI3DXotY6prUnthhYiU+t2BDfX2dg/HLroXHgqNb40Ij+se/K/WLzwU0xsrk39l2pKXYd0y9adHG9OLsjeId4xKD+MXFBNVZftn9c/cLM+Mj5D8bL80tRHjQiFni4pt7c6lSn/x3CQQgc4KnldBg4wtPw46qj98LDdTo3UHBM9vIAMNw1o81gg947OTtAlXu7cMhKyA8ZCrQchteYA+deFdCKwgBCEhNVFhVGF7w1YcjUqVfZl4zUBQcqrlX65kvioWOcbE2W84uPNvYGPsgABFACgKTYMuG9zFcSVFK5XpcVx+qeGPAaAIQchANWlCl7lwhzYv0xEZ7eGE6zjJjFLlL5c/hSG5qJt9+SVTzLFLmsurfRy5V20t66ATASWBl6ijmasPdyHkpnmNdAj5dkIxrbcgAPA1jxEBkkKqwqW/FGpd9AJB3lkN70iHlY0efISsBMHLaAj8utMOpHGSyrEXAj29EzRUSCQKXFdpLB8KZtQrllXYCJJOgnfQDMqCVeBry2LaCF5qAUOraNkCX9+L4rFWJ9lZe5dtaF3kh4NNDjhb2VvljeybqrTbiu4Idd5XOwG/wAhouWHLGi9CCmWpAtbj0UAm/qk3jlbazm1ybSNvDQRpFIW02AiNkpLXP26GVkjTqOGZ4tl8XX9ar646ivVfGt0rVTRehSuKRLb+ZN1trw0qJsD9qL8dLjWqd/KVFxvgB85LanxujQmNrVG9dN7I5xczvisVkN8e7R/WN+TzWueHFh7LBiWwxUnjH9KzF2UFusO7QhFlYaY9UBzdG/iYYM9cXzC7sFACsxorkx1hrMCxc0GvhXo0s7PXvFnHJPTOmIeGV+xLgFnfGc9o1d8+Pm+1+KuZ298bHt14zZ7YNiZFMlPrB8W2y3XL8YQJ+3+LhN68etodYg61SnOv3zVH7s7uj5Oi8x4FIKJyZgAAgw9JHDwa3icnBA7o0CsJXkXAA5+nF9K6f50VPCnCId4Mp1XxFffKvCmMelADulEk5dSKIsAICjZeJ6CVYCYwyANeneIWEKoLc+wWRCsQQL3AMa+oBdRc8UepLIOpOVf3KyyFYUQ30JEohHD53jzJWvqYGXFBAFCKKHLR0+RaJUqI10yxB/lUARBGoryurJ+gIWhikFcCV38gVcgkhSnm+1sOCe6fla4mMQRcnTqZvgbZHIlL2QoR+YNt9wRA4gA11hinnRAPYAIe1lB2zU18f8LunQxIsPDGuasexDHLVH3SuX9PRLbRkdrHNG71+Z+WZi7B448WSOIj96jdJeyk8enVEOCm7gh43YDDaVg+Hy6E2bSgf4wUECDHzyrq46sH7K7xdC1DLpNQNTKhTbM/WtwpC9bUCPFvwERlkyxDxYZDiXAWG9NoN3z9mr9SpKnkR4/qZ0sTrSAflKCJ7TEWva5WK6/jqFdClJL9Ynxb4MD9Oj6OVmBOTV2qyGyw4ol8ym7mosXGtoTD3qx9HQvrJk9vjt10bVRYuEVhva1F4yp2UorJn5ftKhouutubk5Rg8flXZfCnTBhRfE2LH/nwyh/p8ltTIvQEkz1B7wNk9PNmc/Pzc+/+Dc+OVznbH9KoNjt9Xa464J3dHYW45TNxsYX1+7LY7beHActu4yseuK/eLm8V3x6tyuWMj70Vztpr649/VqzO5uipsnd+taqIU3RLeeOM97uSNe7eqJYWqY6wxujV1Gt8Rhaw2Jz6xUinFPvxJD1KrfteaomNMyMJ5R/qEDW+Pp+eXY545Jcfn4+dxyfaPg4qvd0OtUpzr998hAo9jo7coer9zszOzQcC9LDKcBzXRZewgSJ6UNl5legTes6Z3gGCdHfnGqXbSE23HJYSk8WeLAxF+RfgOUOAMwOcsUqkNlslMnnY51iGO3KyWpYugNytX3OUdWpjX4lPzsc0BJQAq8WN+LtHkf5IcYGNR+7jF0WoBCYR8nSp75oXPSiDdx2tKOqKv7E5vikMed0DwlS0ZSOENmipfOUC0floe9h1aRTV6Ap6WqRMoPEGHSPYvjks8lI3+qpTgd6+c3JQEEAg7+qL/1kKWFgBjOIw5buUiAOf3ISwA2qdADJtn0BtX0sgkpAzsCCFa857cB3sifqUWS1SjAwmrOTujEtgltyvUEaIa/ZJp9wc/pJTtlaNMfOCbLqbQCUAnm4UUmxVFW17nORQalBtna0E3hgKHsYcSWyNS53RTMAaLaV7ONu0yFfrz4USO0cwkV11eVjyResn0lYB9rhAzm1iEPOUqvuiaa3ruqQLVTVeYqeIF0pT0CBjN38kb3LMvSJKtYp3cq6aJQm8jG2xB3Tu2Kzz8wJx6fVY291+gXQwY1xsXPL4iF86tx5mb94ogNBsb6QyLWHdgUg5q5+BqiS+3qhc7mWMCTF+2LC8yUT9ALyw2xx8p0DdfCI26Y3BkTusrx5ylcCHlTgl6ZtTC+e82j0a6b0a7rD48L9l4j9l25JXZctTlendUT177QGVPnN8WN47vjK3+eG4/PYW01bmDkXvqNu051+v+FuHZxGDgsuxgeuHCwOFSuMf13zxVh/Ir0doyAK9IDQuyYeS9P6Z2Gx6sGAQDFc16xS8r8hCuWALtaInRK5wwuFpkQrkti4ah/cAZwEIv74RyRxAIkxc7OFmZEyAFnZjlHQBLyayCUfPQUioccth2l7kUeQiSB8vh2pkODG+dx6QlymMuhfwl20m7kNzjKQhYpKY/yOSgBLwsD28tjV4CEYajy26um7eHtcvs89cxeRUAVsuAJYBXAcjIAFECRNKkfZUEvADHDeAQ1AFqZuF+Acr9xiS7YgDs3gEGZc+QXhdCDmiQv+sIF61NzIqrRcug1U1kBV/xUIQmytFGw7IZ1GT00WXBEV9vL2oBrM0wZEWKg0yTdWUaE4rsNZNNxm3LzWtS2pKcUzzalmmC4GB6UjQXuJRdABpDzsi5Ut5jSA8yGnjQB/Ju5WE/Zgx5nfhKS9YXt9Z/yZPWlXgpjeRAP8zJMrGuqrH32SJO2bHCK5alvFq9mGB9F4FXtk19zL6GSWyKPH5Rs6VGt/lx3dXpnkhujGvD4zp445qm58ZsXFsTaI1ujoiey8QJHu4xoiq+u1T++tUH/WG9oY1z5WkdcMr4nHppFQ4Qq0ab2OlJPcQu6+mIGn+dYoqFtPbwxPrpSU6zSr90XHdRVrvjTXLuNaI7J3V3Rq0bL5UHDPuWOF2LSjN6Y0tQSO28yJoa1NsXuo9ri5A2GxMGrtMW6I0vRPrAU716lPR5Vuk/fPTdOeXZ2zOaarDfFOtXpv0128Hgt3Q9wenYucmA1kGKvhT/lSlMaJnLjFJ2e/DjCwqPybcuyMvHLHIUjJm0tPf+VxsCHc8k0+DNPhrVw+qz+xS95+T4hPVmDLcERgMsaKg8plBbgUQAdhztK6fDS4mkYQh7rw5/KCpggqVXMeyK6LiLFezK+c7s0PvIQsk6cl39OqniAgH7c8xJIoXaCDHSynQEQREhd29llAc7iwBVFDxIGRphVUR7pADtAE8qaH2V1tE7E1+BCATpTWv5TQhF5ZRusCBAMlqwo8vK/RG8UP+UH3LGqAHkSGEMp2z2J+hmYkQdh+qMXj+WinNh6o6OOlanYaZ+9TbwZDNgiAju5d1BkMCiZLJHCELaXhCnKYLBHRem4qblNutOjiI2zrSqpwnLI1T3CjhY/dNLeS4RYL5XHtqVXlh98AbPiIvuQjh4zA2y/wICeADdsg41VYWJeJb3tmLw819Btpng40PXBt7nRy/+YdiBpmMVAWuRlabS5nShfiQ/YN7VHU0uL32Dl7eZqE7ozZy5tuLTIX3aQMli0Tu8Qov65nHxTgdSubpu6MH742Jx4XqBsl1UHxVPTK7F8czV2XbF/HL7WkNh0WJvvBnT9MkbPkOmfBZ4AXrRNaI8xLTFqAAtq8nSXTYKGv/6Qlnh0Vjmend+lxpKpW0qNsd+YIbHlsgPi02MH5M1McefcPy7OuvG52HK95WOfd60ZqwyAj7TN6NhweHOcvvnQOHHT/nHz83Nj5oJyDB/QELOl14nPzo0HZ3SYP63cwww0eP34X6c61entCTfNFYqT8dBeesQ8B1jg2HBkeCBdXF6134BAyXRfIHM6SJwwTklXn8K4DyzqzbEDRFpek45j0w+2oA/y2OkpCY+JXPseGtQ5OqQDVfoiDWG8KGFduO4VbCIDHOTUk6/i4INOlElxJDH/PFOcNssgDAGU36fOg568BbtobpvTkwo9sBNpyCk7OK/O7c2xSW5wMh+lZYJ6heFTj1VkfkuVMbAfXzIw4JLZiECm9ad+dJxDn8nRB8giDtnKnzpRTsLI16yoBDLcj/NrBXxjU3vZD43RH30TVCofPXvwctWhS9oBqvF3vLLJcrYHUMw9rujrtLQbl1oApag7IRLbmBP/oZPAFO1Hm3MVedzDJdMhmV4wjGDw5DbDH2A226Z77tCR+nYZQXLwoc2W3ZZSAdosQ8owIS/ly7LBmnaGfEqQw/GSLT2qZdWV0nrImk0A0bqhFz1p1V6FU056nW0Mcci5pKyZByj0wwW6uWmiMwAWXdCNukeqmNLOAL2ufx2j+1Ki2nVH6ev0DiBXFw1bFdfYUI5uNebTn18Q90zuip1Xb3F7/sv0jvj0qs3xpXX66TrncswGXVHj4Qmt0tsXj03vjumdPXHv9Pxo/rSunlh7cFusN7RfPDS7Eue9Nj+mdHSpvfXFr16YH9M6u+KPU7vi1fnMAUBMNlJosC6AUlNzPPza9PjaxY/HYbutFjtuukpMnLMwBjmNpCu5sFr86sV5Ma+7J8a0N8d5246ML63XL9Yd0RJrLdsv5nc2xEnPdMcVkxZwRfgeljd7GqpF1alOdXpbktMwANOfNr5vaccHqOCC4srVPQCn5qE6HTPHzReoLjKC+Oc43TdgUuRSEvKIDxej//RP6QzMdE8yKGLD4XF/ktPKHhKRz+klk1NHH/3oZYF3vrmpY8XhRRMkZc8Crs/OWXnovaiBTPc6+FjhaGqRKKM98kT0n9kri+DkMhDJUhkc4FG9z+FINpyve+kELjOrXC9s0UEpAAcJ8JzY9vNJI0CB6fsql9kztMe9C0gJqJLjV1rzkbJktR3YG9nJrooiHh6AFMifpUK0+aa9SONyAMoENDAwD+bSQPE6VyQcOTd4sVzKo0yAGmdQ7dB7J6ssKi9plLfW88ifYrKM1oE2pDzKi3ivcdcCsMq6o/wG/Zyr6LwLnA/8Wd6S7O43STnXxtw/FjwGtLtMyku5mDcGWXYayOGUFzUIz032VnweSzeVfTH4B/TpmDrgzV4pgC2R7TCzFYgTkMvPxMlWvG2rvV9GUTxvt1I1gDjAWnNTi0EaYA97YQWvh8fDRV+P0s/TsXgydMrbzMqf6+WpfLwUoWN/6L7QcGlQzulElzq9M8gNnEYTMaunIU57viNueq0zWlojHp5ajVUHNsVha/SPdw1vi9+93BVT1bYmL1RD0o/LlVfChZ1ii2Xb47sbDIlV+gOaFsaD03nbpy9eE4h6cnY55nX0xAsLuTT6YurCiN1GD4nVBrfHSx1vbHw6l5OYubAzDjznT/HerVeLH+25eXx0dL/45BoDfGFyv+CGe+G4uTFpXjUukb6/eX5uDCw1xFfXHRQfX7Elbh43J16cW401hjTGza+X44zn53uaBatcQ7q8vK9Tner09wnXnYBAx9rhq7hjAExwvgx/6dSbw/BdDtBejoCcZcCHMyuNHag2OR7eVHRGHXuhWR1zN8jeKe4wciZeAiQBhv0i85YsQflgicMhje4HwASDLvNI3rzth5OFgd2SwYo2xdtZo5PBImngkS9d6ETpJEvBjRWBJeZZmZMCzJlTHavM6IvTtiu1KDGVqEwLANC5jwFfALYEeJ6rVqTghwoEkDohD+XK8iAwgR5ABcsAyOBFZIJgLGjb6LiGJaOkh3AWmw3dpCGFOVyENujepLSeXo8sxAF8fHfnpzRK77lrNdtlqBkB2gAygCx0oez0ermnENQloizCtAWwwlYAUGQJALF8BnXkekuZthgNDR68eYklSqRVjPhTfnTlJRe+qcpSMWCecm+n8vTYju6dS4X8Vqfntkkew/i8bdpQZT4ZRkoNbVulTcCmcOzNDz7It2wJATAV2ZwVcEhReCta9nEZlQ9gyRqlXgJGeaSwsgIoxUdyAXA8QHBt8BF/uFGmnP8n2QJuVV7uEC/e8MX+baVWtzOWYKnox5OAsig9OZYu0Zbq9A4gGhufMZne1RfHPNkRc8rVeN/KbXHna+VYd0ApjttwYIzu16KnhWr0qsU9NqMn5qrtzOvNGwgTi4e2VGLa/AV+dXtM/9ZYbUBzlPn8iWjVfrpN6AmE150fn64LTBLXXaZBgGtavDxnYawx6I2Nj/Om+PKlD8fLpaERI1aJCR28lFCNDZdpj7YWnswY/y/Hyu0NcdDY/tFTaYyPrso3VbN7etOhrXHW5sPifcs3xNzu3qh2leOWSb3x21c6olfx3ERYb6lOdarT2xMOgt6G4kwbb8HluYGKnJpfAvCk7PRsOG+SGhDoOJ01eegxwLHhMBMY2NlrS6cJMFBqAB2b5SUvyOzJRyo7Q6WXDrBOR6tjXE8hX56SXHDwf7gTVmiUKpHW5SAvO/QiR+byTudwcrG1pST+6xjdiZfYXvc6KVAxOcwpSTq3NMChBeqQjMSRWPJqyC2HHAsb1IQRox3DwcgxP5y8DugRc7zC0WhxT17GYy/mYgVfsBHIojwGRoWNakCIXiv3lrm4KdO6Esc5AESMDYIyVhtgC8AifUFnCsqeqKLcrj10YKiVTX5A8QxKc+/2JxQV5mMBKsoO8Cz3dBuguPhSCLhIHZfLvbJpygfEE1YbwqR30YAG/h4hEpGfHbqDwt2rpZ2Lg7KSVwCrWuK0L+Vh1ZKaPXJzenoLlcV2UKQX1tWPnky3Z/sWjpMXbKlHrg33Z7oBY/P0Xyxpwue9DKWVvFJWuB4WqqH66muVzx2ufHqg4EGpXDIQRadGgXGWtoG/AaEVXHpEvamYdfrPJJoc/4sjNY4XF0R8+6/zY/KCaqw8qDWenNEbP9lqUOw/ZqCaDzeWSrTqBrD76PaYNrcsQKWGRMPXdqOAEYtALj+gRY1SFa8bwZbDG+NPE+dEWS15VHtzbLdsQygoDliVb4w2xt6jB8S2y/eP3VbqHyvSffcGOubGv8SIYf3jpD03jC2XbYyhDIfoBsjNxE9X1r4hdl5lSGw4vDXeM7Qp1hnM/BoulKaY1V2NR2csiK+sPTC2HlqKP0+c77ly14zrjMP+NCsW6uL0NxBTXJ3qVKe/Q3mPyGN/h9PDeoWTVJyXrCCBnBPJcGB2/sTKswASvKirjj35Gkeu69QPUYprUm56Jmrpa3sAkA50ncpBAQoMEqWNWJOKeKUwtuA+ZOAgHRIYkkIycLYFT6so2XjAvPLZiwM3FLI7DJ3YZTiyXBbdKzIXgISepUIPQKZ0xyFjA0OWwkEbJChvOvMMs/+2JA64V2FT7IM6OP8EQlDNhib0yQOYeVfbi7PT5jAyemc0hXcPaffC6OudrwCG3wq+5JPuFJ1jLEnd9AX3dd78UqCU8pwzdBLlXLIE39gZAAdgqVa6lJvhPLJJB20GmABWlZvywY+yFrXsXlHP0yM9vU/IwggCYLSx7O1LWS6nAJOH63WKrm4/+rl3C1wq5g2l5MmLBx5+pa5FLif+A3BnACTgJ1b0dFEKt0vaFqZTfg+/l5qlB/Wai+42ibfLq3yARV8HGM4ycrhWqmV5+bqDQDNQtax46t+9ZoA+a00bUilYj46eQFLCyspwzAt/RQ+lIsq8tVrtkM4Lo6u8MCoN3fKrXQqfr+T0XCobuixFgh8lrtN/ILmqfeFwIxYY6yzHyc90xDojmmJOT288OH5hHLvhgFi9f0vc8/qcmNHFPAEaSl+sO6QUR2w4MJZta45pyge3eWqHy7S1xvpD2+POKbpZKO2o9lJ8WuCJdt9daYjthrfFvmMH6ImiMSZ2dEeXJDeXWmN4a2tMWtATv35ubtw8lbx98e2rH4uXZ3TEaXtuHIev3y++s/GQGNbKXIMkgCMXCwF/mLAwLn2lI9YcRm+fLyldsNW46fWumNDdEFcpfpcVB8TPth0eD03s9Py9dUa2xE+eWxgLmKvgy4wbV53qVKc3kq8LfJS9EGf0h9hV+X5AFFcRndk8EJHMc3504HltvraU3s5Xm4EcofCQc9QP55cOSNc1w5ocAxIUQq+Kv9hAVlIoG6AiAzJNVY6WQVWv26a/2vWcb24ShHLc7xTO3j13xKArDhn+gJFaXpwxUIgymJH+ESY+lEt7z5WzXsqBrkpjUEMPEenFrzbfzkrBuS/vl6kd8rn7lBMMKgi+7sERH3prKDc5rJ4SJCcS4t5TtgEWxwY64CAbgISuBxi7LK4gwtJmBoyKQ7bgdPJnaFr8GC7OokmKAI8KiBYpA3mcKj22NH+MqHjK5fmK2En3fELcFgQy8julqiMJ5kGcunc1ug0oji9OMD8MGwCcYClQ5a8SkExhzH8DrRkQqg4R63TUqfiDj6p+EFA8BdCepK476cMi0ejuIX96kdFVAQA1XjxgseJsQ9mW/OF7eGlzz5nSUV4WFPYXOPwsgBJKw7HKAGEHegbJ1yQw5++guoeu1u6UTkCxqU9lsXwZQukIhwNrycGyyfYVn5Lqr6lNTapZ2VpStwY6S7QxXxGdrefSoWRHa6zTfyRRP1z03ISmdEac+zKfOOiL3z/XERsv2xwnbz4o5gr1f+2xObFQjewG1mTzE4czxkvzqnH31K7oUhqWBNhpdGP8cfr8+Nkzs6JdiI10PI2tOagt7pnWK5A1OyZ1iYdaxtSOalzz6sK4ffKCuOhFngojRrQLDHKR6wL5+qUPxU1PT46Pb79BnPj4lLj0xXm+SLmw80lfl5QaOPyvGd8Zc3UxvXvZ1rh0PJ8XqajRMz+vGuPnd8f87nJMXqAAXUzbLz/QYHCZoU2xwqDmeGJmJY59ssM3B25mvhHUqU51ehMBhBrkTFnNn+GyvIPgRIpDXY8exsEhFmE4Me4YOS8Kp80FlhdZvjGH0wWkGH4oDTwUb6+B89RmkKT7iR0rOeCvvJaRew6zZ0j3BsIg9kVez+/Qn8XjyAEg8FJczoFTsGRxHwMUkNhs9I9flkEydP/jHgj5ARI+HCuftFIczpcQ0qtMSps9fwpFvvJkbrP2P2KtkwCFl43ALo1MWFd+RTq3MpPP2qTi5psysZv4u6jIBSAJzCILUAAD66IDgBNDi2JMXuYeMtXE91JDcIEL3X8tk/TIoA4Iw5YCOGjCWmmet1fUYSO9Xs0AIGxCXuoRWylaaZi3ZtuRlzpGTjHx3/aBN0O70tfDk2Ji6EC9U3cVydBDP+kSkIoV2Kg4pDTWXeBYKVw+/wBcCqm9Ee1eRwCYSbUqe3iT/mjFciUs7QEKZG4h663ZTuhodAYP8qmsJQEnl0NlV71Rg8zjs0kaeUkBUEUeiXT3oHSkrdG7hwglbGpql+w2gbMW2bkxmq2fspCcIW/ap+uecssijZIpH1kBeEo2vAGHPD7ZGNTZUiKron+yep3+E4lGSaPr1MVx4pPzY3i/UqzQvzlWam+Mb67dP0a0leK+KQ2x/XKt8cC0cjTTQNQ+mGVAQxnZrzEmLogYv7A3nprVGUObm+Nraw6OfcYMiXUHR1w/YaGAGuP6DfH47Eq80t0WJZ5MdQEMaGmKSZ26IeuiWshdSozplVuhvSFOufKxuODBV+N7+24Rk8sN8bl1losO3XTm9vbEgp5yXDVhfozvsBaiarw2vxqbjmwPOvDbuTZ1E5jWrctPbL+01hDlyYWCl/UQbcU9cXus0BoXPrMwpszpiJvHLYifPycEWzT+vFjrVKc6LUkMmfKmm68P7uo4GpwVN3mcS97x7XA45F7hK8nXFU4QF5nO1TFOm47WzHT9+0sN5pNJiPeQGTxJRZQ2wnMINvlmFjlE6eV4nyUb7gc47QwDjOCSfaNQFHGABm28AcgQm8LR1FoWfFMAYE1xumchAUoQVQh1MpxsyrMswIaP9L+QRVq4e5ixMKTlw9/xmcwS4ANAkEasYWYignrQzpxsV/bom8N4BlvaFulei0cfZDmE/rtKAiPOzZc7atqAP9Zt87C2dVcasvPTsYNgZE6qD9yDlQKYNGnDpugBsFKwDtGTcqNjBrjfT4fIJG82j1zAWLZ2vmxbDFnDAbkkNIgnzsCPfNILli6ojiWfIVj3gJIJwKk4gC4Jna/GKxWP3l75FYAeWgHW3BIQQ5qsS9TIB4hsq43N9CLKlzGs73ySJwTmJKhoUJs242HFCwgD5HRc5Y1SA2fqM+3EJ8lK4tFIdZNGevOAQz0wX3vRm92FfAC2AnJjt7SI+pRsm6hO/3mkqveF96uXFsTE3sZ4clZfzO2pxMlbDYkRrYnuVxxQjdkdnZ6DsPkwJks2xu9f7YzXO6sxZkBr7LVyW/zqoYnxyIQ5fnIZ0NwgoNQQ17zYKfBWjuHtyiM5mw5piPkLOmNiT29M767GIF07H1qhSWBqUOwxKoc9Z3d0xy33Ph3PTZ8XPz5g83jvqiNiYVcleio9sf2oAcpTiv7NffHCnEoc/8isGD+vS/ma4pPrDI5znpwVN722IHZboS1md5fjl8/PixsnL4j5vZU4cExbrD2wRRcCF58KpStwz5UGxsdW6qcHn5bYbkx7PC+geeuUXPbEDqROdarTG6i36KFK52YwhlMrbvLADIM3XV920mSx15LT0mZnuoQzzh4zX3JKQ3rcXwFG5Lj4XmiDp3eQDs8EXw+Sik9xnfpaTTAHDz7ATn46bdAxPBwnntJZ4hSmWPOSk3VeBXKr07F9ImmtK2AKzkkGAQYQ2gucoIcH9dgTZ6eaoMq9YTqgR0Uxzo9MjrBTOnOYyylLfDpI8ujEThtda/msoVSU3fq4l5YMQBJWwII9ZXIxbLdGNvHyp6p0TO+aHbGSohH3cPcMShjDpfTIudcrWiWXeVf6ca+ULshBc+rG87R4AEchgR/rIL7AN+sA0HOJBUSU35uNqE3ghpQGh9Q7+pBXstlXqCf0FEvkoYe/HJGGVD4JLdKT3+CdHj0KhfSaHeDvugRUIV953IZSjwRDyuvksqV09Get6PISOwNHFcNDqNLZH52HXwX5lIxv4cKXdq6k0g19qDr3KLPkR0O38tKDRxbJRAf/eHFHZadtyX7+QL7ywZd6kyI6bJIt1LIU7qVZJCTtkvVEvbZIv2bJtWyK4TpWnYqPy7mUKdtnnf5jqNYguDCumNAb43sa4rCN+hvMfXyl5hjdlk+rbHuv2B57rTYwvr/hoBjZvzGunLAgNlumJS5+aX48N787th7eFusPLMXGIwfHZAGnGm2xQn93ETPciawNhjXF2P4N0dlVjnbdANv0ZLbFiDZdI9XYcNn2mDh7YXzn+sejf3vEfpstH4dstqpfdthwSGNcLDA4ZQGTYxtiQW+TX4j43mbDYow/fh9x+f3PxcSXXo1Pr5Fz5M5+fkF8aFR77Ldq/2jRxbLCADGlXUsXurL9dKqAfcb0iwNWb4lGXREDWhrjzKfmxeOzAIW61HSF+yKvU53+j5Gbte/8i3aLD/7eJmLBU8CA34IkEEdmoNMsxwOsIkwJdd0zZwlYB07JoU+cO/eURn/Fxdeg0npOlsK5PKsMzeL8xctDmwTKyXEdepNzqwrA5LwkaYDTJCfgieva1zg+UXIzg+5BBX/dM4gv8w/nmDuTezfIK0cIX44NNCTAoFSb7wdyplkC6dGoB0J0VUhaA3ly6DBmjpN04u1CgEcufVLwMN+U6Z4agZ6KbYgCsChAjjaDVjltAxfkmF/q6JTKwz07hxSZKK90zO9SPGEGa+gvGeRnqJQ+N8AnFUO9YBv7AvbooDCrAnBQaoZJPbwtkY7WMWHAk6wnyqEIZ8Ki1JEHH0khfeQTemsvNkgbQN6iOqUs0sv1hx5UqLTmFFAjbjanfgaFlIMhxIZWhSNXfAR2bA+3I9Kjkw6Ur1rOMmFRgFsfvYlNLJQrGc0Cq00A9RTi4WC1S2NQ1nyjLJSJcPMXCJS+XsoEYGe52I0k2ZPpEksPepErKnC+DY0q4lbpdnrPgdNPWi4qm78AYUY8IPWIfwJvABo2A1wDytGjlzrWHr62u3RJLQD4cDGnpUNmJb4+qdN/EHFzCC8T8kRnXzw/sxpXPjMnDl6lOTYb2k6bIIUrkAa5fEtb/HVWZ7w4pyta1QCfmtsbLc2lOO/5+TGvpxrLtVTi9d5SHPPEvLh58sLoVotad1hLLNvcFD1lNULdDAY1t8QBay0T240eFg++PjeueG1uXPXK/LhpUk+c9deJ8cFfPxwdLYNiNquLjB4dv3huZvx5+oLYZNl+ceCaA2Or5fpbn6cF9FbQg+iofq0xbUF3HHj+w3HLq/Ni683WlNy+WNDTG9sqwabLtMZggcThAqN3T5sXT0l3P0Vn6W0FLp+DxwyMVVqr8ZLKt+rgFgPUheVeN9p8Uq9Tnf7vkZ1H7TIQLTov9m/anKhXjkWuVAEJkOTG6ZWh14EeExya0upPG71UOKAa6JHToRdD1yj7jFM67bnWSAMccS8Xjo89nOxAcaYSBxgAWOC8GwxdtLGXY6yBG/1v4PrVhpuz3uylG70Xcvle4qjJPSqE6Vz7ChPVrY/ySyZhyM402uilonj0grgnJPX2RjqF5duOlC0ddAIRNFA8zM1T4bJfDoNxqjIo3DYEOHBc6IijbmiULL/tS4+LYYzyC4Cgq2XwkJz3NfdS2T6yA2uHaYsQcICn0tDHFmXAgfQjv/RFJsHWA5CCfqqj7K2jnkkP+Mg3IvtY46wFPcpKo/QoKh2yhw/5SsfH8BmKZgFiQ73cA0hpL16IWLoRDkgBnNjOSkUbcLuSbkAd6svg271oxGNf9NTegJo6QgUaCHkVRqVIHr1hhLlOte8TiKowp60YWqUXlHbWp3QNfEAfuW6fDVGijbv+VT5ANGVUPub8NarM2NftED0EuNxTrD368hIESJAeWttEadA/ZcGXIGwA28YowRvZSserHNUm2dK9vNQA7UQ2AsTRq6hzL7siHr4GXfb8MH65ssA2XZqEjWzOOv3nEA0fkHXd1HIs18y3SqsxpK053iXQ4xsgrcIXOI2ckHKs1K85bp/UGyPaS/HXOdVYZ3Bj/HCzodGu2p3VVY21h5RioHI+MK1H6Rb6BrTnKv291tpz86pxzYQ5cdzjM+I6AbcVB7XHWoPa4v0rDtKNtDMuvmdC7L/t6jFNIGuHDZaLD67QP2Z1NMZjMypx9+TO+PPkueLDSxO9sbF0PGTtZeL2ZybFHr99ICa3D4pP7bx+TOhsiFndZZWjJd4zvJ0276ft817pjEdmhHTojZd5TXYJovuc6R/7rjwg+rW2xSrLDIy5lcb49QsLKbwvnDrV6f8a4ez/3ga9VTg38eYSE7z18NZY1YNcnx/m2oRS2uSs++mYL9u1yYG0CEAwF7VNaVqUm4nZbbrQ+CZyq5x6u64t8rXIebV63+CecqaEtwhQtMk5tjXBR7IkvFnOq1l8OG5R3hbJapFG5GtVeCt73dNaiVc4c2lL0olhpmZdwsx8RQ56eO05bSUd8+UYsY7WUpPj2XCmjBo06wYmHyrHLqeqcrDSP6NrTOlqkixPlyO8do583TQNsBzOZwMlSxur6ZfED3nwRkazHLzMqbQ4bfFtaHbPDfnc88J9WHmtoMoEIDTY0T2ppD1ySuhjmfR7YXvKr3pRiduqDAsiT7YSOGoVYG1GLjqhI3rINq1Vlb2hRWlkV4Er6wlPIQTrJU2YGtMiUELaZvFtrsr2AjlN3D/lR1oFPPQM77dWpb5kqT7Kkqsw9GgTF8IYLkanZpensIF+TcIyWZ8l71sbWWtUOjU2q/5kd8kF2LQAfAWS6PtUCpVFuqCrwFBJAK2Z9kRbaSRc/BXXovwl6V6Srq3oRt3DRwBfrk/hsrPK3UT5aSviRV7qgvmefAWoudQimzF4qk0y4cUAMjaifkuSR3xJcQaysjc6uXzoL74tJfHROeVpVl2UBBSbpQe2bqZOkaUG0ajro62x1fJ5I5Y1U0ssZSId2HPezBw5NcBmbS0trZaPRZ1Ox0uVaIJ6klAR6vSfQ31x8cSOOO4vHbHT6FIM1ZV/2Nj2GNzC+D7xqjVt3D8emDE/1hjIMh8tMbOnHD9/bk7sPrp/rM/3T9WIZy3sjZ/f/3J8c4c144yn58ah6w4BGfkGwcVy+UvzYkJ3Nd63woDo6K3EjIW6WrnKG9virhfGxzN/fTXet/Ua/jTW9Fk9se3GK0d7cyn6qTEPKPXEoJa22HhIUwxR2A8emxsHr9U/Lv3j8/HM6/PiU+9bJ17Wxd7V0xv9dZHuP7a/SlaJiQKUKwqQPjO3K26b0h2rDyjFS/O74v3LDYx1huSiwlCCVVxTxEPTO+PHzy+IKdJhfnfEFR8crnJzO5QdnKJOdfq/QbPnzI5pM6ZHS6vgjy54hno890eXZR8tni4MhTMRPRdI5XG/FJWH7ojOHx0jL9imfPJ+TpsvBvmSlkOi38sTvg02uIdwjBMgFXkAP02SKRjBvYaLS+z5x7XmNcBILJ0gv+Uop+feKF2rHhp07wRZADnSVciANbPoiagN59GDw7BYI8O+HioTxGHYS9GFJKWjXIAKAtFV+nHT08awIRqjm3tNUhvxybRNXm5Ch9IHm2E+IEOve5oSOEmacwFWkMj9Bh4o4RjJR4Ust/QjEHsTWBAWa2JYk95PF1qyi3sWPVzWrOABqnRPD6CFdLJhvokqOxCPAHoSBRasneJtX5Aq5e/rod/K9rA6toFsTxLSSpuqwB7AFNsjl/rySIX+/LYqB6BJR2N/hYtZ9gLKfq4DtSWl8Rw16pks1J3Su+dN+pE75+YpXBvvXdIzWNaPdI3Sw71hBp1qF+INdLUq9GZRD9LB9lEYlcX8s4oAXkNf8aYodqz2UCrJkE1kOx4jqiBj5aF3jF47QDTx8OCFhBD4o3eOaQJCTeIhWfrxNmiv0pdIK9RW1bUBsHLPHjZQfr/BTbmkM71q9Go2sERLc3v09VSjY+3RMf3LRwuwDVR56UXFxroOfQ2KFb18sg+tjr8W+cce5StLh/bW5lhz7FqyB7aULNWT64N6QXfl41rmI/h+0ea/oAsu/l2sNnZ12StbQp3+bcTYOfXPk2JDTOqsxg+e7ojJQiovzSnHRdsOi42H6flXletuW10F9NLdPaUrXlxYjXUHl+LVhX3xkRVao7WZq1P3ARqCGur4mfPjvEcmxPd2Wie61bBb9UjKXJYTnpga+606LPq3NcYLc3ti/LyK15Yb2lqKzUa0xTPjZ8fP730uTtljoxgxoDWOvPaJ+Nm+m0Z/Nb655Wos6OqNiZ290rUh5vUIyLW3x4jywrjwvufigdmtceC2q8UX1h+op6q+eGhGb2w4jKf0UvzupbkqbTlWHdwWWw/v5+VM5vdUYp7A46j+rfGagNzgFgFC6cFNolNPQz26MQxuKcXpz8yL856ZE2sKnI4Z3BInbDJEdvB14puTT+pUp3c4nfnLn8UPfnxcLDN8WTtYr1XFzZ6bvG/62d5xMgz1EM7W2tMd7d05F9VhDL8JXPCw5kwADRyzjnHe7A0UJIQ9zso9G7pvlJGJDHnSnO+EHICMrktl9AsOYlmV08XpKTL1kkN0nhRiHokSSC+HqHQpFwfqbOIJgAFEUD7tAR1EKA16UVZPlpcOijR/ABy9K/hNjuFXc/rAH97OxGZ82ojgBEXIB3Tg/NER+QAHpRV7wF4OVcKnKIP+7EzFvOqhMQUQrnjkMa8N/eyy4UmMQYjKADCzEPHWPayJT1FhZdWZexcVBwBkCBGbk5/6RFfsUNE9EezmeWIAOANi9iqvVCoLaNjPW0dsgsHRS/l1Xy2TX+EAVr+Z2yxdSCJdalRrO1gHYIc+gDgZIlfJsIIqj4Qwv4sS0nuKnUiDLTxfUjw9x8s2s0LKCJQlj+xKFIVBtjbb1lw51iEyFUZdWhcR7dZvtlI/Ir8gofpvak6gg23phSuXAYTKToVYvsJpw0qPHgzH87DA9UI6qETXLEoxVI8cbayKQOvxQ4Ci/YKEDECuqnvOGqK7X0vMGDTUYmhbUiKaBQzdUnWMnW1TZIt4g5gXHigSFmlva5P91A7EgB65iuui0Flp5y2YH8d+69j48Ac/TPa3pQRwq4kVEuv0byRuj+yy2/2EZzqjQw2rsaTGrJvjsev2U6SqX/EVPYVyQbBi+vNze+PSSQti7MC2mDC/HB9fpS366cYlwB+jvF5HxF8nzIw7XpwRX9turZjRVYmrX5gTn9lgSIwX8HthXpe2SiwjsLS2QCC9Xzyd3Pfs5Djzj8/FSXtsGqsOHxxHXnpP7L31WrH5SiPNczH5eVBbQxx15/Nx7cMTY8uNVonPbznay388OKUntl2xf3xoFL2BTXHdxI6Y0VOOQ1YdHOdN6IqthzTGGgN1o1J56OK+8pU58eTsSnxnw6EeZuGN2xP/uiBmdHfHMesPjqECkt94eG68a1RLnPtCVxy3UVu8d5mcE1ibZ1KnOr3T6fRfnBbHnvyDGDZkWOEk9SdHlI4hb9W0dfylXIudsl2hHLYn4uvegdukR8Nv63F94K/kJHnwc3736pAP5oAWJeJSZgeIwkORFO8qX5TftiQMRyN+zaWolJFnSQY2+aaprkM8FYANwAhLeHEgfoomynJ8bCdMnAAIIIOEcoTufVI+0tZ6IwwaFK+sVgtnK61SL+0RQbzTK6+dvwINdpXBC7i6K64G9lAJwKD04gEopTfF67HpvgtIQA6bJYgPeyXUPyKwicJ1Cghzr6YYgwlSY+1VOPg6vTbyLwLYycxps1eLU/FBfUAXvElHPIllI+ujEDhSBr+MQPkUll8xSBnUM/WYQBvZChVf7pIA0QTEhINh6HVFvvhKgKpa+eBHLDyJUhz1LuXco6a68hc4JIcywi7tYDEyn6zKPVkB/r4ushyX/LKM2qRzRfXi+ijajzVTOGXulW4MVXq+m/LCn3xZbxDpAfYKF8ii3TDXk3o04HOuTM++BmapJ18a2FRyiKNtuAwog66FT+Fqgk8OmSZfv1RBGXDYNFsloKawg9uabNMkfp77KfVcv0pLMVwHyuSHCsnnIchz6BQ+e978OOeMX8f+H90fjd6WLrjodzF27NjCDnX6NxLj/q7fmLCwEjdNXBhXvLQgHp3SGYeuJrDy4vy4bUpHdKvymW8AeKuoJa85pC0+s/qQeHl2Z2wypBTtarSXvTw/pnX1xlwSq2qnL+yNgQJz83r74tJxs2LVEe3xcmclLntlQTwzqxIfHt0v9lmlX2wwlK73xrjxqUlx+h9fjFP22drg7XcPvBjLjxxu8AbQqpGHbYKnkogTb3kiFkyfFXcd+q448t0rx58md+lhvxT7rDM47hrfHX+c1hOvze+ONQaUolt63D55bsyc2xMrSC9uPsyguHvy/JjU0RcrC0TeqnK/3qGnKtnjrzN64yUB1Vm66AY09cVeY9rj9IfnxPRZHXHxi93RzYXmy4utTnX6P0A4FLy3AJIdl5xBH5Pb5Tg4x4H4G5Q87ZOOMNJp86R/XTcM/vjD5zqmx4RrhM55eibwy2zEAYF0FUaT8nlYT+y4qomDD/PBkh89DSUf28tJJxxHs5xQSefmQdpGycFX6dhzzNjLwdObwpbzksRPachTe9kAkEFYs/KnLsUwo8JwdzjZkpyc56eh1yIeVc8bQw/zVQFq89aYU+ZyFrzIh1Pl4TDLL93Qj7yKRw90Ii028zw5BWIj8jq/0rQoP+GeX1XbzCfloQs6tSgNfTPWF77Sq1kbNjBP8We+oOXL7rYhsqkjhaO/6886FWXW5qUqxN91IqDJ3DPOmavFpBLWA2XOInowj5G5Zy3yDQy9un7Fg/MWIXHK2qLCYEvKlHMilV5xnpNnudJVgtGVus35dxwjV3wEnLCB55RRlpruStOo9slAZc55k91IZ96pF3XNHEn09bxIy2mMVua2Kb5Vba5EO7YdVT6FuX7ghf7YgzDp4PmDlM3lku3ZW05DtJaaVU7ar+RpT7htoK1V6Vokh09Qer6n+WS9eH6htjbyiCfXIQAfwMWcOnpvaTlKblBoBKcyc53RcknHcD7THWjjDJ/ygOE5d/BwW5KOJR3rAm0p5tD9QyShng5QnNbp30qqfNE1kztim+VbY/Uh/WO/lfvH+AWV6NevOR6YU42znp8Z83t74mmBn/NenBlXT5wby+vucMR6Q2KHUe0xvaM3XphXjkdmlOPZ+V3x/NxOP2290FWKHz+3MNZfpk0NJOKi5xfEFiNb4yvrDo6V+je765jbxx0vTIzzHnwuztxvy1hxYFuMe3123PfK6/HZ966jeG60qSNEw5k4pzMOPv8BPUE0xOn7bBHLDewXaw9oii+v3c/xN7+6MD67fv/oJ09y7SsdMaSlGlsPZ8i1Nw5ao02AjCVHqjGnuye2GjkgPrXGgBgnMPra7B6lzUnXP956YPxoy+Gx5mDWQIr4wMjmWE+6v3/sIL92fuOEDstarFmd6vTOJnpHPBQDUGPYTmDJ66cVIM1b4SgIA8zlUCq4SlcC3kR/7hjwtc3VAQzKKD36Kz09FeKt89o8q4QEDcqTPQnGhhzT06Sfe23EgDluDre8HPbyOaJ0l2DvvNq7p4IjCxZEqdBDRXrSSpb+u/dOP/dwob8cmqK8uedCjo787snTuXtRyGceEHySF/rTNQL/PGcPf/23g8VeyNK5eJIu5y8pJ/HmIF4Fc+/lpBnqyo/eZ7noCiIqU7Enrw9SP2yrX+6TL72hVB3H2CxlZD7SUj509JCp4hgCpA8ps2CHIp/1RpAsKt0ATEqmLeW4x5FzNYAGemwVnPWgA/5sU/GCsxK6x0jJ6auDB/agF8t16h5f8UO+DrEX+mSvapHP7TH35Mky67xoN4A4ADjqWX+d06Y9zMgx2XFC9EYpEUWr9vKAwgGAXqIQKl1qb4tatvi5t1S6uXziaUUoozb2hWLaZTqmALj9koAgsjg9Q7H0ACpQf86pY5fETwrM8qMMtA7FoYP+uD7piQbEEWZ1lK8ioEc4dZjlliDpX+3VucIrLEjcK3spP3XEebXcq4e2orfyH6BaG5V2/1qqCV6S3KODTRSXv8XksyI8z5MyhLNiM9/FoYvCa4f/oWTVVPPjFpZjQk9D7LBSKTZYpi92GtXm75NOmN2teu2JXVceGAuU+ME55dh3zDLRVW6M6yd1RrseO/QsE+su0x4Hjh0Y42Z1xV2vdcRy/UrxyrzemFJuiH3HtsWk7r54bkZvfG39wbHtsu2Lbr482T7y6vQ46+7n45R93h3L9291+Cn3PBOf2XbdEJuifhYbkbdMD73sj7HzJivHd3ZY37d+5oPAk677PdyzNyCueJllPxpix5Vb4+aJXbHGkIHxkVWGx/AWnjerMaurEj99Zr57DF/vqMQeynPoesOiTU8qzCVZX8Bti+EtekrTM5gvnsbYb0x/PQ31xOsLK3HHtKL/Wtt/cBXXqU7/MDGvJ50Em9q1rjsP8xQNHIeLY8Nh4rRwo57TZQBCIhxubnYGyps85WTksUhLL0Brcy7QDfk7kMrLFZZiMo35kMa88HYie86USTqH6pjbg12eDtwbASmM+V/JtMYHGSkldSG4kAM/HC7jeKSFuWQ5LXPjKHMKUjDHpCMu5+7pyMN8nktn8AGpXEqDTNtTITksm72ISMW4OeSXenj4FUIU5YGBKO2aZcKe3OscpfJy7rx22hSq2MhHLPxJowzomxyXSIYsfpJHEQEVpEMAMtwOSK+TWjrwrqcgAvxUJoAJy2l4gVql8T1ZYKyWjwPqqPa9V/NSWQF9OrWc/EoDfYmKK2kjM/WNtZxM6SWv9gUDwLfzorTkWU6hq4eQpRcva3Du/JSVFzqss86dxrFu47QdygQ4y03hzXJC0omXK9ztRt0XgM3LwiBTf65X2gTy0Udh1ZLkA0jVdjxELpBEnoquhV5gLG1KD0zUQYUuPP7EjxLwn7jeYtkbIj3n0fK0KYieaXrR8qUgXWOSS13X4vm8HW/G5jXHd1JVCKXBrvrTsfLRLtFBP1rJP0Ke1yiSpH8tcdG99Mq4eO7FcfHyK8/F5KlTXXD0zgZVFKwgCoUxvPd5UoZwZjM7zZKhScXR4oD/OMrhyL64d5pAzPyGuOHFrlhnYCmWbW2Mdy/bHF9cc0B8aPk2gZhKLNvSEHM7K/HMnN4YrPihuhCmdFXj58/MjCdmdMRmw9viGxsOjEPXHxYvzSzHA68vEHgbHHdP6o4BzY3xmTUH+kWEbIoJtl6ZPjdOuP3JOG7PzWPFQbn47rn3vxDrLDckNh89zDdK25U6Up4Tb/lrnPfQuDhlr63iY+uPdnqaUXb9k0abGuXYQa3xxbWHxAPTOqRjX2y9QnvcreO5PbkYLzSyX3PsvnL/6NIFttrgtthimX6O8k2AC5xkuso5zxt0xHtGtMb87qZo1eW3QE9uD87sVqjSO3Gd6vTOpgRtHHCTpmctnaHBEc5NR0Rzq8fv+YavSzQ/MaRznCP3UZwEGzmKewxOgxB6LGogBHn08FmWGDaziKrieXMOPTKP5JKHvHJI3BOIZ593W0Bb4fQtk0P9Jy89K8orT+Zr2j1AhaO0LtrggRx5QR9nD1/y8X9FSk2XA4dOeJX5wLX7hNMJCMBHaciDHZDLQyXlsHN1ykxPKpjCl3J4K35K4rRo4/L6GBvrmLIgS+kBBtjapB3p3CtE+URKYtnUASc1OehCbxO9YOZelA8UQXbLg4VksXcdal+7vYoB/9ybaLCpP4fwj73EeZ4XmxjmD77IUSIZESBi3dgI0h59sLt5mJmOtQdoGS4oiFh/lkoZeMi2LYiQLDb3DpLGZcceiFM4KVUA2ALEaQf8sIe1o3BOR0bS6FR7twX4cVzIde8xAL2QAaD0tUGcNgNX5anNW0QObbyzp9MvH9RegLEgyaV8BnxBm5EMZ8I+HNMi07eZv2zuXml0UDxgrtzLWouSCXhXVvS2AO1dOvYYRPntyxoFSJUI7Wr2ctm11T6d9l9R2b11tPp/IVnVvt54ZdLrscyQoboJ9MRfnnsh5sybG089+1y8PmOmDfLKxIkxecpkId+yQN5r8dxrr8X8joWxoKMjFv4/9v4CsM4qWxvHn8g5JzlxTxtpU3d3WlqqQAsUWlra4u7uMtgwwzAw6AzuMrg7pVABSt0l1SRt456cHIn8n2e9ycj33TvD911+3Mv37z45Oa9sXXutvZ5ta/saUMNrX2MDtjFMGcOIyLv37cdBgkGh5SZ/EwKhZlTU1qGgsBB7Covs/n+iE9/XBNtQwvwNTGlDHaHJ6JSOeXDZaIo0G3A50dFiI5yWF4OChiDiIlroPwIv7PUjPdqNrw42YENNE9Kj3MbsX5c3ocTXiu8I7LrHAMdne42RnFjJKGSiohofbvp4La6bMQj90+L5phVbD1ZgXUEpLpjQh/WlBkpMF4495XU4++Xv2SuLxLNnTkTP1Fgnsv/ISUj5k0DQeFm/ZKyuasG+hhZEeiKwuCxgO0/FsPIzLNmDLnYOqpyEw7nS+gjltz3L7a4NceyBjUyOQNfkKCSx3B8edOzHKbZ/9nvYHXa/PmcNs/G9o+jN8d6UtaZrqBicEQA+lJJR7566QaNOkikpCFMSbC1MkfC5s5mBjT01lZSE1EyohXLjaHprP9W2OKl1KBX6IyiUgmXi/CotqSN+5ZHxOKNKvJdiUvy8NyXd3gA4GwgsUvqyR44/3iha5ZIZ4HO9EUBy0rUEOi4ZgeJXFhxf/M8/7chXnmy6ikBKtJB/AQP5c0Cjk7juHWCinPFXmWnVtJgF0Utra9rv2unKX6O1E15Ria7KotULieuADUcRi8RSvkzewimMRSmFTz82jUaAqogUjwCW4hTtBdw0tSc6KKR541dp/w128pr/9c8itnqRf+X9Hz8ClXyn8isN22XLfGlDgYE6+hfgUpyWtL5Ki8/syCc9lz/54XMbvXUSd0Z8+Uz3qhOLhAHsnpeirnjT8sE4VGZhWQ2aKQr5EY20ScHJt9Mxt1ox3nL86L+tL2Mgh5wOnZVLo7/eMQ7nvfiAD/nnlFer5HQrvcX38s9frZmzEVOGFfYTjxn/KWP82gwPC6f3NhAhkKZ3jFN5FniX7MkyiTYzOPUTYfJqU//Mn+F2JyvOejeF53PrXNGPneXKr+pAU6eioSNDzIfxvOpMJf73zhlxF0V+adcWAW9MEtJSU5GclI2k5BRs3LaVhQrDtn278c2qH1B48BA279iOotISVS1279qD7bv3YOf+/Vi9YQOqahqwc+8OHCgtxj4CvQ2bN2NvQSG27dyJTTs2Y/OenSggSDxUWYvKygrsJ4BrL+//MKeqBr6rDGF9eSuaWKHDk1rRM86WTKqWjL90pI3YW1a8dYj93C7xmJAej0BzOBrYo5hDUDcuJxH769krZi9gaUUAR3XxIi0qDF0TYnBMZxnPZURqeMyFoT4QxM3vr8LZ4/phbE4q02ghg7Xh/m924bypQ+CRgNCnloR+tuUgrnx/NeaM7Iabp/QnxFSjpObvP3cKKwHVFO9FPaOxsbIVnkAziuoC2FnrDBdL/OqbW1EcaMEj22pQVK+mxakohQ0Pb7by/90p/204PseLnSWt2FhcjV1VzTjgY14kfA45D7vD7lfrxP8GiCTvUgZUmurZ85YNQRgCvpApgYDPj3p2UG16qAO0MIAUio0GSFT0pfyYQtaXNwJJUhLh1EQCO1qrZIuspaQY3q8Rcmsn1N5olMmu7JmZjHAEG02+AIJBKiMKqH35zAEVlnP+0CPjtA6g8qdwaoStIZafv8crzae82eicnMJanPLBD/Wb8txh78uJwQmjeFVe211o4KA9j4qDytgAhcXjPHN0vdP2SLF3pGX54p+Nqpnf9pFMfkR/U+DmRc94LXoqLv5TnGq5lBcpc0IA4RoLb6NtFlD5cuhgI6L8Vf5YMH6dcpozGjjAzCCNsIseK7zeKQL+adqxA8R0gFZl0MyY6J5xajRQ13629Q0NPjQ2BhEbGwdXlPNeDaamKxWH6skAqX7bs2I24pQF/lNWlQWVy3QR09c0pOVSeVXaypjSVhkZSQR5TDxiJj0sn866Z38gYGkaiCMtOoCS0aCdRrZejmkpfd0rXgErG6FS/MyP/FhtiQ6MW2UxO4Skv8ot+lheOn75tef65cfkRJ0UPdB0MfOi90ZnhpEv5aHZeMKhZUtLBBqaQgg2B51yU0BatA5VGVVdWb6d5yKkQxPGw3Rs7SCf6Z3Iz+Qd/7zWiKIBSKb3U5zxg37t/y/kRA4JQqBJZzKxAC0hhAUDiIuPQ89ePRET4UZDTR3iorzIzuiM+Nh4pKWlIjUxEVFuDxrqfIj2RJMZ61DPhmzokMEWl4Q3PS0F3XO7IDbKA1+jD7UV1fBGRSMzM8PeyVK5iPU/z4Xh2+IAVu9vwHcHQugb50JjSxgKCEq21vhR6SeN6Et5F2M6Q85yrciIDsMxGV48tqMaxQ0BArVYrCZ46+tlo9HUAl8wiPN6xjkMYmEcF2RP/vr31uDYwV0xvXemMbJ6E09/vx39s5IwNFOjcWKNCDy0eAteX78HD588FjP7dGJcYlYyv2rz35BTvW3lO5a0n9fVjZW1bRiXEYPPihpQUNdk0zDaTVoRaEMKy/3Bwcb2kAzLQr+8L4g1FZpydZyS0zfTCwxOC8OgjGjEx0diSan4iQEkIIfdYfcrd45yaedl/kjO/GznevbshVee/ysee+hJPHL/n3H+2ReZUulYy6NwHVOGai06RmkENqRwNIrnjEQ4shsK6lByTUXSG/9pxEQK0gFEpqalk/hOSlXqnW13cwhdc/Mw96T5OPrYWcjO6QJ/KGjxKMeOUmTI9jSszVUCSi9EIERlaAfORzogIsD2X18DU8yzpSOlyjL9TdlSWRtUsMwoOkdtOYqffhS5RijpQWBB4ZQXFd9UIv3ZCKWclCnDyy+9WZmk2DWSpzDyrq/IHzIjr0pCI2sqD/1a+ytA7YzqOBnUj1Nn1kZr1M3JgdFUcYiGIeWR984Ij8ClzgzQYncZpBXgEWhUSIZlnFTz9OYsvBeIbA5RF+i5ym9Ahv5EX/q0bKjcGulh+y6ApbVmPvLNgL4DcdvNd+L+ex/EA+SbmNgEA/pGc5XLssNfFsfKyfByHdPi+trUIt/9DRTJnwAcv46X9riUL/4qpHh2woRJ6Na7t82mNfG+T+9+OPnkBahvaLD0O0C3ri3/DKvwGtTSVzbt9Mymph0uMBqazTxtrW4PI8sMop04x+gm8Kl75jtk4InB6TdMwJYfFS1CI2nid/oTAFMRWvlegM/xy1895Dt1cnTO9+ixE3HEhCkYP2EifD7qK4Vj1LbERzyhEUCGEQ8oqDMKRxpZuoxbjMUwBl4taj5tX67g8KQo9+9dgCBYjqn+kk6jKuHIyupkd9EEahnJKWj2B7BtyxakJydj0rhxNjrnjogyoSosLkUSAZxAXA7DDe43ACECNF+9HyWHytBQ34jklBQkxUSzIWhGSlIGhvTqh0ED+/GZB3ExcchISbX0jGH/j50Yp+P/z+9kMqOB8rJocCyyCUZGJUbi/QP1eGxfAJ+XhmSOk/lmxSoHGvUSw/BXxn/VZB+RHoXzeiXhhNxYbKppQj7jy4gNx7M769ApNophLSQdGZL/1dBe+c4PGJqXjgVDuzK6ZtZJGPLLarD2UC2umNjTfJfWNeL8l5dB8OnZU8ejW6Ls0SkvGhpmb4jff0tO80OGZAvRlXUxOCkcO+qa0YNl/LSYwNtyFsCK0np8tt+HPolixxYUNfrx563V2FreiKCEVWIpDldPyAoTgYnpkdhY3Iwi0mgpga+cU87D7rD79Tr15s3iPRndzG+wvdS0kEbWu3bNg5ft3K133Ix7/ngPRo4Yg7knzkNjbT1ior1UMppQorwzrNvlhicyykBDsDGA/j37I5VtbdDXhCABl9asDujXH0nRCezwNjKtCER5oqwNjYp0s81NgIdtcDTjkeoRZtHGB33LS8tx4GAhdu/ajTK2z14+kxrTKILHraUeGt+SuLYyX9F2pyOTenTphuRE5sHvt2fNgWb06dEbOZmd4ff5rL2Q9fqM9E7UCxkIyB/L72f+k+IT0SOvG4IMEyItZFlfpiuUNa3bc0cyD1SOMlWhQQLRTYvL1f7ZKAhzaDThNyTj4/FxTtvEzrLK2aNrD9sNKXtifl+AeiOG6fXiM426CHQpPReSk5KRmJDMeKIQ4eYzgoBI2cVjmhFhuo9EAt8nxacgJirWZpik/EP+JnTN7oL0lE5o8vsMmPgafEiITkSXnO4IBtm2sSxRkdFIpQ5LT0pHlIu0YxabmvzwemPRvVtPgjhnEESL8an3kZ2dy7xE267HUChgxzd16dqNdHEh2BRAdkYOFp1yOjau34i33n4D1994FXVmPevaa2BBbX9khAcySCsA0cr4u3TpCo9H+tQZjdUoWnpqJ9alwysJ3gQkx6Ug1hOP5IQMuDqOjCItdBaobSQRSCf9J0+agia259rlmZqQgn7UzZMnTCUfpBmtm+WfdaZ6EoDVzkzWnJn9cOlwe/G/QKE4hmA2EAjBy7xlZuYwLekEBzxphkm1rPKEydgvg2iUOj01E4kxSQSTjpFrX0OAcpAJd5QHzSyXnsk0V7w3kfzhRSPrXswbYN3EEzskkO+aWTfhrHvRp6BoH9JYp3t3F9qgUHgkwSrLIZmzUU/RkF9lTEBSwJePTTZk11U071CbTqmcjxXE+PXfKVXHOWmw7HfQ2dUv4Ez5Mn+pSYl27/F4kJSUgHo2KnlsnDLSUu1ZbGwMUlOSEOuNpiDEIzU1BfFxFIaEeBOWhPhY5GRnIbtTJhkpATExsRT6DApXImJjvIiKirZK90ZRYN1uvo+x9H6aa8+kfg228+v8/X/gwrC0KsjGIhLdE5lCSziOyohEno6XqiUY9URgXLIbq6p8SPW4WLlq1Nmgse6e21OL7yuCqAq2ITeatGSvYWO1H4MTPYyzFdEU5iTCv7F5aUzG6Q2o0bzhvbXonBqPK8b3YX2wEdBTxvnHL7Zj7sg8dEuOxYrdpbjlg1U4cWRPnD+2J9+TGSUg/wUiCIT1iI3Al8UB/rqwva4FA5OizYhwRaAVs7K8GJfurKtrpGCleiNxao845BD4icGlRKRkOvKQSZD6caEfCa4wREVHoH9SJJLdP633ctgddv9T3Xc/rMCKH5YjmmDKRgXY4KtFClCeu/fohf59B2Dx4i8QFxuL/r37YMV336CmtgG/ueV2LP9umS3Ubgr4MO+kU0wRr1u7Hr+7+17kduuOmTNnmYIrLa3G7+65j+1sAhYuWIjtO7fb9blnn4flK1bg3nsfwOq1a9gJHoppU6bhw48/wbNPvoB+/fvhx3VrcdvNt+KRxx7CkMEj8Kf7HsS7774FGWxtqK/DwnmLMGz4MHz25ecElwswduw4uFiWu++4x5TO/FMWoLSkBLv37MMtN96Ovn37YPpRxxD0xOO7lSvwxz88bCNGI0eMxtBhw/D5l4sxY/pMnHzyPGSxzZ9IQPD1ksU48/RzCF6y8fU33+AUpjlkyFCUlpfh0osuxaeffgSdXclmo33kpQ21tbW4+vJrUVVdjTGjjsCYcWNIu+/x6MNPspyDMaD/YIwaMwZfkrbDh47CJRddhvTkdNLsONJiNcorSnH5Jddg9gknYeyocejffwA+Yjp33HY79u3dTYDWhtdfeRM/rPweEyYciQvOuxCzjjvOwOiPP67BZZdciUkTJ2HcuCPQKaMzvvn2WxwzbRYuuOASdMnthqOOmoIV3y/FH+99FCOHj8LgIcNx4okn4v0P38XwYaNw9VXXozNBy4xjZuGH1T8gmkD3ztvvRfe8nph3ynzsJJgWYPztnb9DblYXHD97Nr5Z8jVGjxmLgSxfOEHNEePHo7qmBps2b8KtN9+O4kPF2M2833L97aisKjdw89vf/oFgthdOnDMXe/btRlFRIa6/9maMZTyzjpsNv7+ZafZg+S7GggWnIS09E/uLCnD5ZVcaX45gXh99+C9474P30KlTZ/Tq2Rdvv/MG7vrN3ZhwxJEYNmI4+rF+Y2MScPzxJ5FeK5GRmYkLLrwQ77//Pi4+7xLMn78Q7zP8Hbffg83bt6Cmqgo33XQnNm7dwrobhSsuv4a6vwuOOfZ4LF2xHIMHD8LJcxbgo88+wrgxR2Dm0bPw9VdLcPnlV+CY6cdg8lHTkd45BytXfofbyHNj6eeYY45GeWUNDh46iEf/9GfSfCx5azJSUtLwPWXglJMX4KwzzsP4cROQQyC/ePFXOOO005GSnIrnnnwK9913L+rr/cjfvYMA2IFifxth4686ENJVeqazUfVeIE+H7eu9/ht/Olc2EqiR07knnIxelPN/5zZu2YT0tDQDgb+YU4FUMGVbzopCoe7TvTuJQHTsdxaka8zI5otZfBVe93LN7HWo9yjApgZMiDU1LQWJ1psiEjZCtjsJ7j/+/gRnO6vaka2N+Cjs/xLeGTX6+Vx+bRueWFuH5zf7MDJJ+Q9HHMt8ce8ojE4Kw9rqINZUh+PbshB21ukEhWZsqgphV1M4smLd2NvQjF31LShrIO2YNS8FtbA+hBGJMsjo0EMD2gJvd3++AW6vCzcc1V8UJo2dkbRV+0rRTJA3kWDvqRXb8eg3+bh7zljMHZTLODUorV7sf6HcrEsnD5GYkhmNfF8rjsj04otSH9KiXJjbJRFDUqJRwl7SppogOsdGYXByFBpCwKqKRoK9gKW+mUD2lT0+O/7Ly/oelkGAHtOKosYQdtdq2P/nrZvD7rD7pZ3ZgFNvXu0OwZZ2zWkMmiJo7V+v7r1w7nkXEUxcTdAxAOVlFdamdsvrTuA0HL179rbRhriYeLZhMBCRlJyE6268Cvf/6T5UUYFffPGlWLd+DW6++SZ88PFHuJigR6MsPXv0wZ8fexwffvQB1m1Yj4yMTESGewiORqBvv/5sKyKZVqQpsbS0dJx40hyKXLgDlih7UdFR2LhpE0aPGkt/EZg06SisJuDLze1CRVmMe37/OyrmDwkaF+GIcePRtUserrn1Gtx5328xb/4CdO6UZaOEn3z2Id55710MHjiM9+m4kCDnGwK1F198CeMJAo47biY87KR3794TPQlMexMkJCYl20hc396D0K/fAIKYbAQDTaSBM2sRCoUQ643HGaeeiTGjR+KJJ59ATGyMLbF57Y2XcdW1VzI/3QmWRuJC0nf9unV4/oWnkUEleQnpVV/vQ48evfHsC8/ipZdfQibBSSs73F1znFGx+SefgtycLoiNi8dfnvgzvl68BNt37MStt9+IQQMGYCyBwPU3XYdbf3Mrpk87BgP7D8IZp5+Jx596DLfdeRN2796F9PQM6jYv7n/wXtz5u9utPBoBuvzSq/DqX1/FNaxDgfP5J8/HbIKp2roqXHPDFXj51ReRxPJfedm1+PKrr3DlNZejsKAA551zPlJT05GSmoL7/vQHPPnE47j26huRynRys7sSOHYlSM1E7159bJTx4gsvI7gvwRXXXIZPPtxmy5IAAP/0SURBVP0Y555zGSYeOcUA7nU3XYuHH/kjcrtk4+33X8err7+E8upy3HHPLdTJfvJOb5s1W8B6zCTfSE8OZgdgCwHYeILWfn0G4jLm6/0PP8CG9etx0y3XonD/Hpx51jnUD2HonJGFlKRUnHzSPP6mmCz07NaTwD6J+j0JAwcMRjTrqyUYwpNPPYEXWA/durK+CPQ16NOL6Ue5YqxcmWmZ6D+gH6ay83HTbTfgD/ffa9jghBNmoyfLevm1l+Pdd97BRRdcBldklC0JeOLpx/H2W3/FscfOtI7B/LmLcOfdd7Hc12AmQfNoliE1JQUpCSmYMmMKjp95ErwEzM6RXQ5gs1kpyunfcAhlWCN8msZ1pkwpx+2YQljI1BUvNMqoQQrzI9zxE1xz+6bM9pR+SUcowHIsXr4cNQ31lvmde/dh3eYt2Mie4MHyCnvm6GL+qqT8Fh06hJ2792Lz1p3YVXSgPab/yDlPnWFJfX9aEQ8cPIg1a1ZjR34+dtumh3Ds2pNP1L+t3YfjnHh/HqeKrQm2YHwue9nhbuTFCqmzEgkiXWwYeydEwUPm2FLpx7sFPrxfFEA0EXz32DB0i2ZP2hdClLsNPeLd2NZEsOv2YHl5EEdmxtjwuQ7QdVwYHl6yBWV8ds/RQ5gEK4D0le0aQat31+/HySM646b3VmNzaS2ePWssBqRJAciYZHuJjeP+bx3DEsSJQYcnR6A6ADPsG/T58GOJDz4qpud2VeG872qwtFSNbhv2Eb29VNiIyoAf7xQ1Yk9dEAW1jQi1hvAjQa2mUfO8YSipCLH320rgJ4b++ermsDvs/jucGnCnyaPc6ctndgID24rY6FisXrsKl199KU4/91Q88NijuO66W+HzNdh6rN59+uGUOQtw/ZU3EsQFqOybkE0gs2XLRpvB2L9/PwHUBwQaOdi2ZSsS0r3Ylr8DrohoKqKQjax0y+3BuNQZ1Fq2VirHKBvBeOwvj9o0nSzcV1ZWU1GfhuXfLcfOXdsJ4MzOPqKjvdiwZT1q6uoxb858uF2RWLb8G7jdbhQU7UV0on73Me5wgocuKNi/FzHeKJSVl6C0rAppqZnQ+rgTT5qL004/A2WlZTYFm5KYiEGDBuLUhYvw5eefE+zstSm5ESNG4YwzzsKYESNsvZU637Gx8QRoE3DRRRfhtIWn2HSopvREyfBIN0aNHIOGpko0+RvgjnKjrKwcFZVliGA7eoDtvka04uMSkE0anXXOudi+bQc2EMxp6tQTFYWDpYUsj6byGC/b4pqaSowZO8GmRd9850077xIRWocXZov1NYXdn4Ayn7rEF6xHdW0lqki/MaNHE/j4sLdgN5JSk/CXxx/l8xoCKdkcY/sfFUFQHUBqYhrcYS7W4Xokp8RgCwFyp/ROSMvohNVrViIlLdFGvpYt/Ro5rOuV635EfFosVq5aSX9Z0G7O1atWkzYhbNu6ARWkabe8PPiZ3/lzF+Caq29At25dmVc/gUsOlrK+EtK82LhxHenWwrz3wzqWP9IVjt278vGXvzyM6LhoMmUEAuwohIVrdqeN8ZbilPkLsXX7dvy46nub+erVvQ82bNpAADgEO/N32iiteKq6pgLwAHsIWnNzc20Eq6mhCeedeyE++ORDdkqKTQ6iCcwuPfciXHn5tUhLSUWAefb7A1g0/1SctuhUpCUlkg9CaCCOGMgOxm03/wZzZp+Muro6A39bt+5AfaARZdUH8eDd92LUsFHYsnkTaRuG7fnbCAwTCPwTDW+cffY5uIBpFRQUIYt0KDxwAPuL96K2vhy7tm9G/z59GG8tOxTJ7KCMw1PPPGHT9eq6aE2jdbooo5Jdm8bll3926oTUrV7oueMk2w4uEWdqitXZwCAg2OHnXztbn0f3iwI4ltHcodKDRKNh2Fd4wHoU2/fux7gRwzGKPZVd+woQoEIXIZr8flRU1cLHX6Hbrl1yiZazsCd/F7bt3oMde/Zh554ClJSVYvnKH7GGPZ7te3bh+9VrsGrtGpRVVWHlyjVk6k0oriw3pty8ZZP1Mrbt2IGvVqxAGYVJrqy8DLGJKXZA7Hr2ENRjO0Rml/kSPwVJJkxq6utNqH4WR2LUUrh31AO7KkPI9bYgx84wZYWrcsMcZtc046OjEnF+71gcmRqJHK8bqezpXtozAad1icHRmV64w1vwxb4adIluw466NoxNikRZQzMy49worqnHfYs3Y1tJA+4/fpQlbQtEheD4u7qgDPtqW/DU0l3sbcbi0TljbNOBQJRG7YxBbIGy82HG7b+cc+c4/To9CHGr4zrq25ibz21QlTGOTGKDVNWG03snYkynWBPg1BgXpme70J3t347aAEqbNBoajnh3DOIiw5FEMDorLw1nsdyzs5yp1uxYF/plezG+qxt76zuMLR52h92v11HkKUdaC6fF7c7SB8mP1q5GEBBpfXBedja69+yOI4+cjPr6Otvt10QF/Nprr+Cd996zkQeNuglQrd+4AePHjUO0y2OjKaedegY28dlRR01EK5uyKXymti8mOgYbN63DSfOOx0UXX04w2Af1BGLnnHUu9u7diXKCnJjYOANKU6ccjRwCsE+//AiZmZkm5y1ajsELHYT/xVdf4rd3/B7Lv1+ORq1tI4gQkHTzM2nCFBsF3Lx1M/r07Y04VywG9x1E0BSHA8UHDIRpBOvmW26ytlijR/sK92Ppt9/gD/f/AYfKDqGquoqKNBUff/IRbr3hVnz8xeeIjvUiimCwmHE89eQT+PzTbzBz5lxr49SehoW7EBvnxXW3XIs6dg6vvPw6VFfXIj4hAUkJKUiIS7ZRxs1U8GWVJdQBP+Kuu+7E5m1bLP2hQ0fYkUcVpRVI0KY6ggvpgozMzph/8iK88e5bNkLj1GEb3Hwvxa62TdNd3QiOY+Li0TWnCzI7ZeK771fA5YlG31792ZEN2LSg8uJyuZVhU/Cx3hiUl5dbWz1m1Bg0NYYwbuwR2LtvDw4cKMKoUaNRV9WAWcfOxhFHHIn8vbtw5BET0FjTiMkTJ7POSm2ktXfPPjb/0aWbQ8+iwgJbU/cYQeP1N1yF7dt3ML9exlmIyZPIU5U+jBoxxgDFxg3rMXTIUIJNgrkBg3HhBZfBR7ClESeVsZXKJEBQpanLMWPG4ZVXX0RyagY6ZWYjOsZLgLoXhaRfly55JAxsSVR6WjqVO9CjVx8cOnQQ9Q2NOOHYEyy9b5d9gySCNa0v8xEA//Gh+3HXPb/BoeJDpEkYAed1ePfD93HLbbfhIOtax2DFMs4169fx2U14+dXnEM2yFRYV2qh0ZJiHHYBUnHfFhdi2fSt69uqHYEMrenbvZWsB6+trDGQ/+MiDuOaGqzGQGETHWaVlprOeUwlEvejbuzd27Mxn/iKwcOHp+Prbr9kJqDd5lLYjy/O3lTShIJjs8mm7HtRIOtnf1rTaO/J3hz07qXltyNBuWqeLIe2o///eaTRe7hddA6fGSG7TjvXwkjD1RM5e9rACjU3okpNtTLF7bwE6Z2aw9+bCflbCjl17EB8bg85kepWtvKQEVbV12vWLNWSuIYMHYi9BW26XbujaqRPyifS7s3JqaqqRv2u3IfQ4CkIt0XOIBO7Ld5t27UBuVmeUVZSif6/exhgNjY1kkjLmpQH9+/Zl3mopyDWIYT61aFY92FWbN1qvQ43oTyPzf+xYj0aL7fXNdqh8KkFLphb5x0dgTbUfXWPCsLVKB81HoDjQhvzGVgxJdKFbnLMObn2VwrWgZ0I4EtiorC4PooZ9gQTSrI6N8uhUN5btKcWIvCQ8sXg3vtpbhtfOHIcoAiGlbkjfKiMc17++EttL63HDsQNxymAKmbEkc8jXoot9hCf1yMIovOP0q7j037nWt92z/LV71K8Tj+M3zRuGTw/60SfGjRf2VNtpC4fqQpiQEYXhaXFIcYchPZoNGBtdInfMyPQg0R1OZndS0Ho//ep8vFfyfciKi4SfQjQ1M4re2xM97A67X6Fb/t1SWwumkRxb3M2P/rR700OQNXrEaAwZOpygbCLBUggPPfhHdngDGDp4OCZMGI/hw4bjmeeeRlVdNUIEGIsXL0Z2dmfMm7sQvXr3w4ofvsVnX3yBaZOn4+jpxyA+MQEPP/oQIt2Rtu74o08/pAKCTUHtZQc5jsDqsccfQm52rpoLbNy8AaMJJp5+5kkCoAp2qLti9ZrVtvxE7YSbbVZR0QGcMOt4/PnJh62NH9x/GMaPH4/u3fKQ3aWLjTbt2puPxPhEzJkzD4OHDMNLLz6PHbt3YNTwMRh/xHh+j8APP36Pzxd/jv379+HMM8/EpIlTkJySji+//AxZnbJRXVOJ/ILtyMvriUamsz1/O6ZPmUwgMcrWCz773DMoLSsxXSKF17NHTxQdKLDp2KNnHItNBJEzj52JdAKOWTNnk/akDUFpYeEBLDxlIfMwEd179cTyZcvw27t+b6N+vajMtf5t1LAxNqqWmdEJy5Yvo1L/EsOGDKGi346SkmIb5QyFmggaeF9WbIBv0cKFmDJ5Gj4gAFmydDEqKqpxBgH1lElTCZAC+Hb51zadqZE17fbVtODSFUsY5w6cftrpmHrUDAQCQTz9/BPYuWsnJhwxCTOPOQ5Dhg1h2CVYtkxrtxZh+tTpSEhKwJ8ff4TgezfL3QOnzDuVIG8i3nzzNfy4eiVpPgRbt21EcfkhgtPhyN+9E4u/+oJgcBbB3zT0HzgIjz/xGNauW2NAWmvCJk6ciK1bt2AT9aBolpqabPnzUr9OJT898uiDKDiwH4MGD0VtbTWqKsuxbcdWHDx0wNbhnXTCbIwgf6pcffr2JO/k4qFH/2QjoaNHjsZtd96CmPgYZBEUL1v+LUaNHsNOwDIbLRw8dCSWsX50Nulxx83GkBFDbbr0088/NeCUnpaJL5d8hq55XZGYmIy33ngDeT2647R5p2Pm9GNRzfy88NLzLOsonHzSXNbtGJtGL2R+p02dgX79epK+U7Azfwdee+VVgrcEnHfm+ZhBWmrQ5+WXX8LoMSNtk84DD91nPHrwwEHsIWj2uKmXiV0EvkzD6R+dM0jiyK8zsq4NGYLS8ufoSKk0/hHkhbMTFsS8E+cTXDobCf+VW7thrU1VExgKGv5yrqqqGhuJ+Pt1z7M5dAjIVVYglz2UEBG31kqMGzncyl1I1F1VXYNcArODBw+yV5lKQXBjT0EBkojuNSIW4/XCT+FMTmCPk4xQXHYQ3bt2J0PuI1G1wyacz6Ot8SkqLccgCuA+9mD6Ebjt3LXLGjy5HTt3shGLQo+8Lnb/3cpVSGVPIT7Kw0aiCL2657I3tt12UuV162JE/6+5Nnxe2mxHY0VHAr2jwnBkWhgeJSAJEo0ck+NG91gPvi4NIJnCf8jXiPld4rG7sRkbq4OG4N0u9ghyovF9eQOq/W2obHOjG8HRkelReGTZdnRNicPVr6zF8xeOw4Qu7PX8L+7Vlfn464YCvHDaeKTGkEbQ1CR7gOYcBnOcSium65hQ7fjKtVooMa0ObjZCGwiUc/xog75W8jjnPDhhH9vlQy8Cr+agH9OyYwyQOwBR4fllj15eNSLR1NyG0mArusV2TAnLj3ozLTjn+zqU+fxWz88dmYZUl/PusDvsfo3unj/chfseuQ/JBDcaipMEShGoLZM9SNmAs9MW2Mv3+RuscxpJBaKpQm0WCAX8aG4L2RoxmYNw8Z1AVFpyGjupMt0TpH83QtrZmZyIWo3gUXa0w0/rizxs7xrpLyrapeTZYQ0g2uthJsLNHpY7ygVfnY9tj9tGKgLa0crwGn3TV2DphFlzMZAg5/pbr+azFlx16fU2OvbAg/chLFI7DMNtM1pjrR+JzIM/0GjpxBIsBv0httce6zQ3NLJ9j4uBv9HPdj/a1kCVl5USMLTviG9rRTjj0W5ETTO3akcg8xxF8KvRw1aWVSNNaiekPHWmqaaaZb4qRJCazI74/fc+hKuvvtQAqKZDY2Ki0NjUDK28TiGgLS4pQUIcQe7Dj+OGG6+08lZX1uLGG36DsooDePzxPxvIdZEuraEQ2y2Wjcq8lS2ereUOZ3sa3orGep9NfQZYJ9owEJ8Ywzz6zEqCpvKKDhYimm0wMTkiSR/ZJlMdR7BRbfI1IZp6UqNnBw8cQARBshpH7RjNyc5Bcekh0pktrMrH9DpnZaGo+CAiwp1yNzX6kJOVh4b6WlSyjHHx8TbCq+lPs9/GPCuvMiujna0aLTtI3RsINsIb7UVDbQPBd2/U1NWgvLKYedbaL5nWUDlDBCfKD9t5dhi0DlKbQ3VGq9k7YxseCmtBiPWaldYZ06Ydjb69+xIE/RG+gA9NTT64osVfDKRZGgaIaHN2XYcLeMvUmDXpbnZiggg1NRGw90AwGDSg7GLHQ2mFw8NOfKPtYm4LydxNE3y+oI20tbFeCgoL4I51245SAXlN01ZWVCEqzsu6jkQKAW8wEEJJaSk8MW5bgtCjK4EU6bN3315E8Zk20bWQcTTapmUBOttXO391SL4Ne7C8Uk0aRJAu02iyyiOQZmemMrydXdsu19KvLQSfGteQTFfVN+LdF9/FMdOPtrf/yj3BDtQgguxfFMApIQlWC0uUlBBrix9rG5qQQMHM31dow6HdCaDIF9YYiABmxJLMKvhQWHjQ7Bl17dpVGWfluVFSTAFLTkJFcSlaKZypqbGIilQDAGuMDpHh630+ZKSnYfvuAqQmxSOb1zEUOhk31O4nudraOhvtiSdziiRl5ZVEuGn2rri0DFFkFHekmwwabdud/+uuDc/vbcSHhWwsWY7Tu0RhUEorPi8KYF2FH8dlxSCWjWhhUxsW5kbixaIgxsW7sbI6hAGJ4Ria6MbDOxtxbjcvYgy0tOGOLfW4uncUDjVF4tLX12D3zgKUB8Nw6byx6NYpGU1qEJj1ULANG9buxIer92HeyUehX7ILVb4Q6slYkerpM744AuWD9SE2CK22mDaGSVSSqVV02eSLc4exidJQbgsONPgN9iVSeF1kXDGpj1IczrBaSyhhDBCAJXioaFi5R6Wx8Setywk65+aysaXfeILYTw40Ym1JE9JiInFOzzi8Q1podDKbwvPavkac3pUNHOu1d7IDBaXabt9YRyEIQ7UvDBf29GJgslYlHHaH3a/T/fbeO/GHh/9AAJck3cE2UL102ZfijR7QadpFV7JXpXMUpaRt95uZ+NF+b7WZvDVDWgrnTNuojdBaNRk81ei1gI3WMqnzpbca3Zc20FSRlCn1qLNOltdyCq10pVClvJxACqy4ZAQ4iAF9+uHcsy/CQ489aKZGWgkmx4web2vdFn+9GF629QJeFlRzS7xWW68WTEDCDMzqTkmqmVX5lISVS9upmAdmQCMediC68s8ytmnZjZ7R799trTEdaU+mZnErog56EVS4XdE4ftZJ+PCjt229oMAdmz8zgqxD2NXtFM1FszgC6traKmWItAwzUyFaV1bvq2fdEETyuR0ez3QUSSvzHqnkWI4w63fKxIZTL85GPk25aYE7/TLTOlNTedW1dJtDa17Tj6qRis9GYd0EzbbEhu+kHwVwtAbR1o3TWRr0r40lMslhFcZXzaSPJi5ke84ISzq3EK3JODOpod4w/Tq8oOVDspGmzIfLL8P5qVAF1G0WheV3aOkAROWnjcg5QkkzPnXWlawChrMumi3dcILYRhwxbgLBYHe88PIztuFDqatmRecIEk323LSRh5xspFQy1rsXEUjfNuqUYAv1EDsQZr5D5SKNQtQhBo6UFz5rZWE1gq2yKDfRER6mwsjCmg2oCmBFqmJ4LxqIl9oEZKnglHfVjabIxYYerfHkO4EtO7eUYU0G9ZLPI5gnmUMx229M1+hM3lZdmrPqZjj5pxO+sfpVkVhAk1OSubaxEe8QwB1NkPvv3ONPP4HBgwaLVzpS+f/eiS2dEZx/dsqCM/pid/z+gx/eilmcJ/8c9u8+/zHM/xK+3Qmxl1VVIzszw+5tTZYqm97VcDlhRGR74OTHKku3/3t8/xXnpNZCUOZHBXsE+TXAablujE8TMGlGkJXbRJClhvalXXUIkqHTCX4WdYvDXgKtTwprCaLCMTghGqNSXHh7nw8D0qPw1v4Q7hwYh2e21OE3r3+PwVkJKPa14ZjxXTE8O5k9ZqCwJojHv9qKuOYA+ndJxdzxPdBE4VS5Q2y52tjquEmXGBf7VhRUHwlQ3gRkeFqR6G5DVSgMjaFwAqtWpFCwKnnvkyIgExIHknlbUc14xLyxfB/PMiS4CUR9zYhlo/l9Lf1QM8zr5MKHxUF0cgcpkJGYmu3Bs/l1OL1bNL46FESONwwNrZHYVd+MRgpGl+gwzM6NIciPYLySCFGxDb8laC1lr7WiqQWX94zBWILD/6rJk8PusPvvcnffewfue+SPSI5LtCbp7+2R8ytApUd6p1MUwilnUo56JxBloIByEUF/FtaUhcKy90+/AhQyfEpJZxBHEem1/WMaFldHGjaixWvJN9/JSKziMmv4hip4Z2Glmaj8FB/9NvjYKfV6zI6Z2lkZ+hUo0ZopJWOnuFDBKTYBLa2j0ui+nIExKkXlPZzKtZVKXXpZgEtLKKyppu8O0KpdsaZJmSVBHsu7VLYpS9KCjxS7Hdiu18yHFc0lerXa6JRmcewYKeZVcQqASGGb3qFyVsw6Bkm25lRWnX1p4JPxaa2W3+9HpMw8sRyygyaw3cY2KpyAw+hrAEQZZHyKjmmoDgQ4tP5J8Rhc4zsDBlZI0UG/Ak3MN+NVfQkYKF/anWxlUpz0JZpAtspIRuINo5lGJq1O2H6qugQ0tHNWIQQ0ZEtOxoqZcz5TXglW2Fm3NVqiIdMXmFf6QWZc2TJdrXRFI/oS7hPvKUEjVft1h7O6Vr2pnhlbcyhAP602giv/QYFeeRfwUWXJH99HiEa8ZUiLT6SQf22E0CH7Ou1CtgBl0JcFtbg1929l40d+RMdwxqmBBnow49EMYDQ3KojlmJYZHxZYNRDNhPhcZVZeZN6jrTlkvB/uJi1I4I5OlUa4VTzp7I50xb+yXys7dvIjgC7ArtE5rW80ytpGFcanOBi/flX5NeTFt158G8dMO0aR/kv35HNPYWD/gSzHL+iYTRKoFY3M6O59+5Cfn4/quhoyjorV4QgKKqpsx1RdQ70FEmFUm2ocamqrcehQCYpLSi0+x1nMzuU/PP1HpyHPDvAmpwZAtSra/T2MKkDIuP2elfFzgzc5iYv+l9S3IT3WjWEpbfCyPVAZ1Ji5ma8EArQkMuEVfRNwad9EnNEjngLYhl6x4bi0XxoWdE3BuDSX9f66JWm0jABLvSbG8cY3GzC4Uwy658Si2RVOENSGo7OikL+3Bh8s2YiEjEykZCYTlaVjU20z1pa1IM8bCY3Mf3eoGVuqQ1hXpnNHw7GipBV7KoMobmhD3/gofFbUjD21TVhRHIa0qHAsOxDAB/vasLXKh/HMRwJ7Ou/uC2BdeQhLioAJqVHYVt2Ej4pasKQsEl2YiIs8kEqAFqDApcdFozVSDadGBwnOCPbI+vBQ4cwmqJ2R6cL5PWNxVs94JLORFCh0nH7DEU9BKahsRkOgDU3qkXe8OuwOu1+hU9ugrz5q2B1ApfaCGog/khOxt0Zf9MCUvhSK7nmj5wIh9lzatT2MmSfpiFkvqVA0HWSARhEyLRsBkrJXXNLWjEf3BgSFAJSi4jM/zsiRPvpTHvSVsopPijODuXZ8ED/R0VFmm5MxMS1NvQmEOGKqMFKiHUckGWigVmwjeHNAK//4tZE05stsUuqh/Ck8/dqoiPLQUX7Ll3NvepgRqB3XUwElQQkrE503RhuinLj0lVZ3fpWuE4+SjqByV1oa7crNzbP3dmoF6SgbcjKgq3iEXeRfv/wzAGAjMXavfOrLK97ruflR3fJC8f1jXjum3+THiYDxMA+io94JzNt0naUrPhHy0FvHv3Nclv3ZVy9slyPj0WieAFyn9M7IzOiCjE45yMnqChm3FfNo9E55MNMXToTmLC6GV1aEcohz2yOn07Vyx/CWVatbR59qtC89PR3ZWXlUO9nIzMxCiEBGAF51bmmYDmR6ulE2+RW9WmXcWo95L/6KVFnFo4xTU8cCSqof0c9GIllG0US8pXIqW8LbAruWMSFBlUH+qD9EE+VBI3dCpApr+RDQMlkIJ6bTKFv7PZ3Vj7ipPU9Wd0qbT41XxJPyY/XjOOMDow9/6NVOnaAfdST0zOpUEf4EpwEpOaX4izoBp/xdO7GPIEzE0NSpVWL7+5qaWoK3Agp9tG1BLi4vc160e1i7cROCsoFCOup4jlrtJGlqsp5AiBXd0hLgtxk6cy0YCjlfEl7CXF1dZcdwyQXoR8XXrik7/4+EtOFWEr6isoo9A4VvRmV1taXz8zoVJgwH/W14cE0NPt7fhgyPhrY7mEfvW7C7rgXflgawimCoyBdEQ6gNqwlWXPSTKCDTFonN1X50cpNpIiOQleDCA5+txaEWF5JjohBJeR6Rm4ymiBg8sGwvHvt6B2qyeqBLigf9YlrZeHkxNtGFq/rHom9iJH6sBIanu3BmDy/2+oB99TqmpxXjO4VjfrYLFU1tqGIHakRmFDboPNOWSFw9OAYRrmZc0jsRMe5IHGxqhifKhc5xkdhGULmNZVhaEYZr+7tRyzqpaWaPiA2PDqXXGfZi2FAoEp14syA3ytb4HNMlFkdkqVccgcEpXmRFR6Lc34wSf5BhRZ+/uzgC1DFZTI+AsLZZNBT1/tnPYXfY/VqcTcOoMee1s3xEIye8J9+bDlKLLSUiBaGGnx9TVxpZka5RWH7tNAdrM3lDxeAABnqgEhP4ktIwBSZPkikLq5gIJ3jfAfrk5M8cvWndk4XRreWjPQ+Kvz0v0pNqd3VElqbitPC+qanRppa02aChto7fGsq6EtX0VxC1VTWor6tDXU0d8yFAF0G/fjTW8xm/VmY+1zScAGCwWcdvtdoaqgCVmUY9tFaMyaOZwFSWC8JcmgZj3Eyrob6Bz0OmrEXCxroGNNY2INDkt/a9rq6e3wb7bea9RtkEcKSMGxt8fBa0cvTvOxBHTZqKeuodGS7W7+WXXoPYqDhUV1Uzm8w72zYf82X0IHLQiQuiZTAYYlsXRIQ7gkCJ9PEH6Bdoamwy0xfaaKcpUelDv8/P4hKYsQw+XquO7PSGxkZbhuRnnDLtIVdPmijvik/PlFfd65SihkYfQUqYrasL+EOWTqOOsVJAMorMd8xfuBDzTp5v5ZQxWdW/6K/yyoB0ONt1jeb5tV6N8eskDa2r1ECMzJQ0MD7tJFV69oy6SJYbzI+vEVoiR26yHdMnzz0Zpy483dZsCsAEAswfeUB6IMD2XdhMJlrEPyqv3691m1oH12b59jWy3piW8i6AqrVqtaxH0URgL8JNOSBfNLD89bX1Jk/BgN/WU6oelAeN2OmZpn7VIdAzdTaMzRmHjtPyKQzTa6hzeEfgTCOmSq++rtHqL5K8recmR6KoyiH5EG3pDBjyo3wJyNt0ufiY/rQejo95z3JQzGxET/4l7D/BOR0ylveXPolBlVVKgJTZOQs9crNRXFGFrIy/L7DXMGNWdmerLFlJDhLi/+09BXj3vgIMHaJt57H44cdVtk29pKIU+w8esGHuPXu3ok5hi8vonQCsshpFJQdYyfWoqarE3sIiE/rde/fZdvDtu3bj4IFCFB4qtbVoW7ftJAPJhEiJbV0uKS1DQWGhnfzgIOyfy7XhvUI/irTOLMKF+V2j4CNjSeh3kcfiKbh+9oLeKvTZcVuDCbAk2G8VNCHOQ5BJAYknsx6sD2J7vR/xXi/ufX89hmREY9Lg7vhyfRF6ZyVgZ2UjtuzYhVj2FHsO64VQZBR2by/ALZNysTPkxZQ0F7KjwuEi0y8pa0Y/gsBh8cDWhjZ0jw/H4pIQUsnQ07I8KAq04LOSVkST43onR2J8SiRSKWTLqoGjGE8MW2hmF9/RT44nDCPSI5BIcPl1aQvcjKMpBKRG6yB9YAKB4vpajfI12yaMo9K9SImOgIf+Y7XmgIxfQYF+c38ZfM3h+L6KQJv06BlnaswhIWm1viZkhn47x7sRS6EYlGTdOLoOMTrs/tEJFGjKx+WyhTmH3f8wt3TFt/h+1Q92jrOc2ks2mwZqhOdsxENAy1Cd+TBZkSfnvEg90gtnVEZPbMRNYaRI9NF7Ncbt70wJ8eP4o1pg3GaUVB8LSr/OH3S2pyNZHWkwXLtSkgcpwSa2TcOGjERel1xs37HDjvzSrsx9e/fa6Qwnz52D0aPHYM/uvaiqrURW52ycf/aFtrtVpxBs27mNne06TDtqBk5ddBq65nXHpk3rzdDtccediNWrV5lx1YL9hRg/fhIyM9ONNrLxtn3HVnTv2ovXo7Fx+yZ0ze6Biy+4GGPHHkF9UoSSshLbELBwwRk4YdYJBn40OnjW6ecwT2MxacIk1FCh5+bkIU628wr2Y95JiwxM6XrWMcdh+/ZtZj/u0gsvM9MZQwcNg9cbhaMmT8ZelqmCemb61GMNLNVUV2MR06qorER2Vi5p0g27ducbEOzVsxd25O/CjMnHkCbzMZJ5lq6pq63F0TNm2qkR1XXVmDxhmgGZivIKnHD8HMydMx9p6enYsm0L3BFunHraWTj2mGNJ/zZs3bHTdnmefsqZpOdoO1lAu3gFpEYNG4czTz8LvXv1NfMosrEn8yhvvfM6Nm1YjyOPOBLFpcUIUf8FQn4MHjwMmRmdzQxI58xsHDl+opkVGT9uEhYtOsPOwc3flY+TTzoZ0yYdjTGjxqJHrx7YsHEjBvYbiNNPPQP9+gzA+k0b7QzzEUNG4MOP3sOWrZswYdyRdoLDuNHjjU46tmvCEUdR3xZj0IDB1O+JpMV+HE06xiQkEsT6cMaiM0nvI5CSnM48FdoRY0P6D+HzszBo0CDk795DsFWPOG8czj37fIxl+fNJ3z69+uDkE08hbhiO8WPGo7K6kjTqi3oCZ199NWYfN5f1RADdwM6DECTd8TNPxJSjppB3R6FvrwE2qCSgN33y0ZjD8ra0hJGf9xDgU1dJPkyk1DnipWRIEkJhMKsI5J2OUdi/jbDJg+TNZFajdmHUj82YP3s+epDf/53TSSk66eLnRCT/1nX03Krqa23jgnoM6u38o2siozaQ2ZKSkpCcmIz42Dh7rmLKCezoUGS5IAFPL1aO1+1CHZm9oPAAmd5H5EzUzne2ToL+BMi0Y1UjP+qtydBkQ00Ddu3Ip2Cwd0iFVkZQKfR8sLoMAwf0QZB5qCGKT0xOsvA/9yicKjuWPZuLB8chmaCmmGl8WNSEGFck9jQFCZwCSIhyIzrSbZsntDYhgb2fQQnAKoKyH0oDCLBXlB7jQXHIg69+3IsuMZG4ZNIARLA8O+qa4I33oKm8BhVtsbjuhEHITY7DtMQgihubURIhq9Z+vLC3Di/uqcW2GvYQyU9itGBrGKrbz9yLJhPGE4wtI5DzB8OQxevbB8Th+h5RSCbY8pEJ69kbIfKkY2+azDowKQxX92Wj2CUa6iQ2sKfdyDqrYCvbrClitfJ09UwjiwBwUZcYePi7+KAPf9zYiIe2VRqok+23ozql2IaIPdV+JNCPScHfXBsbYy0ODkd+OXu20jZ62sEsh93/5iSDjuX8w+5/pGP92PokCRT5WPKoZUIamnDW1FAZ8IWjIhyn6Sk7Q1XPrI0lsCIo6/BlQIwXAiE671NR21ST0uJXbZElRk9OJ1XP7MeJof21hZN/XtoDetImJude3SqN3lHWfU12FNawoSNRdaAWwwYNN6O7OlZK9tCefeYF1FbV45qrr0VVTRV0tNLAAUPs+KOjj55l5lKmTJpOoDIPzz/7ItJTMnDZZVdiZ/4+dOtOQHbhJZhBxX7y3EUENCdh46bNdkj6sQRX5QeqkUbQcsJxs5nXCNx91++pxHdjw/oNuPP2u9hxicKll15jJzd89OmnWLhwITvGkfhx1WozLbKTgGQvO/cnnjDXzh4VcPnzQ39Gj249jF7JyalYu2YNrr/mJkRHx2LFd98hlkBvz5492LtnP2684RY0s71bMO90AqQ4DCcNHrr3QYZLIQ1GY8zII4wmvXr2wdSpMxBPcKLf9959H9UVtbjhupupjwI4jWDFzbxWHKxiXAuRwPyecNwcO87qow8/xrgjJhjAuuySqxh3OpYs+ZrXV2DwgGF2nJXAyuIvvsZZp51tYLYvgdR1192AxYuXoHPnXFxz5XUstwvnnH2BzXpdfMFl+MtjT7H+2QFmvWowpFNmZ5x37kWoKKnBqacsQr/+gzBi+FhcdcW1+GbJUjtpYdaxJ2Db5h046sijrEw7CCBlEPr6a2/EmjVrjX7XXH49mqlcLrngUgNd8whWH/nTI0wnAuecdb7Zv9OgyrnnXMAyezDz6JkG5HWayEvPvozhw8dYXo6bORurV64hYJyP4487CTmdcnDnb+4047xegrZbb74DLYFW3P2b3xJIafQugJtuuJWAmLq8uoa0OAf1vK5v8OH88y+1HcpHTZyC5x9/EVlZXeCnDha/a7nVWaedZ3YCKyqqSJvLiTs8mHPiXDu2bcPaDUbrQQOHW2dY3SIbtZbQkP/tvNN/lD91kChWklz9NznUSDt/5cFEjmE19KBBmp/iJIeS9J/m+2d0wWCjGe8tYu9Jpx40NTWhuKwUZexdyGkofD+B2H6+R5sLXTplEFxVOsRhdhMTE/9WSJFDBvZagkDPvDwkxMegT4/+BIcJNhR88EAJK68ebQHtwNFZY61II7PExsSgU04uBg7sj+TYePbsOqFHbg6KDh1EVzLclq3b4KVQpqel2tb6GG+M6PuzOlV6HZn6ha1NaCGQiQlvQz3Bzc66FtQyzehIrRFrxZg0F3rGEVDxmYarZ+bE4/xuaTivZwoSCAD3+trw3g+F+Ci/CrMnDrS41ZsRoz78yS4EKRAPnNQXaVFhGNUpzLahLxiWjN5xEZiVCSRFtqCc+agKNuOkrDb0SRRTteHENGB4QjiOSWsxoNjEHPeKDcOZXcVmGg1oRYNALb0vzIpAQoSmN0PIjmrFFIb1830gFEIGscLVvT24oGcszu/itt1vDiNrfUoLkuM8ppiq/c0Ym+HFuX1iMDLdjfU1DjN3iXVhalYM7h6ehOEpzgaFv7twlrUZXUifnqmRxtDSOozusPtPnBS0GqjD7n+oU4Oub3vnU+YxqB3sWr10fXTt9PalDJypUB0krkXZNvXJd9a5l9aQbwNdEgr+spMj+bP1YrySOAncySyE49UZNSD2oVMk+lIB2VcbCviCYZzpVaZLftIz/reweqapJinkkaPG4OwLTse4cWOsnd+9ew9WrV2J40+YhdysXMQlJClJpBGAbNi8Ect/WGqGXbWUZTpBjcflwpSpRxm/Sll646NxzTVXoUtud5xAZb6QoOL6G68xsxw6oD6POuCci87EMccca6NXso0XYD5e/uuLePeDt1FRWotjps+y0wueeelJrN70I2669UYcLNqP5SuW2gjhCuahtOSQ6aE2goC5J56Cjz/7xKY2u3ftwU5sE9ucgIGVZ15+Gus2rcXWHduxev1qvPLay4iLS0Sv3j1RWVlhR44dc8xMAsVPzNaZRtGGDh2G088/FTOmzbCTGsqLS/HO++9gwlFHICcrC6kp6YjQlCXrY968ebjgonMJLrINjEyfcYydALBqww+45ebrUFlWgQEDB+OJpx/D50s+x4cffEKQMwu1BCvuaDe69+hmJlUKC4pwypxFdjzWF998gj89dJ+dkpDCtEpLignKRiIlKc1AoE6ZkJNtt2++5X2kC3369rITKp598WnMn3cK3nr3TXy19FPcccfN+Oqrz7CMNFu9YQ2WLv8WX39MED7tWNLzB7z36Xt46LH7CSoHIYN6vKKiHAP7DETnjM749PPP1BjZdOiwoaMZfy/ERHlNbwtIyVTNOWedhyXffIsmXwNkyUDrDRMS4wmc3QSV5TYaumz5Cvz17ddx/0P3IjkhGTNY9zHR8XjwkT/gqeefwCOPPIh9hXvw9odvYuu2rXj1nVdQVnbQpmlTE1MwfNg4fPblF7apwqSEDKkOrvjwTZbz9Xdexd79+2wDgwwmP/Xcc3j7zbexZPHnmDptJrFMo62zE+dHUg5s04PiMc6mpAk4UHY08qYOjiMhAnTarOHIM0NR5mRihPJqMvTvne0gp/vFAZzQbz/2ovJystCtW3ckEkxJIJITE9gotSKBAKs3GU+H3A8bOtAMWmoo22lMwsgM/f8G4NISk1gJiejfrw96EPUPHzQY3brmsDfWC8P692evowf69OLzIUMwethQ9O6eh969+6J/n97o36ubNQy9e3Yj6OuBgf34vHcfDO3fz4bqdX7dwN69kdO5M3uTQ8w20c/pVE/REc2oqQ+gIhBEcnQkZmZ6sKbchzQ2XBMIYtIJuqZkRGB2joeAy0VGaUZ+fSvWVgXw5aEaaOVeVVkV9hyowhlH90VJwKnUhpoQUpjAuBFdMSQvGcM7e61R3nmoERuLA1g0NAdNbOgTPR5M6ByP2d3jkOAJswPzN1Y2Y019EG2RbmyvC6JvkgeDEiMxNcODzOgITGEePz0QwvaGELbVBJnfJvSOd+HT4jbsqGlBDYFbDsHh6oog8huCOOQP2eji2qoQykMtBHktNsooF6XeCkHfxrJGW2u3vsKPjw6FsKEqHJ29WvzLOjfH3hTjbdcx/+DaEOsKw9ryELaWNbPBd5j/n/0cdofdr8c5HVX+2rCbHJt4Nnd6rq+Anbi8w58AlI55SuFXJhDkpBRsowGVnlpKmzqVZrIv//hVLFoMbuY1DMXpK2AmP7ywWKRotFbHaXs1fSvFYYvT5cP80TF+ZwTCyY8uBOKKCgqwds0GFOw/gPrGRsycdRzmnjQfr7z6Cr746iuCFLYHTa3o3q0HNm3ZqBiVAIK27knLYfbg488/wXsfvI/HHn0YzVS6I4aOJCjxYtPmzaiqKsOEI8ba2jdtLqisqMamDVus86+8tbJzJ9NUtr6Jn9iYePr1MY+y88ayhpqRRBApO3qx2onKsno8MhMVaWvYzjzzXOTvzseWLZsZRwR1whDGvdfK6PY4Cl8mRmKivSxLyMirNU4tTFdpnnH6WXif4OyQ7JWxPdUaw/KKChvhKy4usWlBHfCug+G/+GKxnWOqs741IihaHDhwCAV7D6CRtJP6UxvudUejjfnWJhGbjuNX1S6cHxefYGvH9Ky+roH0qGQdFNl0prP2inXDn+goF+klMxetiI9JxPw58/HsS8/YGnKmwipwzLBU1VZjzbo1dph9Sdkh7NqabzZVXbK1xrJGRIZRh0YgOsZtR2d5qcvDvOQBllNZU0McQ/2tZDVyrA13Cxedinfff9cAqmy6Pvrnh9GzRy+cdMJcG1jRzJmP9TmPQPHAgQP4esliO1mBhbXZOq3L27VrNzp3zrbpyxZFTnJppkf012Yb6Rglqh3K9Y318ER7iCdSbBd0fFy8rWsM+YM4bcEifLH4ExQeKKRfcjszLd6OJA106kYc002Ijee1y+imMvu1i5bptRJoMhEnHV6prPRiciAZ0uia3kjOZKIkrMWBaoJ2ztpTC02n0TvtrlX98M8I9+9dhz9L+5d0sp+Tly1ryQmIT4jHsMED0TU7F5G2JscZirSjLNLTbUpTLtrtIXGJU5lpNQwdZRxAkNYlN8vW88ivFrfqpXqLMvaYkJBow9tRXmc9idLUwn0NcYqB5VfhZP9HNRDlibKebHpaihFGxiZTUpKNOVVBP58T0m9D35RYXDI2Gd2Soux80J4EQqd1j8cxWTFwU4B21gXwwHYftjQ4wEwMVEjg9PjORrRGeLDlYBXeXLkX5x3dE93jdBJDBL7bdQgPfrkBpxzRBRO7p1FwAij1t0BRPPtDMSb0TEPX+CisqGjB+tpmfFPiw9aKELwRblSThw4EI1HRBOxsbCLIi0BZMBx7/ephiwARZrNtfUMzgnyXRcGtD6MwkI576K+VtOxMIBpoYaPmDico9CCZjW1DmwcVwTBUhSJQy7h0dInWLwfaIo3RPaRzDIVxXIYXc7I8WJjnwezOHpSw1/ninjpsrm7E18VBFDY2mwL7R9fEXrIebSaQjDHG+Fkr6rA77H5RJ1AjXau2UE6XzhX5mg1AB3BTW6iPFptr1E2Azaa/+FwjAFJ4pkzkn3/mW+8kIxZWwE1Ratq0IwW9Y5oCaXxu76Vd7KXutcHCAlHmqJwYjxSUAnWM5tk/Ir3wcDcVYxE2rt9kRx45Rl9bbXRjyOBhOPb446AF/SNHjMSxRx+D7KxOVNrz0btPX4waMRovvfwiurFjPZKA7dRFi9CrZw+kJWXi1lvvxF+e/DO27NiKe++7DyfNWYBJR00x8FFVXWFrg3bs3EaQ57FjpBqa6nDZpZfjiiuuJsBtI0j6DPv2lOCqy6/FySfOw6233GY0MhtrNvKl6egWpKWm2WasN974K1KpD7QwPy+vK3bu3GHryXbs3IrLLrkMs2bOxOABAzHv5FNw6SWX22J5rbvS0h7pjyXffoPU1CQRlUDCjf2Fe7Hi6++wnXkUAHKx06zBgczUTEydMRWJCQkOzcNasXLl91hMAFNVXWmbB957722cf+65OHrqcfjjfY8YYFu3Zh0uufAKnDJnIWbMOJp+3uHzWFvMrw0WWr8YmxCLN9/6q+V19qwTcd01N2PDhrV2HNf0aVNt3dn2XdvMJqqtiRQg5Cc2Ngaff/4pZp9wEpZ+twwerwvvf/AOZs48AbOmz8bv7v4jJh81Az52+EVvjRB7oiLx2eLPMHnKUZhz3Im48sobsG3bNju+a+KRE1FRWYFVOsM1VXrVhS3bN+Cu396M++7/vQFdN+mRmBhPPuiD1994HemZaQ6fkd+0tEDr5aSzc3Kz8cEn72PSxEk47tjZuOHqWwnu/PiMgF8A9NILr8Zp88/EzTfdTgDsbAjxGg6QweIgBg0cYPW6ZMlSdOqcwbzzjeSI5ZeMeLwCqU6HKSYmGtpo883SxTjz9NMxY9o0TJs+DcuXacTSTa1IuWqXD/G5DTBRDoTJJC5KU7+OJJmQ2Fd4xeSoXW517WCRf+864vplNzHoQyJt3b6DzFNsRh2ra6oo5BvMXo+YV8Xbu3c/tm/faceB6JDd9Zu3IoygLp4IXU6GdbfvzCdQIPAg6Fq1chURLHtTiUmorKpCSWUlEuPisHnLNhw8eMgsZYvQSl+FVhodDaMRXlfWqOleLzrIo8bQcXz9szlD4UxjS10bPin0oTbUgoka4ZKZJPVelCoT/KokaMaKV5f7kc53aWTurOgwbKoJoqkxiNeXbsF1xwxCa1Qs8uI9ePzb7Sg4WA5XmAuZWckYkB6jDTeYkBfL3zCs3lGE6yZ3RwwboyRXGHJjwwka3ejkYW+DjZtAmiu8BZ2iI5DK99FkxlSmm+AJR3RkOELMWz2RV1ZMGNII1NR4q61xkQE7R+noKzZI5F32AXGwKYQUT6RZyJH9oQy3ytVqNtvE5No5u98XQmq0C1EUzG5xbgOayVHsZYqxWX6lmc44thDdfl8WwKTMKMQSpP7dheGNvfUYnRGJXumx6MF85cZIEpmzn7G+DrvD7pdyOkpr5eqVbNccZWPNEWXK2NkQUrvruKQHHZml3ZSyb6V2xdozyqLCdoAz2VBzOj8OcNNyDIud/uXFAXa8VvvDaydlOv3oveLmpU2vmn/zbn6dF5Q53fNSpxIUFhVg167tCKc8Hzp0CIUFe7FlyxbbnJaTl4uvlyzB+++/iysuvRK79+ymIv3KRt0OHCzBolMW4f4//RG79+7G0EGDsWnTJnzw8fvIyu6EHwhqtu7cjIqKUuzavZO0+pF6xGPTs9t3bCP4CkJHL23bvg21jTVYsWIFcrO6UD+04Yln/oLmlgA2rF+P+NgEpCan45XXXkVphQMc9u7ajbKyEuiMy0ICjg8+fM8s+peWlPJ+L8HXfhS3g4wfvv/e1rVFRkQiI6MT1q9fZzR9+vmnidWC2LVnJ8O/y7pzDskvKNxnS3T2sEzN4QE01jdg3/7dWLNxre1CHTR4IH5c9QMWf/kFauqqSZM9NtXn8rhxoKgIpWXFWL9pne101elBXyz+AmvW/0DducbWFubk5tr0av7uHbbzVNYWUtOSzZLD5wSt2pyQv20HRo8Zy7ztwosvP09QGIaNGzfy/acGivbv2Y+iA/tt5Fb8IC5Q3oYNH4kXXn4WkdQTe3fvYr3m48jx47Fh4wZ89PEHiIrx2Jmt+3ZTJwebUFJRxuu9ti5ue/5OPPP840az7du246NP37ddsQX79qPwYIHRTMBKJ3wUHThE+h5AVUU5PvzwQ5RWFpuBfR16f4h6XOfwZmd1RnlFJf765is4VHqAYHwvxo/VRohaPPrkw/CHfFj540qMGj4MMQSVL7IjUE8+CKeOKdhXYKNtYtSS4lKC2jfga25EJdPbv3cPgoGgM6RFgThw8CDTPECN1WIjoQdZF6t+XAGvy4uRo8fgvQ/eIw8sR0y0xwYhJHvSa5IXgUXbuc00TYokGLxqlXDQSc9Kbkx2BPZIaY0Cy6zKvNnz7Xi6f+dWrvoRnTt1ZtSSzF/QaXi0uLSEYCsBu7XOrVnHb8SgjAw9ZcwYm1Ne9sMaDOrVE1so2CLo8IGDsW7zJgzjb3J8HHs/u1mRGVjGioqPjUXXTjnYtm8nhgwYhn27dqCuuQVTjxiLxd/9gHSCOjU9Qwf2b8/Bf78TwcPIGDpdYWVZEJur23DXYC8mpwmcRED2n7UmZVtNAD+Wh9j4hKN7XASOy4rCzoYWfFfmwx/f3Yjn5/bBmLx03L+5CkvXF6CUgGjp+cNxxfMrsd6Tglwve2HNzRgzOAf7d1dgf2ktphzRg4zaBg9BlY5p0XAv5ZXM1MZ0NBxP8ESWUB61PFn7EzRa2WjTswJ4mtrUaQytqGmS8d8wxBLgaSpUXbdIMmVEBONqlT/Go147yxTn4jXB+17mf3Z2FIFZGLbXthF4EUQSSJbWAG8U+BFJIN4pKgInd4tBKntzjgtDEXtRCRSIQyxjdgKBnPVUWnHzhkaUN7UQWLbgzmFJ6B3703owh91h9z/R3XHPbXj48YfYWY03RSD0FqEJgJCzJst2gard51erSG39G+WyVZsTDOmxayoPlD2Km8m1gJvW2+iB1rFJgKVMZNg3FNZMsWVnjLLPlgDhemHKR20A42M7ZFNLFtyeMFJ+9YA+lI7aV0fd68s2wi3Dt2wv6MdFWdbxRfIqkyJq/2WiwxUVbcd+TZ92LIFNEbZsXG9gKD09CxMIDj774hNG3WIbIrS2SEdqhWQOinmIivbasYsedyTbp2abWnN5PGwzWxDFjr42dehZNIFBMNhs66w0GuKN9dpov6YTlQ9NN2rqVMcxaWpYJkc8Zmw4Ak1BmcgI573WrgVZMlEZjoFWu2qz9dVebzyefvw5XHPDZThUUoTEeIE6ljPQwDbWhXDmRyYpFM6m9khfTek1NwVJnjZEErgof9o04CXgEIW1Y9PX1AhPlE4bYF58fuvIa9LIV9dAkBJClDa4edlBF43qGskLsrfntaOsgiy7n4Be6yfFH9rRrOl1meAwUx3MXzz1qOqujgDNyzzoSLKmOr/lTfbuNJWblpSGe+9+AGs3rsNDj/3RDqIX0FOdyKRIBMsWFxNj1FCetIJF9aCTDZrqfZCJEB2HFce608CEj2nFMH9kYwOGXpZBdG0hf7nYWW8gQPNGMf9+P59GwB0bbceo2bIBpuvXWjijfJhZXdBJJCqnn4BV+dJRaxFMT0ea+dhREP/HxnjtmfSQeEGGl2XQV6Oo7nC3AcdG0tdLP5INnWKiPPkDTc40NQuljQqaWle6Mt8ivaj60GlFqjc+tlCSV+1ItelT0ljmU3RtZlSCrAvWgcEtGy2X/LBcLulOp1PUEPTj3Vfew6QjjuK7f+0e/vNDGDl89C8M4DpSYmZXE/lnZWSQedlbInLP6pqLEX362ULHLfn7MGncKHy7+nukxCfbKNvW/HyMGDYSnTUcTbd33x5b7Li/6ABmTJ2MH9dtQHpaBjqlxmPFmvWYPmECvl2zBlVVVRg6eAi6/YMR3/9uJzKoqfvsEHtqvmasqWnBnM4ejE2OxLM7qiiIETgqzYPByU4vXKBOLOK4cFz75ipMHpSNY/tkoZa9hkteXwd3TDSGDO6NqSnA7W/+iCtPGIYf8ksRRyE4bkAWfvPhGswekoOh2enWGyXmMqYRU+q/Gjh1BkwHtOdQjX+IDY7eiU3cFBj5bua9h4BM4E1fT2QLGxrGpMDtCsaxms5eCW9CjM4l44kEomqg4qkc/rwzgJToNmytrMc53RKwraEVDWz0SwkUy4IunJOnEblWFDQ2o398BPoneVDH+n55Xz2+LGjBrJxwnN0vGVevqUe5zmakoN4/NB6pVB6H3WH3a3W33X0LHnniYSQQwBlgokxJAYRrTRvlyOASG39CMFNQOt5Iz+yUBMpcuICXZFkyyF/1/m20TbJOeVRrL9tYmrahONupA1r7pY0TJrtSKgwsa/h2rUxpSlVptsu0AmpBud7pq7htNEHv9YyRMVVeK58EhWxYmKS1J/KnER41NsqjFLCmkmQbTScZqMza8KClLyqjUggX7lEZ6d/W2OlZe1vTJkDKPCm/9pyFFjBS2haG2bXRDr6WzU8Ft+k4vWd4p4SimQig/DIutmkaJbLRTMWnsit6RiYwSy9GIxVAdJcx3IrqErMzpzbOKorhnQrjl/RS7JYUgbbyI3Co9GUg1uJUHi11hVcwlcOSsroRXeRN1yqdbKCJXvbLZ8qPgJmpc/qztYpMyzlSS6koHcXOe2VFgeg3whXFMogLRCB7YVPIGg1KS07F8KGj8NWSLwz0GKeJBkxHZVOeZLrGAIg6AYqH4c2embLBf0YCfRi9+FBlUNzsN5idN9FAawO1dMnxZwFEBSu/CqN6lHOFK++SAz6RP+kj/uojftYyAiM343XWaoofRE7SSPUhmgdDVkXGA3yvAAKCFBuGUUxOHLYmTvpKBBc9VW/0p5NPyLCkLSMmnRRCZRJNlWHjLPrRMx3JpuPVFIcAqdUnw4g2KqCeio3VQREvNRI0v//q+zhy3JGK7V+6h//8sC01EJ1+OccCqBf11bfLyARuZKSlYV9hEY468kjUVteijshevatooviq2loEGkPIJihrYc8oIS6O6N3NnlUIa9ZvxL5D5ejdozuiPM2oqKolEm5AvA4+9odYr+GoqqlGa1MAk0eNxcG9Be0Z+J/hSAb7nxYbjpd2+7GhhGUItuH94gY0hbkMNPnZiOiYkeogUMze2s6GZnxR2oxbP/gRZW4vAuz5/XZtGc57eSWyO8fj4qm9MTChDR8X+RBDYTiiUyyiW4MY1ykKsaEmxDPRWT3SkUVM2MUbhsyoMGSws6lpW307RTv36S4gjb2CNPY8Usn0nQiIOtNvFkFlmhsESPTPe5lbS+e14ktl7y0pwoVEClEiBTmBZUjibyIbjzgyezJ7HnHsjeo6PkImRcJQ4m9GKlFkOoFXOuMel+rBkczACZ2jMDGVfEIheLewAd3jwvFDTQBrSIjKAFDE72m93ZiRk4hDTW3YXxfEiGyC3ZQoeNope9gddr9WJ8VtGsS5cz6mHf7uOkbmrBdPv/IuzneAHa9MOVOZSItIQ1gg50ePpPgU1uy76YEUjt7xq/Q0cu4Y9VU8TlApbhtRN+8Kx4dUH4J5eig/8mnxW0g9cfJj7/hPwSzvVJ4WH6+90R64bFRMqpOvmLfYOK8BG+XdNliYkyKnojSl6ThN8+m1rfPje/lUvJaOHikpxmHgkm+ltAXIlJa9bI/JySt98EfvVQhtItHHgJHCKg5+9WuUkV9VDAMdOFRA/aOFIwKFfNGeZcs6b/VMSeqVA0CJldrLYXmyyARK+CMQojzymT1mHA7glFP8FqXRvQP8dDg9l/UBX71GsmJsatcx86JaULoCTIrAidvKw/LJDp5GDTUNaHmh00iVBj8+/uwDmMFgJmNvRBv6MVAkWij/ygszZme0Wnhdq9ztfplPjZDpndK3nFh8Cs/OA+vc8qUKdhIhNuKN3Sv3pAfvjWaslwaNJDY3K7STnP06edf6TQHQjjyKR1Rnyp+M+yt+5VkjoZZnfmzGSf5VAZYnfgWq6HS2rL58zS/fq/wMp/wL1Fr59ZKpGTCT40tdOhuRmL6AIP0ov4LBVmOMp72w/K90212HvP4bJ/oq9E/z/TM6HRCbkpRoPaWDxcUYOnSQ2c/pmp5hBgQ1j5yekYLd+/Zj6ICBRiiiPnTPzSVSbUF1bSWZKwJJBHR79hdh2JDBZmCxS+fOSEtMIKDzoEtWlgG+tM6Z2HVgH3r2ynMS/4WcKsup1H/lWpBK6k/OicKlQ6NRyzoclBSFE/PcBCohvL0vgCb2VD4u9uOT8masrm7DvR9thtfjwqwRvfDClgq8+O1WTB+Wh7um9UNFYwt6xbuxoqjezoET41QREKfHR+OjHQfRJzfBmMZhazGMw1z28zcnQZAwOcLXIYBy+lUop+EQs2sXkxoEvRODa5pEN04a5F67l397bHEpJgKySj+6xYWhJtSKfvEuaFlbiIKXycY8Ny4KU4kos6J01qsLBbVNcBOIathPW8xdFKydNW1IJHisIAjML/Xj0VXVqKjzI9atch92h92v19kJCWrc279/k7p2sCUZkiKQyRA13iaf9GKc73hlm9nRrCs8Hf10yLGNi0lBmYi2B2DcmjbTQwfUdYwKKYyUFePTY4328LGdIhAIWN40siGFJmAlA742qKH4mTttUgiw89jSFqKSVuqU4fYpTzmVU0pVX11rdMOO7uK1ytscCBow0pRch1J06CA6aVhOCl2rbFvsudnDk5JmeP0a8GGcAb+fyt857F7q00ZRFBfj7DghwVS5TRszXuaTmIL/BQZCNoIlJe6QQbRke6V80asZPNaIlOjKa6npFhvXFFAMWT6VcxuxUbJMUyOByqNunZM3RGvnXuBNgEaJaPRItNc0qWYylG+VU3S3Jp7x6NQFlUPhNdV62qIz8NAfHsFTDz+DY6bPRGNDLeNS3plPpWEHgDr01rfJ32A7NVVXyruBnvZRJ42MxsSyh+4oBJaHGVKejG46K7vZRq7cBOCinY3GiQYiEOPu4GUDTE6UVh+KXpNK4jXxWQvj0zuBTRuN5TsbneN70UpvtQxHpmkGDRqABQsWYt5JpxjoNHM2SsdKZZlz0jdaMZ8RrEXyhV45+EzlVn5UWtWXMuOUTTWg0UQdI+bk13mmsUGdgWoja4xESw+s86Do6FXxWB3qOcM4+pDPmYwKa0DbUnHy1CKvemW0ku4zbuET+lOYn+A66vMnev/5XExMLIYNHoShg/ojNzsbaUlJGDSgL7p370ZgF2/blPP4fBSBWXpqMhL4vle/vsgmKIvxEpSlZGDwwAEYxvC9enRDYnwnjBo2FF1ze1iBYmJi0LNbng0dD+rRAyP6D0Rmalp76r+MM6bl91+7MHSKikSWRsMIPHbXNSOPoCU+0oWreifgj6OSkOB225mgZY3hePDzrRicHI6bjx6OfqhH/rb9SOichczOqXCzgayhAIpRRtJPUkK8pRAk38a4o7C+qBpTe3bmEzGtmnA1OKp65tHy2X7NrzGFfcVgHeVof26fjl+97/CjoXHGKb/6ExfavXw7j42/jW3bsLM2hM7R4djbEEK2V8eZheGvhbV4aEcl6SDDiBG2JmFh9ziMzYjFhIx4jEhzweMJxxEpHjZmOlYrgH31rRjVxYvxuYlI9nTYgTvsDrtfrzNDvVIEatklMfwxgKQ7aSCJloBU+zs50/fift5LBmwkQbdSHHymNUe2wUHxMi7pcAMCFGApEWcNDp/rml+qMakhKjXHv123xy3TF11yu2HMsNG2DEN+ZJcrJSkFwwcOt5ACHFK2uV26YvTQ0YhyedAU8Jt1gdzsHPTs2QOy8SbA4YnysM3WsXlgRy7S2n9bj8ZO7IB+/dGnV2/IfpqKqvVqslYgv9GeKF5H2M5RjSAJoEWGOeHVQsm0h5Si1nIN7j8I2ezgB5oaDdRZZCSa1jnFxcjY7ijEaV0dAWhYONsR0oMlRxR1SOdOnZCdncW0YxhOi83dVo7+vfsxbY8Zo7fNddLkDKMySMfZer6UTujMNlr5k4UD7dJUftyydhCh9XUy5+Fy6ot1o2d2NisbTLfMmWhhOwGv6kUgTXkyvuC1NkHInlqP7j2tTnRu+KQJR/G+O1587UVcds0VeOb5J5GV0xmpaelGJ5taVmNMCoVURwS2MqyclJRoR2C5mD83aapNHDoTVeBN9ExNTUd8bDwyUjPh5TOtH0tKSkbPHr1tHZw63yq30jAgJJ3QHGYzadIREezod0zji4G13s7AqPEX/YtB6SebvKGpSlFSwEzgOCe7C8N5bOZNa/l25+9GqCmEPbvybT2fztkV74m+yQkpZiqGqTM9x74omRHRLi88rCutadM0qI5gs2lg0lumSLSOLz4uzvKn0bvs3Fxbl+9vtx+rF04dhJMeXjOqbEeOKaNGT9WdTI+4DNyaaR7SWtpPHxFBLOeM7jryqilVY2RGb35ED/HmT3Q2Es0wv+gu1P/MOUz1L9zf3uv3f/f7H4d2nv7buP/bHBsDVuySQ0E8vMmPg00gUInAQB0JRQaXzTcxxoBEt+3YDafQPDx3OD7ZXIQHlmzDdccMwE1HdMagOGchaCt7GVpeGx8KYFNlA2b2TsPS/APITorFpqJ6zBuWKx75eeihKH5iNO21QF5lD4ZCsLG6GQeDQLy7zc5WPTrLiygKUn3QBR/zv7m6Bf0Tw7G6Mmi7bbWRoWusFhmH2ckMPeJdGJ8ZixSC3Tf2BJAQzUJReEamRKA3aXfYHXa/ZvfVkq+wdv1qU0hSPnImsxKkvzXy/OVHCke/UpKSbfnW6I0zskH1YcKn944Hi0L/ea9ri1cKR97keB9hRq4Yk/SWxcjHNvIWbgv/556osyxPNXudc0+ag+9+WIUH738UuTldMHTwUIwZOxoffPiRWfg/9thZhmtOmb8A3y79BuPHTsQVl19hCu6U+Yuwfed29OnZB9OnHs0wH2Da1Bk4ac7J+PCjj3DjNTezoz4EQ4cOISjpgWXLlprV/X179yM/Px83X38LyirL7LSH0SPH4OMPP8YzTzyHHj26Y9WaVbj15tvw/nsf4Jorb8TY0UcwjSm2+H77ju1mFkqAsnePvrjpuluQGJOMBQvmY9OWTaioqmJzEom62jpcfsnlOGn2XPTrPwRTj5qGv77+Gq65+jqcduppSIxPxNyTT8G3S77BRedfZCY9li9fhisvudqA3aCBg3DxeZfY7tCDhw7hQl5/t3I5uuX2xAvPvYzX3/wrFi04DbfdfAdee+tVNNTW47d33mvPXnj5Rdx+6x1mB0/g+o1X38TKVT+gpLTEQIIW88898SSceNJcDBw8BENI96+WfG1HTcXExqEX6TVxyiSsWb0aY0aNw6UXXIEhQ4fj408+NPCozramI6+78noMHjTE6iki3I11a9fg7rt/h1U/rsHC+acij+CusbEJV1x6BU477XQCtp4oPFiIEUNG4/xzL0ZKYgqOmTkLX371JSYfORnPPv4sPvz8Mxw4VITzzjwf99x9D5565hlcRjoKeO/csRNv//VdlFZWYMf2rXATkDU0NOI3N92Ok06cg369BmDq1On45ttv0Jmg89abf4Pe3ftiNsu5eeMmJCbE4+yzzsO9d9yL+aecjLnzFmLNmtW46tJr7cSIkcNGorauBiOGD7F1ies3bsDbr7wNnb5UUl6Kqy65Cp9+9jH69xmAU045DctWLMNfHn4CR4w+0sy+7Ni1h/XxG3Tv1h3HH3ciDh0qp+7dbxsWGgn2Rw0bhT/c8wD5sReOJFhet3Y1QXAjadcO0PhPnR3pYwE5GyHkMwPOAoH6CLCZIrYLeydwq5HHEIH8grmLkJuVY3L3r9yKH1awM5QrMT3s/jvd8JRINLWF2KCEsFaG2NRssiKF/MPZo1yaX4KXVu/BkeN74aIPtuD1Nfvx50VjcXzPdKSyh6jGW63koJRYHAxF4LktNShvi8PH+2uQGpeIdUXVGJQnQ8hyToP8yzv2qkxLtOCrUj/BVjgqfQHMzHKhA3K1RLSg1AeMTnejJtSG78sDBK+R+Kbcjw01OoVCEYg2+mlFVaANVXw0Iy8O5Y1BO8P1sDvsfu1ODbKz2JxirQdkeOu5UxNIAWhEzJYjSKYEyqQ8JBsCZfzaWiK9569aExOYjmk63fKH+MkUi60D0jSqBXemnhRKysfCtTuFbGWHMjEhiUDndPzu97/HbXfdjvc/+sxMP8XEJODlV1/BxVddiuysPIwbOxYrVizHk0/8BV8v/RqpKRkY1G8woj0x2LevEM8+/RwVVjS6d+/OfEUYqOnWtTt6UllHujxUxKMxaeIUPPnsE3j66acxb84i9O7Zj4Ahg+CkF7p2zUOXLj2YTxfi45PQHGjGMdOPxWjtygvXSFMYMtKy7KzTYQQoF1x6Ph5+5DGcvvBMA0AaNZSx3UsvvBIff/kZrrn1arz4yis2e8OCozW81dqrTp264KVXXsWjf3mU6SSwTsKQk5mL5cu+w3VX34D9ewuxaNEifLfiB0wcPxnR0dEElMOxhkAor2sPfPrFZ7jxxhtRWHgAXXO7MeoInHj8HMR4Yg3k6XimLjndMWDAECQmJmPM8CNYD2rTI9ApozPaQq0EkHPQKTUHHo/X6kInRGRk5GD+gjNx972/x5VXXIGhg0Zg8sTJ6N+vP0FeKa678Trs3p6PG665Ca+99gqefPIJ9OrRD3179yddOtkRUZPGT8LI4WPx8IOP4KXnX2Z5bkJyahqSElNx1eXXoV+/AQYyt+/cirvvuRu1NfW48547sXmzYwrmL489imeefxpZmTkYRbp7It2Ij03BpMnTbQpy4pGTEB0Vhwh3NHJy8shEOsngOPTq1htxsQkIku808ijAI0PO3xK0XXLZBTbSOfHIKTj7zHNxsKiEvPY7HNy3n3S8xViyE8vepXcXOws3JTkThUWHcNMtN9o556+SB999923ySh+4IlyYNmkyaTMcHsYpgNSPPJTBMLmdu6JbXm/yQiQyUtLx4IMP4f4H70eUi/pm8RI88dgT2JO/GwsWnm47ep1ROyC7UzaqK+vx+3t+j84Z2ejTewDrI2RyKclVWUzM6N+mhim3kiLT5Y6i5r2+kidN/SoUhbFd1CS/8vVTnACx5PUwgPtvdoOTIjEy3YPhGZFYXhyw47NaWKP7fM14YFURnlq+E785aSweW1yIdQfr8bv5Y9A51oti9iDLQkFsqPLhzb0N0DFhcQRyRdU1WNjfi7d21CPIhmp/dSPGd+3YgftT2ePndeJPDRl/XRJCRlQ4+sREws1eR48YwjdJBvM1PT0Ki7p6MJr0yI12o1scexllpEcoEgyCg6QHsR+9MzaG2U5Q98O+Bvx1lw+pjK9LbIfJkcPusPv1OqdxZ+MvMEXR0PoqO7je3rH5J+937GiTONt0q/zpPqJdF/CfTctR/vVeOwP/BvScBBhAqoRgjbe2JomoTnGo86iwFn87MJQT6ElJTrHpurLKYmRkpuG9999GTW21GdBt9NfB5Y5AZWUNwUgSAUNPgpuFGDxkMJWXDKe7zcjtwAEDcdElFyAjNRVlJaW2hqtb925YcMoCjBs3zqwSZGVmmcIbN340jjhyPMHVc6ipr7VpqsmTp+DMU89El9xc+PxNtjYtKTEF4yeMx6OPP8IyhdlUaAIB16IFp6KiqhyRUTAjsTZdZrtbW2zqNi4uATt27UAW28cvFn9qh6xHEXCIvpr2jCUwPVRSgtj4GDSHZG4lwkxKHDxQBE+SCzt37bSD9r9autjCzD3pFDvbVYfVSzFrMjpSJpZIwqqqCpw6/zSzL/fd98sJyJgpvn/zzdcwcshIAsApdpRVUVGhmW2qZjs+bfrRBlo+/uxjs5Wmpk9Ti5qWrattQG19jXARduTvRHZ2NsoI3pav+BYRMWFYtvxbpKVlINIbCX+oCclJiZh9/Ik2QnjKvAW8TyU9wnDKgvkYPHgg3n7rdeYzHHHRcZg66ShUMr81dVVmQFiQw6ZyWRCN3EV7vTjt9NMwZ84cM+PFLJgds9fffQM9unbFUUdOtjytXreWdHTBV1+PIQSpPXr0wtMvPGObVlRPGolSq11VWYUt2zfBRZJs3bIJeQT2yanpSGX+L7v8EnYymrFq1Q8Goutqa+w80vc/fJ80Yv7Ic0E02YhqKORHMz9NTUF0Ig8JyD3zwtNmAkS7nTM6dcbVV6r8p1BfaoYrDEGGC7T6KAkBNJCew4cMxQXnnY9u3bqgxaavHdBFhmS8fjsmTce5Zefk4FBFtZ0uQQ/6c/icFWLT3AJv/NWIuTNCx2cWl10ZLZW+ruVUtyaXf3vyr512MSuOwwDuv9W1IdXVagCub0IYfARvxexN/lDWhMu+rcADS4tw4YwhWLNxJ7xoRN8hvfBxUSOq6YftFu5YU4m15UGMTJONoBYMSY4m+HGhkrw5IcOFFYWNNk3bNSmOKWmx7y/nBEL1UR9EwlrmD+LbsgaMTqHAtbRhUmasnQX71aE6BKgwJCi50WLKCOxrCGFOTjxmdYrHnFwPBawNiw+F8H5hNZYUNzH2NqyvbkWMOwyfEaiOTPaYDSJHNA67w+7X62wUjLzsLFLWlzzdPi0qGZFGt7Vt9Cu5MmXBPw3SaXROesHp98uHlIrT0JtkWJx8Y+DNbu1exz4pEsUlwCfZ1XutUXKUSgRcEW47/kmjg6NHj9Zb/Ob2O5BKIJaYlISMtEzk5eTZmrFd+btx0YWX4b133sNbb71p+bFjjOLjsW7DOtz7+99j5cofcPxxJ9iaslWrVtoB5G+/85YddbQjfzsaGhrw9Wff4J233mNSOh+zETri6ulnn8Qtt96MHTt22No50eLMM87Cl19/heraKnijo/mNIaiswo233IjOWTl2ysGokaMIMpsISmoIXAhqCMQOFBfZ1F+wJoALz78EAwcNMSUtANinZz8CoDQUHyi246aiCWy0zk6AoUtuDjzhbkw4Yjx2Mq+1DTXYumMrbr7xTrz93ltUrjpLVCf+aFRTuyebCVwHYdToMfgrAZt2h4p+KaTbug2rkZfdDRdfeClB5Gd2GoJOCuiS08XO9Xz2xefs1AKxgU2NE0QeKtqP9NQUmypNSkzGsKFDsXHjBuwv2IeJE45CoDGISROPQll5KQL+EIFoHAoL9uOeu3+LDz/4ACfPORm79+2y483+8tRTeO+jD+yEhIDPjyiCnXmL5iE9LR1nLDoXtXUE5gSUsk0nEOuJ9OCmG27Da399Aw8//DDTKCMgc1u97S/ai/LiQ3j84cfxPQGXN4ZhWBatgTzz1NPxyisvI8obZSNfYlsrEymhXcea8gxrdWHkiFEE0htRVlGBrQSBt99+u02/F+zfY+BN0/YaKZVB56TkZPKWY6YmmnUeyXyQ3BbpJRdfjm9WLCWw89kImNau7d+/D9fceA3+/ORjttRA4EfHglFAUF9Xj9mz5xogv/HaG20aPjraw3f0R7+KWPy2jnS+/KorsHr1D5g2ZQoam5qoewnSTK4okRIqlU0APpL3YQJylDWTZXtqZZZEOrKo+LVNgrJn8is4/O+drWW1VA67/0andXCRyI5qQ0FjCxqbW/FOUSv6J7gQOFSEYb0zcfFbW9HYFonfHTcQtw6KxUW9Y5FEvsqhIMzIicVJ3WKRF+chI7htMammRH6saEN+uQ+bDpazhyRbcqxwco0ak1/CSQmY2TdqlfC2ZgNoD22vx4LceCwv9eO9Ih8yonTcVgRqQsDjO+rwh82VONDUjFf31GNFeTNe3tOA+hY/Uj1tWFbix/QcNy7olYJt9c2oCbTgh5JGTO/uxewBCRiaon6cVM5hd9j9yp0jqPySowm81NDbQm8pByoBg1YCYHpP71ICDshygsm2lSmRjpfySDVnHSldWgA5xyiwwGLHCJ1GEPRe0z/mVR/GpV8poEDIj/vvvw8nHHci7rrtt2hoDKCkVArcZaMaN157E15/4zWz9P/8S8/hvHPOxbVXXYOiwkKUlh6y0xlSk1Nw9z2/RUJyAp576UUqQB8KCDy87MTqBIK9e3djx55teOXll3DXHXfijttuJyCKMmO3GzetN3CTwA7pzp0ETjXVBjy++PILrKHCrSfo2759m41Sbd2+BYUHCggK38Cdt9yNGdOPxp8e+qNDG5ZHyvjRPz+EvK55uPd3f7IpT53ZKsOtkaTDbTfdDh2fdPmll+Kk42Yjq3MmTpw9x04BOGLCePzhd/cbeHnjrdeRmpZkI19NvkZs2LgOCfFx2E0aHCg+aFO2AnC7du/CU88/ZQZ+d+zYbiCxgKDqQPEBrFm3Cj+uXok9BXtY/j1WRaLVa6++jMraCju9QaNNUvSaOiupKCcI+YtNdd5z1314//33Gf8OvPLaS3aO95/vfxxdu/XAQ48+YCNkpaU6izUSD/zpTzhh9nF4+ukn8QMB1vLly/GHe+/Db269w4CVjqLatG0TAi0BPPTwnzBy+Ag7xUgGjwWqla9Q0E/w9gouvPAC/OaO3xiQKCkrQWlZGWqqqvDtsm+RTwAv478HiwrJk22oqK4gnd7A7r35qCHIFt0ibVOFRpodPjtl7gL85dHHceDQQXz/3bd45tmnMGBAX4LER3Deeeejsd5nFiy2btuCF197HmERrXZCg8kJa3TvXgHSBtsR21BfZ1Oy61avgY91olM7ZL5Mx5i5qHe0M1onLyiweFWGgzXiuuL7FbbB4tGn/oyJ448yXuxwOmy+mOC0c6cMy1NaQiK+/fpLRBOktmmhJ+OSnGpqVKPHZlJF8iuiKYeSKcmbZFXvKHgdnTTrtNGPOha2yeYnONut3WI7YyX2h91/n2tDcbAVc7+tR21tAL06RSO7PB/10QlYt78G5w6Ix2Xje9OfwyTrqgMENI3olRCNYzpHs7FqteHUFaVN2FPdhMXfbcfdC8bhzR/3Yem2IuT2ZY9idGd0iYkkcxFQ/USE/19xNn1DhgxX74O/j+TXISM6ArM6R6GlRUqiBXFmGJLMSsb+tKgWaypacdvQBDy2vRbZ8S4zI7K+ug0X9PDihzI/lhY3oFOcCz1j3KhrbsNjOxowPFONYyR+09/LHrHi+mnMf9gddv9T3bU3XYOnX3wc8TEJdq/mXzIk8wX6lVEFyZWzlMDhd9tdCplUcK5b2HuK4HszvBshAMY4eE2dZ62IzDNoL7rutNYrIkwdIMWnkb2/g0QpBoW2MQMpGoqu3+c3/xrR0LGFWdmZeOC+R3HlVZfb6QHa2emNj0ZDTSPivVT+LUGbOtVJCopNtrF0RmhTY6ONmOjYLZkLcXs9aA3qBIBmeCjjjfV+xNnOT1Ah18PL9q7JH0RUhMsUXYhhzIQJdK3TfNxmjoSaGhEePmNc7uhIU/zxcQlU0gHouEUdoC4lGkEA4We4Fra9SfEJqKmpQiTDqZzatXjv7x/AzXfcgIBPx1L5cObpZ9t0dk5WLn5YuQJLly9BkABPuy+93lice9b5bL9r8cTTj9mZ29pFG8m4dAKCaBxsYn4JDrV7NtAUQLjbZeuntPNUOyxlGNkTFWUmSyJc4fQv0yYtiNIJFOzYRmqem/GoaRVAaGA9xMUm2hFVAiixCTFoZlm0e1T2VcsJ+HgHj8tjAEGHqetMcB1HpZ2wOrWgsa6e4DONNAihkv5jmZadVsC8ybSKpnl0BKV2BctkiKZ2xQtNviZkdsoh/fyoJg9oZ6pMSokntZmuWSf9xHjQIrNgLIvAhs6/jo52sa60BVpcqOKE2e7X5554kXR7EgdKClFGIOj2so6adfII7Fip4oMlBOfkoVgvwZcOkw+Hm3XREmK5TIWQDyxKp0Oi9Z4CnarPCDEtn5nBZOWRsiG+bmvmQ8mGwR/yA+NoIu8mxCbZCGkRwbVetYU1o5Vp2Wg4fUrPaAq5proOgVbyna2pbDHTIBGaTJacMqA6Q2HtRrWVoGTO2cigW+e53Zk9GElcG+NrxcdvforRw0bx2b92D7LzMWbEGNbHYfff6lSZndwyvBuJ+PgIrN/AnkRrFOJqK3HtsFQDb85EZBu2VYfwzaEgTsyJQ5G/FTtqKOzhkXg234dX9gfJlG2op9x19bIBY6O5o6ENi/qn4ZW9dfSrI0n+vwdvjmPDRYbV2al/2V5t55PmesNx148ViHEBCWzItN9NDZumb8amReO6wXHG3Bf3iYeHDL+p1odRKeq1hDA23Y0zeiVhaJIXY9hTX1rejHQK+Y/FbRgYFw4PG9GOhd2H3WH3a3Y2EiZlIdngvX3Z2juLoJ32wnmmbzu/85VjvkHh+dVve9NOMTTlpNA2XWO/Bt0sDpsybXMWPCh2U4b6OAk4PX29osKR6QKtHYtkexUiMIuPj7FRm6+++pz3dgAglbQbraEWgpooyj/BFJVtYnKi7cjTVJObYbX2TsdayeyEItZRVlr4LjAjIMZMwRvDzh5lv6U1ZIeqK3s6PkrlUwfRReVscRIgRGktLT1oTZeeq7RughCNiMTEeemfoET+PB6LmwS28mlUKprtSFOwgeDGY1NlorNGa+787W/g9zdSgRNEMS+ffPYRXn/zVezYuQXl5aWWN42+aIfj8KEjCWiy8Na7bzCvcUxXRy0xH6bPpanDDJRaOZn3CI8AgbMQXXkWCBPdVMVmNJdlcbGsUdEERgRRmopTBaoaVDYBgdg4mU5pImiuMWDTJuAn+kZFoqpWa8MEctrNejAfGlkMBpvsWkeMKV+qg0bqCa2RE53klBedfCGwZqc4sM5FF+VdoEO8oHA1NZUEcD7EEDjayBPrXh7Evy4CZwMxKr/qhXXuEThmWB2npjrUjXhNaWzZthk19VUoryizOhbQsqPDmOa+wn3ko6CBRDmF1wipTTcyHulGRSi7ccqnNitoUaf4QGhO086imwShNZxgjOGkTVtZr5GMQPRQXWg0K8rtgS/UgH0FOxFOJRTpJj8IvFkq4hsC0VY/quoq0epuMZ4y+XCidxzzojwoTqsrqzeWVfIj4pE+fGRyaMaNLbRowf98/1NnyQQoFZGR8rD75Z1T32QMNShkj/l5XjSXVMAdaMWqgnpM6tcZp43KcyqUXtT0NrKh9VAY2H1jo8MeDcFQI3uarWy/FvWIwxtbKYzWmwY2F9ShR1I0xmdE4ezu8XivsAmfF/vsnZylz3/6tWtz/3z3n7sOf47fdhGxK33VEFUyf7/fWoMuidHII2r78kAA5w1KYYeDZbZekcolwQ9DkhodXxDfl2q9QhiOzY7Bud1SCdjYYPNeJNBJEYOSIrCuIojNVUyGktc/3YWjOqnx1kgC06bAHnaH3a/asRGX0hUIMBClhpp/agectWuSGAGNcHtv7YOjEU2ebGSOTu2KqQq1L7rmj3O6gaRVoIy/lC0pDhMwPtWl2ZeysExW7/nLQAQsFoHlzz7teQwEQnjxpedtelV50XOJtoVjQ6C0VB4NURiYYYfNRFVf+bFrxsevr74RjXU+1NfWw9fY6OSNXxXBZJsXdtnx5T+Nflhc7Q8sLl7yhdHA6MhkdY6sc7qCvLXZ2ixtgAgGmplNAju2SbYwnMm08FNZXe4oZfYyBagFdDRz8N6H72DHjm3wuKJYTgGpOHz/4wpcfNk58Ad9ptDbq4Dll3knh9aisNoyrbHTa1FGD7UZUYb6LEx7/rX8RCNyOgpKYEBAwzaZWLzMoGjBa42HhbcRqJplWMWnVOhDI0u6UNzMj4EMvnLqkynz3vErPiLYEOjRnR4xGqVjdtrkVx/mxVmPKT4T3ymc/Gp9n0N/5sTCOacP0LXXldLQqQqig9l4k2fnsV1He2Px+NN/RknZQcRExzAO1RP9028LyyWAJ78KJc4XrVqo81SvcvoRD8gum+irKfbwcE1Fslw2QiBKqA4FqrTWTP4VHyWJYXTVAdxFFgOD4R6yK+uOQTXNKSAqvlU6ugkjzcNbdPycdp7yEf3wKelAOvOeCZlsie4yIuwY/1XQ9g0OuibgFMGMX41WAqSsb0vsJ7h2mrRL/mH33+E6eFnVcKigCPv2H0BJjQ8tqUno0T2bz8WUrWgkoz2124fGQBhyvK34uLAKE1O96Epg1MieYI8oGe0NIdPVhEGZTk+loKIO1x/RBfkNBDw1jTi5eyyBjx9P5teggX6lCCSAxkC87mA+MeRPccaH+iqU4vh7YbCq2ofHd9diVicKZHMQnxT6sCAvBl2iwrGyQiOBSlv+HUZXgxDHHtcXh/zY19iMvXXaGdSK78qacahJQuQIndw3pc0oqarH7poAxqWEI4M9NsWjhaqM6rA77H7Vzs5jJCNLGZlAtsul9KIUihSFFKWUg5w1/ryWqpVCdM4gZovCf4pCvvQ1oCc/8qn39ssL+7I1kIJVIvxzTGLzmd5ZHIpXilpxMx4nAg3t8X0rvHHaTOAofH00AqI4bXeraViF1TPF4wBPu9Y7veavNiiceMJsnH/O+bjw3Asxa8ZMlkv0YHqiBz3q00oiOApPbZbAINNTHLw2Bc9r2ZzUY4eGSoOAQKGZIcUX643HwEFDkZGZiX79+yBA4KWCCjzYLz8yxGtx808U0MiSInW5PTaqqKhFQ5VPI1/Tp05FcnwSBvQf4JwsoVACPgIADOv3NaGyXOdyjzCDw7UEqU4ZVLdOfnnJX6d+FF6jYVanfGOKWlVI10KaG+kEACxv/OUDtoJMK5IgQPmiRwZybADyj2loKtToYLyg5wrHJ+3xWqJqa/nbrIeMX5RrVUXymaYbFbWcnQ1KjzZ9r5EvpUP/5pVBjZLGiOJDUZT1bgDFoa8SUbmVOZWTPkm3ZpvmVv8+XOVhHjrqUdnRma1KxgE6BE02pRsGN3/7yLCyx4P+AwbY7lErF+OS4GgDn/Kk8kqXaGOfRj7tbFPlhd9W5bidjsaf5l/8R5ox8XDxHR+ZaRDVF/2JThpEU76UTwNy/JrciC56xrgVrk0gWXG384SiN55l3A4Qd2j0U9fAWR7pfprvw+5ndlalVsFC3D8WlOC+z3YjIzYaQwbmYf6IbDy9sca8fVUcIOBqxbyuUfjwoA9HZ8Tgkj7JGJrq4jsf1lc046jMGExM92JAHJAdH40CgrYGNkCVLg9SNbRMhv20oA6Dk2PQI86D+7bW4suDTerUGZiiD+aHAqaGx+GLf+M6mJ6Coa8ElF+db/rC7jpsrmjCorw4JBBbxbrCsbBbLHrHa7ogHJ8eDOGtAvWuTaRtRE4CEe+OwCnd4nHX+loCzmZ8UdyE5eUBvJhfj2+LCfpYhg3VAfx1Ty2CJFxqlEyPaEpEAqX8HHaH3f8Djg2zRnwkYvpxBNKRL8mpNf5s9KUAbBF0+zvzY9e8kl+NFLS/s8aefm3Ujj71T4o90vw5cTph+EsZlWF8Z1ODnjtp6NrCS9G0x2nKiB/JoBS3bX7Qc14rHWXdsq97k3MpbelGhXHWHdmavVAI6amdcO6559vaJV9TECccdxJuvv42BP1BWzhfX9cIX0MTmgM6MUCUCEcT732NDWaXTCNVWo5RX9+ABnveZHnXGislJ0WsnYYqQ0VFmdmRW7TwDFRX1pr1/fCINgsrw7XaMCHa+wIaVWSGmWmNCKr9ag75UVdXhwb69TNfWoentW8yZXIugaeAsNYCGl1YcIGExvomHDV+Cm669hY88eencc9d9+KMRWeRYBFsPR1QUse8aa2fNkII6LijoxhPE2qqa2yzhhmMJcjV6GA9/dUzD75AwEZytCFCa9cafU7ebNSH6Sp8A/PS6PPZGjahL5VNo2a69jXpecg2B/gYlsRBMBC09WYalWpgOP2qElVGhZEfByyyCvlcYKg5FESTjXw5xp4FEPWuvsFnu1gDgSYDbo2Mt7amDnU1jWio88HtcqG5OWAmU2prGlgPzi5frREULWrrq60M4kWtE9RaSU0waV2dniktrddTnF1yu5jBYZmJ0Vmpyp8YUUd8yXZefW01v7Wor26w/CmtJn/AytTENPyku0Y6/eQ9oT3RVKdsqPx6JtuAgmIasdUaTg2UqY4ZlfG36tDulab0KMvPqI0H7SVvtGlIAzJaJ6gpWx2vpjgd4RGw46/uf4IzvuT3f8RJDP//55yKVwXvr6rHyc+tImO24YHZAxDVKQldY8Kwu5E9WzZKlcEQCpra7KzTSsrYuHQXXGS0Z3bW4oOiBgzLjMaPJSEMSnLhow0H0aijachgT60vZyOVjlm5MegW61Ebi9WMIDM+AmNSPNhSE8KyMr8pg/ToSMbpMJsaZ+Mh/vznzgFtzpq6MOxvCBFM+gmwfOjK+I/JTkR+dRP21DZhWuc4OzWBpcVWArAgg1Q1y55QG3K8YTjYGEICe2BKNJmZUK9sSlYUPivy4UYi0r4pLvx1vx9j0zz43RYfOsW6Ueprxvn94zA8KcpmCUTHf5Phw+6w+1W4zxd/gQ2b1sHjkcxqBKIdPKnNoKxSPdAXVYXkVE7KtJ3/9camyXhvIEtPdU8BUTjqFJNtG1EwYCYwRSVg0zbOqIYetqfA/7y2Hz2xV39LV/qDObNrZ+pR105I57/8yFP7HcM5y0XsBcvE0O1Td1JoaQRweV2744ZbrsGPq37At0uX4fJLrsJ7H7yHTpmdcN6552Ha1GkEA0Hs31fANF1YeMpCzDlpLpKSU7Bl62YkJSTjwvMvwLTp0618OgHhxBNOwo5dOwmw0nDm6Wdizbq1mDZlGjZsXocP3nsXc2bPs4XxBwoPYN7cBVhwyiLnNIfVP2LGjGPhJ6DzuKIxb/58rF692o6TOp9pTJk8lUCwAvv372e+jkZpSSleefVVjBszHjEEEQcPHLA1f/UETDrVQCcNvP3uu+jVvTc+/uwj9OrRC1OmTMWXX39uNjHnz1+EE2Ydj5SkdGzZts3q6IgxR2DenFNwxNgjkZ6eha3bN8MV6cbCRWdiNgFuc0srtm7ZjJFDR+KIIybiiPETMH7cOGzZstUA5/RpMzHv5IUYN3o8CgoLUMn8HjvjOFusr52p046aYbuAZS5lYN8h2L5tq52MMWHCJGzbvg1HTzsWpRUlBDYunMx87CvYb2sexTnWkWDdBgli+/cdSF3TDXt278UZp56BkvJigjUfTmU+Z844nrouHDvzd5AOCzF98gyMGX0ERowYiU1bNiLV6uUsjB09DgcOHrRdxZOPnIrRo8bi+FknIjIyCtuYL53KoZ3C+4r22tpHrf0+auI0FBQVYCz9FhYcIK+8Y0aho6O9KGH5xNcBgkuduHHGgnMwbtwETBhzJAoOFSItORXd8nph586dGD54BIYMGYGde/IxddJ0FB0qQve87mZkeffeXZgyaYbxSGJsAgYPGoF9+3YbcNbUsIEwgjylJZmRzIq/bWRSH5PP9lE5ySJpZqOmbRqtEx0lswTFJj5hOHXeqWbE+d+5H9f8iKzOWe0SeNj9Yk5NmL5qwKqJ7E98fCn8rSE8ddooTOmRhvHxbXh/dyN2VAXxWiEBUJaXPY8wHPK14pr+XkTbgv02DElx47wesfh8XxP214fEG2hk49bG98sKazElJxY3DUlRSkoWYzOicV7veAo98ENZI2IjWjGQ4EhTlo/uqMYb+xvwY0U9iv3NtqPmX7lAWwSKGoNYVtqIp/fU41Pms5o9515J0bY76Cumrzwe3zWB5WzDX/eyF8xCa1PDrqoQUtmLyovVsHkEPjzYiA8PsOcbYsTM6ty8BCTw/cldo1FEYPjmHj+O7uTBW/sa4Wfmx2dFYmo3L6amOwuXTVHY/8PusPt/w0l2rDMlVakWnrIjhd7xzkCbfsX51nuRf3Wo6Fe3vHZe85++fCagZsrFXoex4yNF0uHFAVTyJyWklJ0pKH3lS86JxwCcjcA4aWrpgvnoeKcLfRWvfpR9y4/8a4G38um8szzpy2uNiHTunI3jjz8RM2edgKuvvp7KuRANBCK/ufUugrb9+PSzz/n8RsQnJOHMM89Drz4D8NzzL2Lo0BHoSeBxzVU32OjbOwRK06cfja4EFSedeLIZdj3j9HNxyUVXEnAECbiOMVMfk8ZPxh/uvhdRbi+OPfYEAr9j8dKLL6Fbt27o07sPxo+ZgAH9BuPSy64iuCixKdE7fnMPCgoO4ttvVuD22+5CQlwiRo8YhyFDhyCzcyYee+RxdO/Rm2n6jIYxUTE45eQF+MOf7sPXy2SrrhpbdmzGHXfchj7d+iCnUy7OO/t8dO6UgxeffYWg6mg7rUEmK44/ZjYaaxtQXlpux3ZV1dXi+qtuZJrxePWll3HOaefalOzI4eMIXC/FsiXfIjEmCZeynNrFPGHckXj7jddxsOggbr3pdgR8AZxCMNmVQFkjXCfPno9OTLcfAdiJx5+E2qpa3HPn7yw/IeqBc0hjAY3jjz0Rf7r3YTszVLbgVGfGP2QnjdyNHjkOR46biAvPu8jOZhWYuvH6W9CzWw98/cUXuPziKzBqxFhs3bQdubldMHnSFGzZtAk6ReP++x5GEfNXXV1tR4n5m5pxwTkX4KijpmDFt8txw9U3YOCAwRg4cDBmHHM8qspqmGYALpcH551zIfkqnMB7PgHhCMTFxuPNl9+yM1r9wQDZMNx2TU+aMBmTCLjXr1uPkaNGYWD/IRjcfximT5lh/Yvnn3zBTrbwNQVw9pnnECB6mN8xOPqY41BX0YBz+axb194EdT0w58R5KC+rJP0aCdwIJN0uk8EO4Kapd/G/RptFHwFd3Wu02UX/kq7ICOou3ouGeqdlAQpua/dsUOTfO+eMXMX2czrlx6T5Jzjz53j+26U1Fk7D0v6g/Vqu4+rvT+TUyNTUa1jU8f/P33/8/49xyf3zXbuXjn//ofsnL39r2H66Ux5V0Wr8/Gyw5j26mD20ID67eDKGZSSZnwnpUejkjUS1rw2761rxzPZ6LOrhwdm9YhDjctkwrDIwIjUGadEuHJnhxk2DExFsacH3JX4s6J+BZLLGlG5JiIuMwM7aIIp8QWznb40/hKMJ5Cakx6CcoLCcoKlPInt0XWORGUVwVR/E5wc1TVmJN/ZW4l0CszcLGvGXHZV4ekctns+vw/O7KvDKnhqz1VbP3k2/JA9GZ0SigoK3nOmLSY/sFIMJmTFYX96Et4uasLOpFaWBZgwj6DyboPOYTlFIcqs3Eo5zeiTjQGMLQWQtmZw0bWtBMwFi9zgv4qNcmJIRhXRvBL442IREgs5V5UHMJKBL9TiMbr1BuzrsDrv/B5yNWBHcdIysWTsj21LW6Nj0mg2UmV4g91NRWA+ealVhTYT4Sv/0Tte2sF7PGKGBLMYhfxoV0DSqPP19wb+jiEwpWTyKwVFIfG23DthT3M4aHpsyYzj5tDy050OmK4TObPRBcuokxXfyr7bQWQNF9WbTY8lJyTj5pAWYReAihX7LLddT2Q6wQK+/9Rq+/uYrbNu2HVOmTsWggQPx0svPY0/BDtx087VmyysrKwfPvfAstudvw80334hGgpSKikqMHTUOLia+eMmX8ER5+bwRyYlpGDp8OF55602CARnlPRKvvvkiNudvwC233YqNmzcZWLnvd/ezlC14+bkXMHLESFOyr7/xV3z22YfYv3c/xh85wQwIN9Q32XFen3z8sdE6TIvUwyNsqsyOY7KKIX1Zdpnx0HSsCBLjicaUyUfbIezHHj8TMjsybPhIUkSHo0di8fffYM361aiuqkRaSjomTpxsxoonTZ5oB7Dr/E9tjHjj3dfxw7rv8cobr9iRWTU1tfjgg7cxddpk5HXvik7pneAh2NDUr8ByOOPW9KTpJOZJdudOPfV0VFRV23mxEW5NNVcwrn7I69oNn3z+CTzRUc7ol0tr7cR7rDveVzHMGQtPt6Oyrr35BqSlpaJrTh7+8MAfsHjFV/j6669w9LEzCTCXYcUPy7Bu4zp88PZHGDNyNCqqK/HyWy/h2ZeesilMnWt74FAxnn/peXxMWn7zzdeYMf0YA7FjR4/BPXf8DieQR1pJ23oCWrGW7L81Nfgxf85CfPXtYuNF6QX9aaenOHPNxvV4/433bGTVlgm0NaOspASnn3Y6fuSzQ+228jTdLKRg08rkKVYDfI0+W9eoc1sH9etHkHsvTlt4pq0BFEqTnEmXiZu189oW3Om5kwt+JROaQtUaTL7S0gPljZHTG/Mn40CSR8oFf3+KUz2o7n5eAOfk9ic5lpnO8az/dq9S/S0C57rj7p+f/93JYF50VJQVxlkLZeSyXzmnCXOu/jkk7zpe0SnoP+bpP3J60+FFvcr/U6cwkltFcOZTy7C7xo8vr52BPimxln/nDXBlvxhkJ7iQSuCyqroNXxSTkfhGXjTsWtgQwCObyxDtisTxuTEEgy14kgCo3h+Gt/c24BB7oYOy43DIH8Q7hXUMH8QTW7V2RCm0ondCJC7rE4fxBFSl/hZ8VdSASv6OTk/AuPRIZMW7kOz1IDaqDdrV3zPeg84xkeib7MHQ9Dh0jXWxMM3YWh+BNRV+7Gtqw6ROcVjYOQpjEz02FaqeURIB5taKAA41hrCjlozNtPNiI7GsMoQXd/uwtrIJboKyC3ol4NyesfTXAlk/soWgFJgENma9kyLwekETsuPdILZEl2gvjkzzmDAYtf7Pq+GwO+z+xzo16Mbazj/7U8PUMf1oi9LVFuheUzi8V6OvWwNh7e2I2lL5VM/f+v2UKVuj1h6nKd8OrwJrAmB8puBSC2pDLS49EwCUqLVfd6Rh6fJjwI/PHFAmQMCvUmIYi/dv+eKXSk9ttnZYmgd73IaoaA+27diACy85C9ffeDke+8uf0NDkrOeKZlsk5dpKIJSUEI+GugZrI7T43ddYb6c/uF0eAoBIeN3R8Df4kJOTxTARSPAm4ITjZ+PNd980P1o43sx4zjj9HCxZsphAsdJRwMyGNyrWlHVySpKdLBATG4s/PfwnZKalY/L0qSgvL0ekS2ukmi2eKPqXwpeNuVMXnIbKykps3LTRTjOQE72agk14+ZWXcNN1t+GcU88zu2bTJs3A/Q88iB/X/ICtO7czLj9WrVph06nPPPckXn75Oct/FAHTToJRbZoQ2NX6tEAwhNXr1+L7H1bg/ofuw6dffoS4+BgD1bJp59XaOV+DAaErr7wOXy7+Gp9+8imatMZNvEAdoHV2/gbGFfIj4G+yNXFDBg7DoMFD8NRzTznHfLFyZa7jnLMusGnsJn+1TRvKdp6OpTKeEj+xjF62yd8uW4rNW7bZYfzlleVMigDU5dL+FQJHt41egmSJ9nitLsN4rbVpikeAUjwj/a26EatoU54qRaBTNv+io6KxYeNGvPziS5hyxCTMP3Ee6gnEJTA+1vcZp56JsopSrPj+O8SwXjTypU0OLc0sJ/OrkzHg4Z/KRt3kZ50dOX4i6ziBwP0VPpepGnZIyN9aP2kncsjmXJPM4YVIDscm3t6CQrz22msMOwlzTzoZtbXiUdm5c8bTlHfrVFknR+yuB/zle5M5xmRr4JpNQigCCqVwzq8j3z/B0Z+MRP+XAFxHov837p+y6ZTxb07XPzVuFcCjRYUkWEfZ7QiYdmdEIoH/V6eG5R8T1eU/5uHfuf8Tvx1OzaL+X/nGSqwqqsbi649GN4K3FkPtjh956UmAdH6fKHRPCsOYbDeeJdgpbHCmSTdV+REV6Sboi8P7hWRgBvyu1I9Udxvy6L+8NRIldS3ISfISSEUgN86NQz42WH2jkSW7I0yghY2negc5UZGY2cmLidkJ8FHAGiicixnnl/sD+Gx/A5YT2G0tacS0zl5srKhHHoWuqLoOO6uaEEMhHBrbhuOyPTgpOxrjUt3okRxljE5Otbz2ZNp3DkvGzEw30j2qA/b6yLi764PISAzH87vqUEXwJyUTYJ7eP9CABzZUI6RFuGHqzwDP7KrHsoIggR7zTMFYlOcMUTvk+mk8ctgddr8WJ7nRV+2ZravhTcd0jPG9AJCu+SsQo0XWUguSZ1OojmA4MmjTlXynCKU87Frr6dQK8cPw9MCwWnDtBJTi65AqKXDnIG55U1g9ldJRfE56GgVUvqy55teZ8m1Pk38ag7CwfCcgZyCQ99Yu85nK6exCDDODuAJN8YmJdkySgNuOXdvNIv4N19+E666+2c4q/fzzz/D5l5/jwgsvxanzz8E9v/0D6hrq8OOPP+CO39yB0xediVtuvpNgI4QxY0YjP38H9uzbZQfvtxIYdOmaa5seli7/BmlpKQQHHrz//rtYMG8BzibIuu/3D9qUpk5QWLthFR577BHcdfudOHjoAIr2l+K2W+7EZZdfa3bavlmyBOnp6cjq3BnvvvMWklOTrdwCQKJMXHw8Pvz0Xdz3x3uQyrTS09KQk5WDL7/6Cn965AGSsRUffvgZZh17Arrn9sKiRWcgJTkVpy08G92698Jx04/HrJknYPig4Xa+6zvvaVTtGKQnZ2LO3HmMn213YwBzjj8Z8+cuxEUXXoGvv15M2sounBupyemYNWsm004lOGqBjpyaPXMOzjztTIwYOspG2DTSePS0aXjrnTcJnJoQHx9HYOfH0KFDUFCwFyt//I7xZBEY+jB27DhMn3Y0QVMD46feVb0RwOUX7MZvf38Hzj/3fOTm9MCmzRtIp9sItOZj0qSp+OSTj8zun0BQVFQUgVkkli77xg62v/Siq3HFpVcTDDdg3dp1thFB085z5p+M4cNH4n0CSB3LpbWQXbvlIt4bZYfXe6IIDIkQNeKXl9cFL736Ijp3zrRRN81UhUJBZHXqjKmTp6KoYJ/xp85hdfIdjimTp+Dtd9+GNzaKwNJj9a26PPboY8g34zBs8AgcPWsG+vTpT75hZdIlpiQjLTXV+FvT+x3rOP828yk50I/9CmNIeMQJ4n+tPZWMktvJ9x3r4pwgAteUt/b4/p0TIJSjPDlJ/d+6RhbiuVeet8JYv4vRWcPDWCWkxsX80Rb18ROOwsTRYyzc4iVfYe2Wrbj2sivZSAA1tTV44dXniHwDSE3vhPPIYEuWLrEz1YT8bd6Y4EDYzJocawzCcMyMozGo/0CL84tvvsTuPXtwybkX4SvGv/fgAVxw2ln2TgL+/Gsv2Q6XzhS2RXNPwRdLvsA69pgkbycS0WelpOLF11+xo0SU//B2C+UG9vir3SdqoOR/5oxjkZfTlVf/Z+6+Lzfh2SXb8PF1M9GTIEw9OZXHGryOcoW3oJEN9F/yG1DC/IZaPTb0+tjIGPxpcy1m5MSI0lhaHMRlfWIM/FTU+jDzudV46owxWLp6F/L65mJsRgw6RUdgT0OzgSlfiL0LRpTsaU+P9NNIltkZUoxMO8hyawt5HRmkxq8GvBU9YiNxqKkZaRS6kkALvOFtSPOqPhzXsbhaPXfZxgmyTJtrAuge60aSTXWGI782gNUEnwu7xmNffQA/VgWwrb4NC3Ki0S8hAq/vqUQjefLTQ2E4sasLp+bFY0W5H5cvq2Qew9jzjsIDI+MwPFFrANuZnGUQ1Q67w+7/FXflDVfi+ZeftnVOYWwz2yib2kGpZt5sZPFKk0JqoFqpqNRO8WG7rmB7palWPlQ77LQrGu3SS027RNpoi+5luqBFDS87j1JmcobFDAHywmnArXOlR2oubIxBTaHetUbwTu298kalGBlhBnCd6VPli+EUDX3Rt+XHcfpVfjQFxPjVxNKXx+1FblYX5O/RkU1UZtb2NiOgUZo2N6ZNm4Iob4wd+F5XX2MnNmj6sF+fvli3cSO27tjA9joCkyZMtIPMly1bgZLKQxg9fCzWb1prtJQi1lFR/Xr1QWllOUrKD2JgnyGo4rUs7w8ZPgpDBw/G1q07sXL1DwQPw1FRWUwQcxDjx47H7oJ81LIjO2vmcXZawBeff8H3ZRjYfxDBQsiM/PbvM9B2rx4qLiJVDL4CbnZQtbOSAGjEkJF2fqrslQmsapekX2eXjj8S3bv3YDm2Ye3qtfjog8/xyl9fsqO3Gusaceq8RVi1aTXuvut2zDlpHnrmdcfKNavwzdKvccv1tyO3SxesW78WNQ3V+OqrzyzlcWMnoE/P3hanwJveC7T17NYN/pYgUhJTMHXGDFx61SXonpOHFd8tRacsgqScbviR5T/yiInYtmMzaqmbhw0hHbf8iFHDxqL/wMF45ME/Ik7ntraEkNelO+kRjbVrV2HC6CMZdxM2rl+Pucxnbucu+HrFN9i8eT3r2kW/3QjQYrBx43rTPZ3SOuHkeQtJn3q88/57KCoswDNPvYTi4oOora7BN999g3Ub1hBo9sWEsRPJiy3YtXs3Vq1ZifHMn36HDR6K+tpGrN20xqbLa6qr7axX6e0+vXvz2Xi89/F7qK6rxohBw1BVW2cbR7oy35999RF69eyFzhnZWL5yOWYdfRwyMzrZzloxvowQa1T5IwLQMMrKzGOPQ2Sk2+JftmwpPJRBHaVlWlyyoY4X+drUq8miDCBrUIMPxPZ8pFFrATjxv8oTFu4yOSF6wydvfY4hAwZLKP6l++ND92Mief2/DOAOFR/C8ImjUN1QjygNjTI6U6vMsNR6u/TaVugrb7gbD952q52bdvFVF+PdTz7Bim+WYyh7AcVlJRgwdiD8TT5kduqGVUt/wK23XY+XXn4R0QleVrYzRBneKjCnodlmNNX58Ic/PYTrL77Chq/Pv+pCAsNl2Ls1H2dffCa+Xvk9Nn27FslE9Bu3bcTUWUejuTWIXr36YeeqzZh/5il48/U3jLBvv/cxe0A5GDp+CDzsCVoDp2FfpqohUiFjNXACyI1kgOeefAFnLTxDJPhPnTVdasj4EfJ+ZeVe3PXROnxwxXT0TY8neNPUBGlF1wFFnOZO963Y62vF03v9SI1owXZe50WH49xuMfi0qB5+9gjmEOSkRWkQOgxr9lbiL8t34LEFI/DbT7Zh3Jg+BG5+TE/3om+ChzG2YE+9H2/vb8QJnePRJyXKUhL4UspiAxv21Z2xBH/FbebEmWREMZ4aJHvPr7ZEM3w42BOiX76hC8OPJQ1m4uSagUmIJk9UNoXwQXEj+IfL+8QjzhWGSj/L1xDA8BSZAmFTR7r6SeeXC5twcpYb++tacMe6Wnhc4dhW3YorB8fhnG6yFm7sz7SUByfFw+6w+3/FXXHd5XiOAC4pLsE6qxQvA2WSTbvWQ7UZBF9qE8PZRtnsA2VBZ5qa3FIswqQ02NHRKJzkVNKplkI9d7WkjmFT3lOBRFgbZZLtiDplUevq1O7ZM0ubcVg6vFYy7DSqHVD7oYZRnduWkJSR3injfMf4DeTxkaNmnFZO6/m0gUmSbDbL9IpOx0DppAczscCwCt3GhkFrhpoIfjRT4Y2NYRjHUp1MP8h8RZQnBt5ohmN8Wqek3YGxXq8dqaWBBR1fFRnmQpO/yUbNBJ50zJL6rTqey8U0ZNKiye+3zQced5Slo6lCnUAg8x31NXW2BkwmTOprGwgt2+xQdY3oaDpOhFI6ulbbpHViJLQp9TZeq/zSIZqy1CiUjtnqmGqW+YimRk3F6vgnt420zTx2Nt5456+Mz8dy+jBrxvGIjHJjyTdfME4CwuagTQn7Gd8Vl15r06H33X8fktMSEct8aXRV68KcsrpNL2saUaNoWgCvkavExCTbpfriK8/zmR8JsQRkrSE7xiuG5Ze5Eg/Dugm86hlOcXbv2p117UL+zu1GF9FRU7vq9GvKN2CL+3W4vBd1tbXGQx7WjXOklwZymplGC7y8b6HOaCbwVdlFG+3e1RFrD//pCebpOSxbvgSxCQk2whcKhmxnqzoIqleVJcT6iSaob2ho4PMIO81C6/p0vFmHhQSNqolGxjesyyDDmIkd8pfqPjHOiyDBbYDhogioNbJoywSMh8mHLLN4OjYm1nR4Q209msmzOukj2h1NpnXWvBl3W6eFfMsA4aSHRtrUVdJaUeN9CY7Fyz+iPBMVxql1leoIITIcX77zJQb0G8Q3/9rd+6c/YMqkKapXk6z/a6eDaYeMH44Zs07EHVdci6TERJWEFScBbiORA9hbsA/HLJiNq664DRcvnId+owebZWst2IyIjMbv7roX5596Orr0y0WwLciCRaC2qg6XX3oDLj7jNDtb7vIbLsMXS5bguy+Ww0tBWbV+JU4553T8+ZFnMPPISejSpzsefuBhjBo1HLNPnoMWHZtBwYho1vqBNmR1zsFLTz2PS2+6FMXlVdi+fJ0xRUl5CWrq66wHsn7LRkycORF33fpbzDv+JFZ6PCksCeQfaa+1A9+vXIazr7gIL/z5WesV/UtH0gqdE5Pjoy1FuPW91XjjvMnok0ka/RunamHdYlONHy/v92FnrQsldUEs6B6Bq/ppw4OqTSOSYlbgq2378fH2Ktx4VC9c8+l2DBnRA/mlAdw7Ohn1zfRLT3leF2rYyLJQSHBRqJXQP7gKMnQqAaFYS70Xpf91iR/FwXCMTApH33g1kmLFVtSSdmLbJDZGDmT/e2yBduZfU+Wzhmp4kodgtAVflVFw2UCMSXGhT3IUygni0qPUkElRRNg0bmOIYD8UwG0b2aB4I5ET67JG6PaBsUzBuuuH3WH3/5xz5D0MV1x7GZ5/7XkkxsQRsDjTmBqBU5sqeTRAYBKoxr8NkZQdKUxtHZf9NgEv7ROMZNgw9v6lfGTQlFCPEkYppWwa9pLikJjyvY2ymRpQGo7CUZsl+ZZFfhNtBmpl4jZtSqUmBWdBFEryrrwpFN8pXBjbDz1WHi3f/Mi/dRiluTRKx1++pm+mI6XKDy/tq7SUDwE9PVe+BUZtrRQJY8cg0Y9aM7VXSs8s3du9KMS4O/Ii8vFjtujoTwBEYKSZ7YwW4TtlEcBi/IxbLTYfOmVRhCqD8uRcKiajp35tqpvxaWRTZ4qqndUIjJVJCp3xaMG9AhrtFDddx6iM4jBntGivV+axqTGA6Lgo8yOQG2zU2jCtu5NxX+ZLeoWeNVWoHaeKuq6xzsossGbJSGmpzHwpktsjfgRwZfvOTXDmYyc6SmePKgsquwrIcDZgwQScUxwYkrRhUgTpQWuv/3/s/QeUXsXR/os+k3PQKOeAhECIIAkhCYHIOecMBpONwYFgbJKNwcYE24ANxmQMmGhyDiILIZIEAiEBQjlOzvE+v+oZjH39ge/6zrprnXP++5133r17d1dXV1VXVWfmXxGAg0OZgUtS36rdRMOB4hXlIW/yQ75xrsIC2dZ0GiY+QHT6ODJxmOfYt88A1TfVqc1OaswVQ1acxoQIusVWHAhPpyXdcs+xWdHYAHXD5KSGhIvjmxmxaCGGQJFfaJfeI1s5BkxPdodtDHyP+YZ2+phPiZyBH2VjmBn5o+nAPG14GyVjWwfgBm4GSjDOI2WBQQ4gGN7zCUa5DOAPX9tphAHLpq3LMJ594Lno0f2u68prr9IO224ftP3fXWZim4k+cNBwDR82THfcfYf+esctut2/1/35ei1evlITN5sQx4O0trSE53za907SOWecoxMOPcaFa9HfH75XP/35j9Xa0eJvu1sW+Trx6O/r8P3216BBg3X/P+7XV199FYrsjr/fE9tJTJk4NXZcZo5Gr14VOv2k02IS40uvvqL999lPfXv3NeNzdOA+B+nIAw/X4QcconFjN1Lv8r4xyfKyP/xO1938J701Z5Y23WgTFRbZE3eFphKOGztOw4YM1ZNPP6Ynn3tSTz7/pB598lGVlZXHuDgVICT1Oy7zzSzL0tyVlfrNkx/p9hO2C+eNCvBdF0JK5dysPD826V3R0qbTJ6dWxBUfVZrxQHclcbw1Le265eM6rWzL0PUfr9OEgYXafnCJzti81A5Zjj6s6tTTK5r1+LJaNRhOuVtOgdw3rjnrG/XTd+t102cNajRdEXSDtXx2auOSLD3xlVuZTkRVXVLfqss+btav7GQtbuBUh3+lRZ5p897aNs1a3aHZaztjOHhgfrY6XfkZxinKy9E9i+p0/YIGza2xAFvgMVb219RiY/PDV6u1YHWtnT8HuhKfOgbnjRbV/7n+z/X/zAvj1n2XvhhdlL7rUja9OdYFydDx1gYkYvmZOKSNP0JtluI5IsYz73FGIq7rX8QLI98zfSLFo/cghn34xfSi43re23hhCENtgAe//IusgJ1gMiUEtyv1LGSmr9+hp8ELIxgOJ2ls2XrKjQMVHz9GHpEe40kGOI/ANk6OFw4S+OMo+IOaAAz5kprnAOFfpnSAQ3JQCcR+Jucn9YhQNBwEG37D40MeREw4JV0NHgTHjvo8W08Bi4vysSqQK9IQzzoPnCBLDCv7HR0JCaIjmLb4RURK8w45L8BvIk2GiooLKFm8RwfnWGfm2lGJhjXp/RuOdnaG6uqrVFNbmcqDo9SDGFBx9Jw/JapvaLJOzVO/3gO0ySbjw54WFDE6Y/zwMvwXdAGnHhBclgkcfXoK2UQXxw9ekE9IhyMHnZ0/uAe9DYge4pirRTHMd3Cg0EFt+M+j4cA36EYIvXprK9fE/nLhWBPLcCktEDivlB47esmYy5bw9DvEj48z6ZmXhiwH/cnLMkd8RzF+CQe+wIWmTPuisRLHawEUGpAjth6adxOEBgThFIpzuhGyTMPlBJQoH/EoM3R0PjhpqR7zkssvqGPcuXzUCaMXQYERD//FxcbGiWb/ywuCcVGo9ZXrdf6vfq5zLjlH5/l7yQUX6W+PPBKEpWK3ONOiwmJd+LML9ItzztcPf/hTDbYwfT5vru69926VFpSoODNfA/sM1i8vulSTtthMn3/1uc48/0f66NMFNvB5uuyyX+rhp5/QyrVrghHLVy1VQ2ODrrrid/pw/ge68o+/13VX/VHTJ01RUX6pfvXLy/S7y3+r0085RVXV1dEaa6ms12W/vVTn/OJcXfCrS2L4FmGGiVwI4MIvF+nks07SaWefrtPO+YF+8MNT9cbbbwaDgpXdDP22iyhLKmv143tn6+pDJmrC4N6mAw4PROsm3P9wMXEZAaMFt/egXJ2/Ub7m2iEaX5an5U1ZunxelZrs7ALntfX0nOVox5G99M6SRg0oydZW/m5RnipntqVjYW271jZ1qU8BShGBjGy+vpY3deqdlfV6f32Lck1XhKPAlW73IQX6cG2DpvWj94tEtKKkuWsbNbcKhfAfymFeb1hhw+NW2pq2Ls1e1xjDpmdsVKxjRuVrcV275jZIm/bJ0dPL6rXaeWcZx/kOv+CD2hhybVe+1tZ36HuOPyDfLaRvJ9f/uf7P9f+IC2MbSsq1tMeBCycOo2SdQD1IQ5k2JLzvrshUj+RE2SShlAn3X/QAoei7DUO7G0Qcjo6RY6Udu9ADn/g4AC2NzWpubHVSYDl+Gxs0+tZRODEhcPI9u9QzIkFvRfQk+BesMqxD6UnB+IZxdDh5c99O74lxaW3idIXW2KsLVDmeqt0NS4bPYk6di4pux5jSoGYVYjpdwI6BDWpyEDC+oMjKRXBMZW5vdzxunZ6tIJqaGqIh3FP+mMPseGzlERF9sdmrixTOBrTjPSsFMbAY7w7gO6yj3Tk6qL2NnJNTTOdFbW1NTPrnAPhwsh0HkuKchF/kf5y7Gu+cktWXga4/LS3s+N8ceUaPUbutZStOBPRzNJeXXikIRe9gWqnZFvhRJhwvDrIPegHfNGJhC3zDCYKPOFdtLR368Vln67eXXaVfXfxr7bj9LmqorVeLaYRDG/RxOi6DCZq1mE/tbfQ1Oh/CcGScD++jp9K/nPDAcCxzABlGDdq1tcecP+JFL6bpiuwwxI6d7exk9CY5gMSH5l2Gw/AyGOTmZFveE79YCcopGfSM1TfUaYvNNtcpJ5+hY4/8nhFF3vxjvDrNG3rJnIGRc0K/IA10NmLJlvoDbcKyQjvnEXNCnQ4eM4+Ti6F8pk8FbvgFZGLEAAVPoxcQWltQwTeO+HKmiWMRYAGAhc7RuFEHwxmFfn5FmoDjbxpGdwhJwLnbB/mui9XIyGei0v/mcqkoAEgjwL0qeqmszN/SXsrqlafC4sIgHAwrKCjQusq1Gr7xKI3eZKQOOPZw3XbLvZr/7nwt/mSJPp71kea9NVe/vuhCDRjRX3fc94BGjRyh1toWfe/okzXrpVmqX1urzz7+UNvtsl0Q+KqrfqvNpm6uYRsN1zNPP63evSoCrd/9+kr97pJLtNGmozR20lhtsc2WGj1utLbacivNm/W+Fn/0hb74YKEu//klGrnJGD31/HOxdJzygGt2Tp7Ke/dVeWm5Kkp6qaCiJOYDRDcpkgk3/+0iiLKGAvVV09yu0++ZpR9sv7GmjeofTHNbzeyC7LDx2y4gITUIeIYOGlak8UXSsyvqNaA0Q3cubNXZ79ep0YwfZaesyXX+nbWdKstr18YDEg1SCyZkSdN6ZeuEMS5DVk7QLd4HngnfrSpydeN2vXXKRgVR6Rwp5ij8+v1qVbe3aMMy0hC/U73dCvvNxFJdO9m0wZtzGwrRRRgjjtP2zrVD2S9D/fNa1S9OWuAVwxWZmto/T+OK7dzWtKlvAcM8nXp7TZOunV+vCQMKtOWYCo0dlKdrp5VpcEGulQmV7v/uVzdt/l97/Xv5/zf0+N+k/ffr22D1hP//Kz+u7rpJ1fcvvQNpCJVqlYwPDlynvxht6lpAi3f8JGMbdd/1kf3Felf0jsnmjDIM7DcgtmjACdlp+1219dRp4YzhiBTlFmnH7XbRttO3sdGlF16xKi/lK/Wt6EsONqqdmjhxS+21+14a2LdfLGSrcB7MvWJ+VZ+KPiotLo6RFFZUcjxWTlaeeluflhaXu2E+SRtusKG2tC7u26+vaqtrY5NU9lHrVVKiZjtdOC6D+w/W5Elb2mhvoX59+oXB4tSAGNayJUQ/8u1juPTcYFiJx5mYbFQ7YthI7bbLrrHBK44qVxhT06V3797Kto6iYwEcGTIsKymLjXlxLIuLylTsMpSXVwTeLK4bNGBgOFsVjt+3T9+Yb9fLtm7H7XfQkEFDxFFfGGHsPV0qwR/jx+kJ5b16RS8i87f7BB2ZktOkjTfexHSYotbmDjux7apwfgP6DjbP4WqmCvMLNXTQUOMMb7PCcQLfIvMVnZuXmae+/QeFDCS9znFWzdpw9EaxGW17S5fqqmu0y467xqbCt9x+k8752U/1m99cplEjNtC4sZvaxhk3fxhihg7Qsa25TZMmTtHYsePs0LOoLzNOusg0/u12iIYOG6GSsrLYQHnIwGHaZKPxplW5amvqTKfBmjF9hvKy88NRLnAZRg0brXGOk5Ofb/omhzldltHC4jgpY/LkaS5ETvC+2fQGr6lTt1FBUUn0upWVluqTTxfo088W6PXXXjMtc1Vino3ZYCMN6jtEo0eOCdoWFRYpv7AgRsoKLNP5eYXhGBUW2IC6jPCDLWBAApkeM3JDDR06ynWkSyWFJZpiug3o2z/m1pkYQXNsMI7l0EHDNXqDsXb+oAO9jGGlw8ZyIaPwHzmzcAXfsJlhieGPg2No1rc01mBzxAnekQSufvcFj8ijJ99vvQKHf7sCofj113lz3AaefJsLFR63W3p4teGtGjni4YUXFhTr9JNOVW9X3OWrV2nLCVvoo/nz9Itf/kLnXvIzLV62XFtP3lo/POX0WMJ90WWX6czTf6zjDj1S/fv303U3/Dn2vTn5eyfq52edr7NOOkPHH3lsHNPxw1PO1O4776Kzzj9bny5aqJ1mbK+jDjky9pCprq/TYQcfpt132lWl5WW69W+3h9uxneOwGGHksOFxxAiX/eCoqLRg6ODtcIs4ut3NGcpNeaiIXP9CGx5Mf3jBVhhn/v0tHT5plA6cODxeU7njZTc9vu0ir9QCt0IgnQGfMLpA0yty9OAn9RpTmq18tzB+8k61BhZla1Rxuzbvm6lb9xunCYMZpkWQaCF0as/BeTp0ZEk4QvPsNH3WQAvIlai7pQ9KAwtzNaNvkbboxXAlwuSUlq7NKrI0ojhLy+pZlWPeGm6WK8CEPkXapFeB8mOCLjRD4Weo0q2XZ5c26OOqNm1aUaDTx/TR5hX5evSr1BLG+OQ69rEbFGvrPtk6eHi+Hc92/Xlhsxasb9Tyhg71yc3QHyeVqj+K2jinVn+i2X/69lz/6V3P9z9d3wz/93g9z98M4/r353+//lOadCWa9lz/c7z/fH0z/r+n7Xn+tvD/7fVtcP67PP61/P/fz//5+k+wk8r817T/HQ7/jPfP+N+GRwonv39N899f/56mB1bP9e/vrdupZnFhVOmtiblBrmTUs8A2EhgOvw6IBQn+RPyIl1rm9bV12mb69jryiGO0/POV2nyLiTr5pNPUWNesn7NT/ugNNXWr6TrrBz+xgWzSaaeeppEbjNTUKVN1zk9+5nqer/PPu0htrtPNdk7OOecXzqFLJ594qvbcc1/l+v0vfnaRiuwgHXXEsbEqbvXKlTruuBPCwWN14g9/8COtXLlKV15+tX7y47NtKzK0/fY76vprb4yTAPLz8rXjtjsar9PtiPXXJRdcqqGDR9qAt+mXl/xaO+64s444/Gj94LQfxu7355xzfsBoaGBD2tSL84ufXWi7UqKaymqd/aNzVWZnieOjOA1g5PAxuviiS7XRhhurubuni0ntPz7zHDtC/bRubaV+5Pu8gkIddsgR2nmn3cIRe/Dvj2j33fYU57JectGv7ERuGuUea8fzggtMk5Y2O0ljdYHLP3rEGOf181j1ySIB2AcP7XuHs8zRSGeeZRq3tDjPvjrnpz+LjXZPPP4UHXLAYXaUttKvLr48zkzl5IinnnzOjluRKtev10UX/FI33Xh7OMHwldGmXXbaXSeecJqWLllhm3aUDj7siDgDFZ7XVdfp2GO+r9NPO1Pb2xm/8MJfhfxM3Wqq+tjZ3tY4/ubyK7Tl5C01aOAQnXL8qebRWTGXnV40uj9tcXTh+b/UrrvsFsdcnXD8yXGm6cU//6UdomL95Edna8b228Vo2jGHH6cbr7tJBxtvOm2233Zn/cI47+S8r7nyWvMqU7sa30suvCx+r77qOo2yo8V0JWwpjYcrLrtSFxnPPXbdW5f5nnNdt9hskn558WXaZsp2+s2vrwo+bmhn8cwf/VT/uPthHXzoIfrF+ZeEo81xaDffdJtl5KyY637MsSdo8pSt1W4n9B/3PapJbij0s+/w0x+erVUrVmuz8ZvpxO+fHj1tv7/6+qDXzjvvoYEDhhiX32lb53nRL36padtub3o3Bf3q6mpjhfOVl/1e++1+gH75q9+5vOXR04kcstFvmtJEbzNXqufIZ+qwsUxgP9NYadCYcHqvo7MxwqFIVO7vvFiMQ69pgvwt1z/B/SvgpNroe8G5sVqyo4ZT07uwXL2LytWvrLf6lPpbXIJbaYHuiu5WdpE+/+zztamJ2NzSqC+XLtMDjz2i6/58rf5045/1+puz7FWX6Pe/u0Z1Nat19Z/+oJ/85DyNHj1cL7z6gs4/51yNHLmRrvnd761cfqHzzz0/uoSv+vWVuuLXv9Vpx5+ka397tV5543V79RW65orfa4KFgQ38fvub32n8uE30yScf6/wfn6uZr70SLbrrr/6Dxm88LnbopphMcs3PzVWBXY28rlzlduUopzPLzkp+6nINZiU2fU0W/0L88LVMnXMenKPJI/ro6GmjI5y/+HL5t4d+cX0jPGnlngBf3Y84Mswf2HdoiX49tVxbDsoIwWLo85I56zRy8ACdOWWISuxQMaES8Xm3skXvrW/RQ0vr9VVti4VL+tNHtTrmmeU6+cV1euCLen1c49ZWZJecOb4oOSaw0rm23/AyO1l9NbFPWRI8FzCrx8L4wqWtN84vrmzS5R+s0xmvrNKl76zSM6vs8Pl6bEmN/rygUu/X8WSRxcAYtsVWU/sV6a/za3XRu1XaeXihZabYSi5DPxqdq0F5WcaIuE7lNN80e2mYgrB/vYiT3hEnfbuJ11O0f7niPe8iXfx8fQG75/vNK8Hsvnrue9L6G/lGoK+e93H5IfJK1z/hcNP9/cZtfL++Urm+DusuYzfq6ab7/Tfx+xoXwnrCv/nbc//N69/DuuMFLXre/Q9xvv3qjvR13K9v/uX26/v4upyEcf1beNx0l/lfwr/5zNXz2x34tYz0BHWH9/z88+bfvv8eFNc3Hr75rjuI33/KbXqR8u4uVbxPvz1XV0dbmpdG05yv62KER5kNjR9XP/q9o4PHF/U1LmBz7y/1BsDU1I3Hbqpddt5Jk7fYyoZG2mrSVuGkvTzzeb3w/Is64ICDNd4Oym+v+q3+/ve77TjUqLy8T+j1PhUDtM20GWGYe/fpr5y8PDsYT+ihhx7Qgs8/VWFxr+hFYsipT5+BgVvq0WLPr2wb6DZts/UMVfTpYwesUYs+/yzyWbp0qa75/dWaN2+uTrVzNvudd/TCyy+ppSNDxxx3vFrceGZ473dXX6Hbbr9NuTlu9ln3kMceu+8VpxfQGdDS2hgjPlO33Fozpu+gwYOHRQ/hkXYo/3rLX3XJLy/RzJkv6Vg7IgwZQ0d6NYtLSjVl4jTt4HINGzo8nFT2SGPLjr132ztWhHJCw1dffa4rr/ytTj/5NE2bvHWcz3rDDTfYhnyqH5z6Q61ZtUZPPPG0Pnhvrs4486w0gT+TFa70xOFYZ0dPzUYbbKzcDIf7U5BbqMEDhsbxVU888ZSefOxxTZowWbvstrtqa2rtTK2zM7i1+tvZGzJwuFYsXxmHvNtNUH5hvl6zbRszeox62YGYYEf5jddeVUF+rvNus/M7LPaNu+CSC/TT836svhUV4ZT27l2hTz/7VBdc/As9+OCDYVM5meLqP/7OztFo7bXrfho/fqIdy2pNmTxNEydsqb/97U7df/8DOvHEk2N+Ozr7yt9crdLSUt38179oyVdfBm2+WrJEP//lBfp80UKddcaPdN311+mMM87QOjughxx0hOUgT598tlA33fwXFbjxT49duxsmqaGRofLict1++6364ek/UK7ptt0Ou+j7J5yiDz6Yq5tu+rOq1641vufEXEDkYKvtJoc8Mq3g00/n6YKLznXDYY2u/dP1eubZpzVk8FB12qjhDPfq1TvODmfuNeUcN3YzjR09LlbgsoqXLal++ZtLdcOfr7EMNOnmW293me/T8qUrtNvu+6nBzj579VFvK3r11YIvPtcf/vh79SmrCFlDlqjE0cfGnD/7QVGvHUZV5SbqJHUzaqTjdtfRZGddV/GPoIXxzOnuGPquiyPh/isHLgxHuuv+TUh0q8BgAHG6MtpVUlqid9+arY/e+Vjvvf2RvvzkS517xg9j2TCxGUJdvW6tNtpyvB574nF1NdVr+vZTVNK7j5Z9tlS1K6v1g5NPCrhcWS5MZ3WDdthjujaaspmOOv5Y5fXNs+dfouXLl2vjSRtp8OghmjRjencK2bsfHXPxfnDyKd0hiuGBZYs+15gJG+uhJx/X1lOna43xOM4t03ffnaP+GwzWMy+/EF20KCAmqHLY8CfvfqoP3vxAH77xgRbO+8xCs61hueVAeUw8rqCCCQJN6Cki5FePv6tiK7ozth+HewuFUsSI/M/fHsp+/RyO0Tcj+up+DEaHd9+lPQcU6LChxVpc265xvTJ10MblemyddNmHtVoe81eyVGuF9MKKJn3S0KFP17drSGmeqixsHBTSYCdpRP98vb2uQ4c+9oVOfm2lfj6nTs+uadKstU16fMl6VbV2aGljp9b619wNVNa0Z2qdYTQZl8eXrtf5b63U21Xt+tKO5fv2fd9d36wJdvju3G+URlbkaGVLp7bqX6D1LSyIyGQqgguCxGTpw+oWnf52paozOFYrR7NWtmjH/pm6ZmKJKuw8c8UmoqnwJOQuvvEcYd3PX1/d4QR2f0mVjFp32DevCOt+wd+/v/9P1zfj9Nzz+81vz/XNe65vZuDb9MT/7u83buP79cU7ytH9xE0K6v5NZex5/vrqvv+X8G/+9tx/8/r3sG/G+/ff7gv4kce3XkQgYvftP2/+5fbr+/imwPj/jfAU3H3zjbB/4TNfrp7fuLofeuDGT09Yz23PzT+/8XHklEd3cFzfeOi5/UZQ+iX11w/+6Xnp6z8F+T7pVusX1xcaYzgE3S0Zh/sbf990BB3ghGm1ob/RpE9v6bljuHAb6y7O+GxsbAqHp6G+XiNGjNCIUUN11TVXqKamRuvQzWM20RZbTNSyFYtdVdkaItfGfKK2nDw5esuYj7bn7ntr91131YB+A21I2pSbn6eHH3lQY8aO0WWXXR77cjFkyTBgcXFpHPx+w403BEZMQ2H/MIxPUXFhbO/AiE1+YZ5xnB7HLj319OOx0SurD8vKy6NBj2okPaMR/ezYjB29ka644qroBQLWxEmTYvPV4uIS2w22ecjX2jWrVN67TMuXLIthPIYH44KuTrOpndapU6eq1DgylMopAxuNG69+/fvrtrtutwOXFys0F3z6qbIyC+3oDVVBYaHef/89410QPY85Ls+OO++gquoqOyG3OP+icE5Y3YrM5Ps9h6PPnTdPv/n1FTr5lNOUbf3GNh30nG5omm23w3a6+6479JnzKS0t0xNPPaZxG20aPVavvjJTK1etjHKjO3FEFixaoNWrVunoI49TTW213nt3tgrzTEeXoU+f3qqzE7i+cmVshLxs6XL17dcvTgxg77VefYo176MPrYGzYncHNlEuKirUFptO0OEHHapTTz0lHC6c5xkzZlgWNtdf/nKjGszPCjax7dvXtMDJMI3tNJIHo1NFRQWxUTGiuHT5EhX1ztNnCz+NIXt6S8dtvLG+f+IJsQluXW1dOPixsMayyrFpnBGbXZwZzuCQQYOUk52hkuJiHXzIQVq0cKEeffSRGNLONs322Wd/3fG324PODIMX2KlldCfPv3n56YitaZOnxn5ud993d3TeILdDzb/DDj9M06dMi9HAqB+2ZyzKyMnNjN0tDj30MO2+x+6WuzI1NbcEvUOvGFfmK248ll7AH6pv717Ri5qGyamt3Y4YjS7u/T/maSK4UT2RXceN6IT3OH3ETFWYTpqe5++6YrGFL2amf+tFl/wqC2dapmulYcHEpNstjZbiIrek2Gj3qRefUqOZQOX5ejWPBY49fejepfXDOHSHW5hfrPxSO03fQ5uOGaFrbr0u9vEZOHCQLrjsQh2494F2wkbq99f+0UQcqFMt8Lc9fKumTNpOo90KuPOBOyKPpvYmLVu9TNtMmaEJ4yfoB+f+WKd9/2QNduX7661/1T5772dBGBhwhtlTPu6Y7+mOv98Vw6J0B9919x2xISOO2Hq3ouqbGlThysOmi39/8O/6YtEiZeVkR8sMHkH7Dnsg8z/7SBk5WXZE16iGfYiaWqI5zKTSIiuya19eoPlfrdMfj5mm5VVrY1IqK0VZ/ZUutwAZJzFQaBSrUCyU9OwhDMzlgHQ805pD6ZASN7DdeWSZ7qjuoXkZunCTXD33ebXueX2lVjL02Faoi5av0E6DizVjeF+Nz2vVR0trNW1wRezDt74zRz8cm68Pyzu0US/TsKRDjes6VW2Br+lq0QufdGjxuoZYFr9seJOGlhWpV0GW3mtu1l3vLTefs3XYxKEalJ+p95fU6MvV9tpGFeq+mUtjde3lU/qr0a3AHAt6R2Wd7v+yXidsNliHDMnWK8tqVd3YpTUNrXpu0Vo9/lWdmjqydOz4vtogu0mb5BbrwL4F5k2Vy8lwEMPUyJIFNZxqC2sMqUJrJt1CN8JpucSNeelWqisBraAUPwdqR3xmj3a0w0cUIe+TsSMuFQnjgFJ3svilnkU6X+TREx69r2Rn3tAD2mPYmRSO3DOZliN8gOlYkR954bRmuuYwtE7LsZM9H/xMIwWA1Avio9SoM7G9gT/MRQpI/AO+8wrFl4ocisCP8RBl49lKMeTJcJHvkDPytKKN5ff0gPqX8mWz0WRYR3/9hyKkTMSPpfOmbcAFMOQwT2iokBYaBVrOK+bOBJIGFfyI28ib1YTIPPkbKT8negAD/gT9Ai/Hpxz+BG0dL1ZUEuIyMZwY5QFdv0v7lBl+D66OSZ11RqE8/SbCoE00Bg2TidZcnNnL8AXsBA7OUciRb+OR+8A9KWZ6mJhMTdlDJsEpNpslbpKFkA/nRVkoftAjWuXGy/U/thqAB+BjPClPTER2OihR6LD6Fo48MlUIT1AiDwpCrXBm8QBdE/zEL6SZK2jqYJo+OG+cPvDW7Dd18c8v0TGnHKtdd9hV79uQM7S38LNFhpKpvffdR52z3tQ5Z5+nfzz4sG686Qb98uJf6sFHH40eoat+f4XjZemWm25TcVFJGNDzzjtbCz//LPYgw2lZYL14wUXnG4EM9Rs4NOYhrVtXpSNsEA8/5nA7jg12HO0ouX6wWILdCJBj5hktXPSZ63yr835IJ518qlauXqERw0c7TnHsRZZtvYMRRo6g1fPPPacW83v/fQ+0w9Ivpr784brfa8nSJZq4xSTj2qFly5bq4IMP1nXXXa/DDj08evqgZY9s83vDLTdo3vtzY9sGjnvKdT4nnPB9Tdt2ig7Yb79Y8ZiVUaDf//56vfLmTDU21WvW22/pD3/8o35y9o/syL2vir5luuOO22309zS+dhTs+Gy2yRZavORLtXa2RCM0z07wb393ufob134DB9imnW6nbJVWrVmtuR/P1acff6KTTjxR9Y214Th88ul8OwqbRK/TqWecpJ/+5FxE2naAOuMy2N68+OJzuu4PN+pnF5xtm9aiAnC1o7948ZfmUbGmT9s+egm3sPN95723xZw5dmeY8/bb2m/fg+3grVONaVtYVGRaLdFNf71R29thO/HkE/Sz8y8w7u169LHHolNjjz32MB/qo+4ec8LROvfs82P069LLLhLzKxlVQ+jWrl2j2vq6OKnh4Qfu18477qI//+VabbLROH308TxdecWVGmLZ2G333fT6my/a2WIv0k479CV2yDfUsq++0iQ7/7+87GGNHjlEq1ev0nXXX6tjjjrGvOsIx/TIQw7X8T84ye9s+7feVuyKRc3PLyi0vHdEPWT+5e677qkpM7bSz847z/UuJ5w/6Przc8/XoYcfqJ133SvqVA7bhrS3qtblO/iAg0MmL7/8N7ry6itVVNYnqh/1H71RVl6s+R9/pEsv/bVuunGYtnWj6Ja/fhBbp1HnUB7oIup/1FCmKMV6Fb+kUYUecJ7U25gSEcBZZGiGos/oHg843331RMu6xFf3/X++HLOyZq2aGlkJ1KoWe350CeMBdna1ai3nj738qtYsW6535szWu3Pe0Yfvv6sPLNwfvPuuWx4fauGCBcrPKdBuJupmG2+k2265Tccff4qOPupI3XPX3dprt701csgQ7WNFssnESRo+eKAOPPhA7XvwETrtlJN0619v0S8vvMwO2on67XVXx2HHY0eM1K2Gc/7PLnKLcHcdf8TRmrT1VupjYu6/zwHadNJE9XeL4KD9D9Kx3z8+jg65/fY7wpFrt8AfuN9Bmr7Tdtpg2EjdcuetOvqwI6Nr+AErkUVWbC+9/GKcFvHSzJma+fJLevmVl/Xi669ogStFkR3O7bfZTuPGbWIvvVptbV0qyc7VnW9+rhfe/1xXHDrJzm46tNiEMglZFWQHwsYYQ93eakOO8oaObglw5EsLK3QsfHT/s8qIPeqYs9banY6dtFt8j0FnNVejYZRntmmD0jYtXd8QAji1X4EaGtv05uL1mvXVKo0uy9HmFcUaWZxnh7fDrShWf7XY+TNTnX+BhWdUcZZK7HRtWpKh7QaUaHy/PC1fU6OPl64J5dnXEreqtlEzP1mmPm6ljC7JUWtDszatyNf2wwqVbTzmrmjQ4NwO9TU+DbVNaqqvCWHstOM3qCBbhW21ys9o173zVuuPb36pjSsKlW/R+nDJCmV3tOiQEaXaoW++lXmjnTpky3LW3BobRKYVaBZ4K+xWVqo5P1astXewSaXpZgeb7uQWf2kkcO5de2tDomlLfdASBddq+W1vbTQ9m6yIDcO8gRa0uqE7PQntpglzTVip19wMT0hrPFwO5rwkvplfTks+4NTsNC02IODSbFzbgWMeNbc5T+fFvBt6bVuNEzwGz9aWRsdvcJgVg+Wh2UabLXbaWpzO79v8nrIDj/wjzN8Wv8dRIS82rGTvIvClZYhMQ58otxspHCNDfOjIMFNzc33Aamup83Nngm3cmptrDMu/kZfpa7hpZVxKC24NjtfgBk6ry9/UbB65Zdri+C1+x/smcLVsNTZTXuPh+I1Njsc738MXysNmrA02gpS1uak68m0EV8epcziHR/esbmS+UIPftxkfDDRzi1il2Mi947UBg/I2uiHQWO984X+982tSvXFkywTOf6z3c6txYS5Lk8vQAP6+b272Pe8bqgyvzg24lqBpo+FxpA9lrnN+7J7P5q5sZFoPbZwOvFsMo54yttYbBvlCB5cH3MGhwXkahwbyBi5l82+dcah3vnV2XJjPxBANE7YbbPg4N/PZ557Ql19+Hg4FVxbW2g4dCjsccowDDhvOoj+xQg7fjUaCv2kUANuUHFDmdtXX1erz5Z/bmeulRuP6+qw3okeGOcFbTJikOXPe1lw7dZtssrl23W13Tdx8ou69/+441Qbj/PlXC8OBYhL4ex+8Y+O5Wgfsf6CGDR+hJTa6c96fHbzBIYYm6NGlixfbQai1zLTrvgf+phLr5RbTcMHCT2MYrNgO3tyP5kV94vxQJtnvYsOPY/ncM0/p6GOO1Wzbkzm2J0V2SNh/bN78ubG909TJU7X5hC1019/uiLDe5X30+RcL7djYGSgsCcfyzTdf15StpmnH7XfS8hUrdOutN0UvXyJOhg16qTgmCqNfVlahjz/9KHri5s+fr8effjQWJXz5xSINGzoi+Pm3e26Pw/Jvv/OWeEcP2j8eeVhb2mHcc499NGzECD3z3NOqWl+tU088XQs+XxB0Z+EBznt2blY4aDhgnFfKSQdLli7VkUccpZ132tXOzzq9ZvvSu29fLXf4oi8+tzNUE6cRVZSWm0YfxCIIZCE3P8d0Xxr0uvXOmy2TjWllsfNCbj9fuEhHHXm0trFD9uQTj2nW7Nf02ecLNXGzLbWfnTiOpbrqD1daR7TE3PUJW0zUVlMma8SIUabTbXbw5wSeJx7/fU3feno4qp8smB/Ds58snG/avqoZW8/Q+++9bwnrUEWvPnrv/fdCHueal9jW3XbeXR988K7uvvcuO679NWniZE3fdrr53RoNhNis2XKL7t1vrwM1ZMhw7TBjR7319pt66tnH9eknC7S/4ey1514aNXKUHn/ysXB8StyA+NON15tOFeFwz3p3duyaMGzYCOMzJ3okx2+yqd6ZPVtPPf+kxo4dq8VfLo4ePhY8vPPBLA3oPyAasvPN85FDh8W5sq5OdmSXh1O46267qsJ1ZZbhffLJ+9FrzFmn5aVl2nrqttra5aivrtXdf/+bnbvubbSMQ0+jj8YU9TAj095bXA6PapkagzT4Ig3sdLw0v5VFoNk67sjvRY/5d12vvflajBJmmCjohv/xgsBL1y6z0k8Ipt4OEMx2oWxELFDDK/rH3jxUjB6E4jJSocT97eVKXeiKyIVRPvEHp+i+p5/UG0+9aK97U61eu0rDx2+g6665UTtvs43GTtjQLYkCjRm7hW697i8as8EGbq18qMkTt9Lvb7xBZ518Sgyjnv3zn+rhpx935c3QHTfcoUnjN9OGW4zV/Q88oRmTJ2uDCaPF4cJjN9xYf73mzxq38TjNnT9Pm0+foDtvvkvHHHREHNlR1ittrrvws89U6hYBB+5WOpwWLEqTLUg4I46Le+aCZObkWHxbVZRboKfnr9WdLy/QVYdvoiFlBWrsQNE6MorVHnZacQKj/MXRthOWbUXml2aCA3BS6HFyOpz1aJMbAOLBZrgBCrpGYvx7ZAZnr8nKoUifrWvQk4sqtbqxU+P7lzlOh95btUZjelVo074F2rhfmfrmG75TNjR3qtIOyuKqOm02oG80C7J6Wu6+v+X9JQ6T3lm0VtM26KOTJ4zSOjsaHy6vU05mpzbsY8etizmBWVa4nWozHvldLa70Rio7T7lqUHF2WeC+YE2D5qz5Ss0dxfqyrlUfrmi0k1ikgoIubVJRogNH9lVFkRW/jTEzRgCBPaJGpVKaXhCyw0/+gYb0BDOqRG9DtEgjBSUzOYmUYSfKMpqR0eqiueVudzF2us5odAyn6XJrzXKNKLOfHptL0lWOcw28AId28V/08kB8EPM39lTyM18wpIxEpx+NCapRMf2NLRNoGxr31GtDxXUsJ8ywM9vVSU+L6wP8dMwoI7/Gp8tGrKdXBjTYeT1ow95TRo8jk6jwWSFTBFEfSZ4VPebwnlYg7/iXkdFs+MytKjbMRqe3fPiiNygjk4ndrsvdcBmi6Oyg4WE5BB55xMe5gKrz5T7K4UzpGaN3LebgWnaga2yFgUYkf/9rC1zppqYx02RdwVFw9f6m3c2Za9nSUWe5L3Q580w78yHoawojlwCCDmRriMEi6OS8Yy8xeG984l1ww3GdPuIjR84/NrWF1n4BjaGDLBfwiHQZWciI37lBwWHlmVl5LqrL4yRGz5fLbVjBJwdyFA+yASTm/0ZvHEU2bEYaglTk7zzhD9NM6InvMo2RMbZNyKKiW4Lsnfg3105bpn524Tl67qVnY1f8KGjwkV/wCEzjS6kpIHq30wh2uX7EK6IA1r/0JtBTZYEKRw6nm+0sOGuSA8ADN8N2FioodOPPDTUOIAcUIBgebHTDsLikKPLkoHeGPVnliJwzN4iGDU4exgd06d3CYeXEApxMDlan56K9w7rCjm8h51c6Xr0dYIa+2C6CSeDNdnbJr9mNiGL25HRjA1kqKLTz5kYSja38EjfyauriNB4WQ1FHCoqNd01DDAOyK2tTjXH0PXuQsTo2304nDZEi45jm3rpsxrGxvkEFti+saGXxAD2CNEhoYJVa5+O0o43YsJZyF5eUGF6zfwuMg+HaGSQtB+vjzNHwYGiU4e5tp8/QR/M/UF1NjWlvOpnA7J9GnWT7BxpaxSXsZ+ZGoMueb4eO1ZvFZS63G5rZdsZaXXbicZYqh/MzVEndRucxV49Fe6yuvPIPv7WsuD6FLDoP07PZ9GcjWoZHaRgxFNluGjbXNdrOVcRwOUOPzPNGT9H4YDSNRQykKy4tVJVtA72oCBKNrwKHNTe0KIeNhGkUN7WZfq4zTk8jOic/OcdsjkydYZpTTXVl0A17T4cFJ1BAp5z8bLPK9cf0xb+44+Z7dMmvLtayFUuj4VdiGkeD1nqlb1kfra5aFz1lnPbRHHJTEHqpy0qLoXbqZiNzFs0PnGUauMyXKyorcgOw1XWbcNPUMNlTsc10ZKsWRmjajRunaVjxhZ+S3ZUdNF9fWRm99Ll56G/qM/Xderndz66ndDYwpSDHeNAjbza7isBjtAU63j+ZqfcdgccO8KFesj8dW7vEFiM9W524LmXn5uuFR16MxUXfdV125WXa3Q78d/bAUcHrXQFYRpxjg8i+X11WcIzt4tjApFvvul2vzX5Fb7sl99asN/XGbL6v68VXXo7u9I3HjNGV1/9ej9nReuGVF/XGm2+q2cTYafr2Ovqww/T0c0/pjzdcp/c/mau9dt9XkzffQnl2BJavWqI1rlysmCqMJd9dbrE3ac/d99SwwUOipWe+RK/HPDtlBx1wcIRfd9uf1GLFPNcth4/sZdPyKSou0SXnXahH3CL56523xkKGww45XCOGDNNf7rpVL7z8ggVoubafsb2efP5pt8g+0Y7b7ahX3Nr4cP7Hbh1sp6dfeFafL/kqzq1DCTXFShpzqCVT97/1vo7bdkONG1jkViiduhgARzJjYF5a9uvY/sJcGM0zSog90DCASb2YzeYpxpH9cpzQITbYfhvKligYFt+3O6LNXzwPLs7QlKFlKi/I1POLVmlRVYMGWiFs1LtYH1XW66nP12uNhdloqMRCX+qKOMIVOzPbJtUVpcl5cf5psyvxS1/VapM+JTpr69Hq54rbYVrmOOGby2v0+pdrNbZPqSqsdBgO5FjSQuOYz8IPC3SRK0NtS4bmrmvSc1+u1PtrWvTR2lZtObjcmGZrlXmxRf8iHTF2gHYcWmz+YVToTaDQLqNphvFA7nuGr+Lj8vrP5ccg4YTxTIVwYNQefoCRwrtcEdOGn6ZRRoNh0cOJA5UdhtQ3wYOoWIYHnHCCSBt8iMT8pXv4Erj14ILDCG97hg67UzlO8NtUy+AoowzkgJYYfCQeZbQS6MJ5Tw0kCstmkMBIw5m+dU4xNIcGgBhOSnrgkh8OHfnEfkLICebdcdLwXgKBAUKGMqPMKb+uDgwtMMAJ5QFwZKjL3HEE5xfvCQZn0oAz+fudxTUB7/6hRAwOExc80jL4VFIuWJLow69zpNy+yTA+hGYzzBCAckwvpyN/jHN3AqiaFg2lK+qU84hy855Hexw4bugjnhPelJ1bxzO8QJn4QR+Qsj6BR+BtuQBPHOQue0OZbGUQzlu3w2y8kBmmNJBPHJMDPD+TX/SKkYMfwjlzfAxjj4ywMj8cOCexHTNsIxZ0MjdN4I7gneHauLzw4vP6cvEiGw/jF8U23PQX8A3IN4aE3JIl+cV708nvAw8yIq7/MFhZNk5M/2AKAkYQwGyJkGOngg1i2S+LBkaedSz3nP+IE8q2Emwe6yK4/Blxj7OOYwAsplow14zsyA/MgE1vE7gxpMcwGeXAWcVZo9jAzbYOShvoGnfzh6OJMMAYd8qRY7zp+cAQI3McacW0gwIOQrcTyPwr4kNL4lFYdEKB73tgRtlcTvBNvDJ9QJayOj10g0zMgYKsHAvFPO1UBjdmDB+dhOPBhYNJ/eQZR9UFDOeLszHZ6oJFfPkFeVq9dk309gYNySB4ZXlyXYdfAc/ylWPa5cbihDbl2wFCdqARQ/U4HZQLOrIYJGTGD4zGDB82QjNsj26++YbowfeL9EH+DY2TCZh+Evx3HpxWwJu8Auo+tM8JeWY7C8qQ42fi5+XlBd3BI+hDXSF/0zD20rNsUF8oSxydhu7yBS/CgYRulinKgPxzLBrykmWHhxMkwJEGQjTwEln8j42BC7Rw0SfR44ijCs1wRKF3a7MbfFEey4txhBbQgOk8MVTpPGlEsocb+VNlkHfwixM7TEdOO2CqDOHki7OGzg89TOOnm0dxvJrzwJHl2LRs9IrDqZdE4QoQ1lnIR0gvchUfqh0ldIOL8vlKupzQVPcROOQvYHHveMykMceDzhku07GHHxuLgL7renHmixq74Vj0Sg9q//lCUa5cb4FkW/4uNm6192tF12a1wxllSz7/VEcdc7zW1KwNhkJQPOsQ3rYM/fjsX+jIg/fTzrvuHBUDh6XKrY3rrr9ZpxyTjqL68fk/1g1/vlEd+dI1v7lOPzzhRCu6Dh1xypF6bdYcfTRrrvpEKzBdjc0Nqq6tC6JXlPbSJwvtbO2yg6699k9xeO1+B+8bTGttaYrK2WoHlEmhzzz8tA4//gg98+xTZlCebr35dg3qO0jb77AtDWBN2GJLvfb0K9pp/11UXVWtd1+ZrR3321lr1lfqy/cXaOpu01Xt1tensz7QyrVrVd9Sp7xMem3y1drulmqBW0ttTVE5M7Pc4guBholu1Vpzhycf9DHjHJZj0lveQ6HRumrHeKCtzExoqM4WbqyE3MLCw/NfJpXKzEdQowVtAeo0XLcpDT/XjlSGnaROvb2iVh+vrVFRfqEreVcsSii3gJZaGBdUNmp4eaEm9ivRoMIcleVZgSNAxmPh2gbNXd2gHUaUaXRFsepau4LXnR11ftfhyp6rYeZFvitlkSs0x4o0uhXzVU2zVjR0anFVrVY01mjO8hZtP6w0WufL2EDZTtqmA3pr0sAybVRho2CD0kbloAckAwcVw2gauWwoFwxb9PYaMZQSE6rZQ66zk54Dy5bph1FET1EJOk3zZOzbXA4MkFVWR63jstyaTTutTCCm88vMKHJc6OnKhdGmojl/Z2l5N0b+tU5weowwCpVUVry4Ko4L/0wQv6OHzYrO741h7L8aPV9UYCt+KmaXcZFpR6pwopwuI5PenganLQ85TeVITjp5haIPfHAUovTBcxwllD14ZhnlmPVlfDI6G1wUl4muGF4QwTBDSRmVjpBHu2dZ7eporfev61IXvXwFLi/bDxQYEpN1A2PLoRtomTZ+jhPpkUnDwNkKlR28IS49i9AhKaOOjga/xNjRE2EcIqrxMQwu3M4Q384m42Nc3MjJ7GyOuhLEMyHDeaJM4AFM8gVA0MnK1e9wBsAL2SebOM6nRzPyR6OAjMxznIQUDP4mj3FvdTponmSg3rxmDo/h03oPGYT+dkwCJjJl5J0nPERF02iOLSwMz6DiXablFHrzbE4bJzYANbc63MjLsKGmB9A4Wa0FrYJF5O+bjk4aG82uU9IvLr7ADd/nVFJQQgS/T0UDcGxlZBY7Qycjj5CSgANtonHIs+FDl3CIfZNiJHmingDYJs88cjhlCHrAQ+A7NgV2peqArA7PClo5P8cN2pjeYbBdN6hn0ZiHyIGN0xoGbEdiOzMtpdQzCzY9GNHoCl0GXDJAtFI5wIxjjroiY//5m2TL99T/mE9sPIjrQPIK3lBpTHVugcE3yuDwcJxoaMIfwh0rZAKiUl5oGeX0S2TaBE6NIKTV+o2CcKXEwQe+OG30nvCY4zwoCrLbYscthrdNp/zsvOh5gk/0DJG+w41+DDX5kQayxTxcnCGyjaJT78ExyQnpXHyqYNQrpjDVNzaopJCez3SMV+gK9CKo9sgFwCmrkSQ8y44hPWeJFy2WN9soO9k0MMEBmaJ+QN8or9NBIeSW3u4ItgwihKkR6FsAI2OUxcJN7yY0ITgBMQzzFLgZMSpF6Zw2yGq8zDqmO5TSG+pGlWt9wOM9TqyRoEM8YJIZZWqnjvod/ImNjoNHPJuE0NrpcVqjJEYM+UbGcOrBscU2mukAkJyMiEnxoCk9iYxCwAhsC85bY0ujaCMX2amjDkYj1XgESlEOw4BRUW7nY2A9upT6FjqQWCHLlAG6EN88swzhCqJZM21bX3rkJW04ZmzE/7brkssv0T577mOSfIcDh7e7bO0qtYRhdFauuBgdChi9D0akIidXF/3uEv31rltUXlgc49yl/Ydr/utz9KvLLtI1N96oeW++p9HDhoR3W1VVo8FDh1CEuJiv8+qrM7Xnkfvrz3+8WbtuM12bTpmgFiu1YSPH6eM35riQ/7y+/4MTdN8/HtagwUPU3pI2WLz7lr/p7AvP0dyPP9Vjf39YhXbcZr03S4fud6iu++sNmrH1Ntr7oH31619drl6FRTrq1KNVXFoaAoiSZa6L/Xz17zNAf/jdH2MD4qOOPjwcUyalvmdnbsouU6MF/e7Ls7TeTuj6yrVutbrFYObnRmFsHEybbAt8LOQwU2mlxooRyIwRcOQ4GgWD6ngYFZynDjM5oyvbxtNRSUclhtmGk4FRcx6ZvqcCB2zzAQFt73BrCqONUNvoIqTZzivX0reqqUNvLa/VrOU1MFr9igvcEsrWu2saNao4R7NXVWt4aa4G2Jnt45ZP38KsODGhb1Ga0NthfArpQfSnw7/5mbla29SkqiYrkNbUO/hVbasWVjf4XYaGluXrxcVVGlFWquK8LH1RXalN+/QyzFyNrSjQ5AE5KrLH2moPiV69JPTga2ckbil3KhtCyaTlbIehmqMFGJigbKhgToDW8FvAUDnY3iR2A/eX1jBOF4obZWvPxTSmEodqcx7A8p3TMrRHL0gYVuht3iDhwKElGZfLhxJFXqKCGh69Eu0Bj/yNi/E2h62UohRmeWqwYK9gMnMiwJPpB7TiOggDAZcD3JBx+NSGcyXOa0wGt9O/2c6/0w2iNH+Cr2kWMub8O1utCKibzhen0nEDrvFBcXUSB7wdFPJk8oVOIcByEs6v84WcEe6y9BzBE4F+h4GhpAzzky5aoi5fwHcDIXqUXXb/cywAJQPkAjsMOhu+8aHRj+OQhpUhq5W5S54FcW1MsuzksockPOl0mcCL8z4xGOGgWONTvnBEDDPgEA63nWcMr8E9w+t2uZ0PjjHOYcLFj8bUNHO+BhXlQ46AFa0B8weFzsR6dB6vMcIUL8kbeGBsqOfgn+H6Rs9BmCayiLiIBDIetAXdUP5kYSPjlz3yxwIJJ7XOytD5F/xYL7/2cqyuTDz0O8MBaWSDHoFs+GM+gBMyCq1xkqLWOA51hd4vjKZfOg+Xn3IH3sRLz+gS0oA/+MIXHOkw/2TqPwyk/wcN0PfQy7cJhuEDJ+qunzNMO8rUaec12+EM/VNVQYN8qErhONqRQHaNoQPIH7yQbfMK24INp445/3AuDSCmD1B25KrNKVABpIzim+/gCoyQW9MUQgPAcRAH8Ed+KGPQNfL1r7+kTfWQZ+QHuOgQ0wpBcJzEQ78HEPCoB1ymSfDAJWS0euvJU1RpuzBkyGDNfuddcRg9up0VrYgf82tDf0CnSG+41gNMG4jpAgQ6jLKQB1miAekMCUTB24HkHiMCEcGAcahM0XBKLPtgDa7E9U3Qgx7LbaZsr6XLlqiiXy/NevMN26G8lNbx4txQ6GBwMbcygQhax3vjFydA+AN54SUySbpw6p05Q7GUgfxAF1iBLPEdAM6d5GOZT7rJ4fG1xTP9kPM46B1nz85TyKMFDHkjL0reTn5tzsQwjVWkh085thfQjV5JcCTfKL7vKQcH9Q/pP0QTJ03QE0+maVfBBOhsOd9v74NiTt2KZV9ZdOhlllrbmrXt9B3826k335ipgjymeCAL0MRA3agAB7ILUFEg5079tMzSqIaUxjgiBN9DySYeOtTvjbfLmZNXqJcefUmjNxjt0G+/LrnsYjtw+373ECotrZqGtAkrfkK0rI0RnziPy6UcbgfqnTlva+ZbVjx5bs2jkFyI2uoaQ8iyAzRe7817X2+//bbmLVqo3XfaWY888Yj+cutNeub5Z9V/4BAjPVJX33Ct9tx1b03adDMy1vrq9Vq6eoWWf7XcDt+w6Aq/6NKLDTNbo0YO15wPZ6uqtsrOQqnOP/s8NdbWa8iAQTp4/wNUVlqm/hX9gni0gl428V+a+bxOPvE0jR45UtfddL0r29YaP3oTzf3oY+2x0+7adKNNNfPNmRb03JgLMaDfAE2fNE07bLOdpmy5VeyUzd5A78x5RyUlperbp5+dEQy56QLDYCxSa0WGQec+Wlbw14YAJlO/UAwYZKQKbz6GZlCYoQBTCwLHBUHAGKbhV1r/CKTpTg0hL7r4gWhaJSGK//5mqMX50ts2rm+hpg/pbectVzWtTfqysklDi3BWWlXZ1BWrVWvtNS6sqlcvtzAeWrBGX1a3ae7aWj362SrNWVmrL2qbdN+n6/TCl2tdubK1rK5e762pd+s0W1XNbXrLTtvgihJNG9pHX1XWG26TNu5boK0H9dYeI8q1/bBibVCSi6ybFzaUxh/ZxxBzIcqUmSfI0OZKwFBOVNugDQJuOljQISK2ngqBUQgy+V+0IAMYlR6N0w0MKF1pTzroEkxw/jRMUuX2e9/zDtoyLJzmrxkANDaoUAbmVShL7iN2N9+MN6uc6K7HsGNogIMyTiUDjNOa56EbkQvyNxjHjHjQIUhBuJ+RD/LHOQACdS5xmpY87wI133e3hI0XWCHs3IVhNiyMDv5IOMKWpZAhfo0neYcD4GQYe8gFD7iBstE7E6F2cuzIE4ojACI0PCgbbxMPfY+cB8+Swx1+kN9At/jln3EKfFJw4Blpze+IBY/9IvSKcU0MIna2IRpy4IuRd/wAEKIfF4+8DeffNIZWKV/gmv4Oc3LHdwLqqPPiXcIgpUXWzKjgTcC2Uu/pvYjGlANpL4MLsgVPMHQ8R89DCHVwIMEiDxBzDIrT41AlWeee184ZcIZHo+OFl57SF4u/jIn+MUTEu0iV/odsOTDhk8oFKOBFiSOanyJ/l8mFDsc16NSTK6/QUQ70FzS5otcqfl0GdA+Z8xxA05WKiIz5fTf/eB3TEXhHeTGMPbgEbG4IcRh/gTt5+74778Af+Yiv34NXd4RoSBCHfCm7eRi0TqEO55c0QEky5H8O8RPxiRroJJkAV5AFHqE9MhQ6pLtMQTPu/ddQV+v2nxt5djBY/MSKR/Y0ZSEL3OfkBk5/YKFNWXGx9tl7X32x6At98tmCGDJsbmBxTvexVK4jPcdTZZnH9TXV5rvrtpFsbTKcXIaNO2JRDsPK9bW2vfYMO+y0MlTJPnWUr5U5d4aFXmHhGL1yLCCCFnl52XGUVWNjOmEDXZWfn6+qypqYX7Xbrrvrw7lzxfniDBUGLQyHxUY03HtgsdiBuZIsNAEODY1cI0s5Y2FYC1OIOmI0q7mhVZzCwcIt5kNimxrr6ky3luAVI2FN9U1BYxZZsb0Keos5hG4nxSIt5nTn2cbXm16UHfYwN5ChXTp5mCrFPnjs1wpP2a8V+Y1eddOUDZpDhqi35iI8YX4feDGsXFtfq9NPPD02Db7/wYdVydy6HMrbppHDR+muW+9VfWObnnvxyZg3jyxAt1tuuEvTtp6he+//u+0yuhFHkXqFeHxDluLXgSF+/ue4yGS3gDquP+ge8wPYEcq7eG+9b7/juCO+p4qKdJLSt12vvfW6xm00jvpGTv/zBfNWrF9nR6VdWThmRpJhoTTMk9qxRUbyij9cqUceeUBdOclpoUDrVq3T76++QT869RQNHj1IK1atVL+RY7Rs7mf68Vk/0J9v/nMw4re/v04nHXqkxm4+Tr/7zdU6/qijxIq2s849Sw88dJ9qqmp14613a7etp2rkhhvoptvv1jR70bvtvWOsuhk0aIQe/ftDGjNiVOC8au3qOBKlIJ8u7Dbtd+gBevrpJ1VSUaqH/v6YBppAW26zlV586kUNHjxYI8eN0EMPPhLHauyyzy5qsdBuOmGi3n9tTrfSRU4geqYeeuxhHbzfQbr6z9fqqMOPVX1djeNAE2LheFio3AKggicFDHkxDtbg5p3bKLZz1hgdpiEtfIynHRSGhvKoyf71X/AU55iGJ+Y2taSsJKG6QaaWL86QhQZZAUf+Oc/A2TCce7RwUFwFrqB5dugqrRiWu4IsrOzQR2tr3DrMjFWsfUvzNaQ8Vy8sWK8hvYpUkJOhmV+t0yZ9KrT/Jv31l3eWxCrYw8cPUpOV2ZsrKjWqLM/wO/TV+maNqijQ2PJiDS4p1FDD6l+cpWIbj1bjFyrE9KPnlh5cWuc07FORjD/KzAj7jcvAIcZWwvRiUbagW+p/xdmJ7RicnlVByF+cX+d40cti/uBHQIPoIeo2Yl0xb45fv/O/UM5Q0mn858u8dRoMdCz9jji4IQwrksjsouVpuQ+Y5mIM0XYb6X/iSoV1eowZ9+Y3OPmV75OhiR4+vn7otAPM2bhQIMveLb2SoJ9rXgGHnrOs6GqgpwcYZGcnziFdncbN97Q2w4EzzaJlRx7GH7nCUWTlK46eQZLKCCFBztsAUUDICHRhqDInlApUtcRY8MCly3JKSzQMIcQlvcvWGg5HckaitwOH2JmAB5Qjj3CsIRf59uRjnNIorxspxotwnB16KcJbhicuO3kx7ItjBC6IAbhFz0TApK4RYqDmjVWTs0GSkhzxH/DhSMMjt+KDbpQRJeow8iE+ANFpCVp6HyWgzBgueBty1ua8aPxEAeKb5MGtdcN1rXcB6YXIt6xbMzoucy8jf3pbA6Yf/QGZkAvzHYpTUXNtkH5+0Vl66ZUXVcoG6MEdpNPYBL9IjE5JPVXgR5lc4f3esMjBoKhTmSYIzjIyg3tOneLC+BhsxEMnRY9UyHLKLXHfINBLkTk0D4LHL0Hkz6rHRPOEO5QPXWd6d+DAOWPkPDZBBSJ0IpgyBL1BmzTowWQvCCd3eqmdIMrGf9gVIJ02sqAypOL4J6WjcUH9RfYx4tQmEoKXIxjNoKJxMiw7ykAGGCVC/tCZ8WSZ80/INc84WQfvf1g4NgMHDdYbb72qZ557TgMGDtL3jj4+htVYcXrXvTbyW06NBQ2PPPKIjrI9o+p+8fkX2mf3vex4FKuxqUHPvPBMrIJk77MPPnxfPzz9zNjxgIbjqGG2Y08+EkNo4zbaRM+/8KxOOekHrn9ZWrZ0iR2Ie3SMDfzYjTaKBRo33fIntbrenXDMSdHgJd7jTzym+fPnauKEybGhL/R99tnH9YrxPnj/Q7Ro0SLNeWdObNfCaudZ77ylgoLccHL23+cgvfnGG7GIY/o203Xb7Tdr1x1217Sp29gByolOl08++lCHHnqUysvKLY+ZUfZ/PPqQDtznQG2+6QTXgHbd+Jcb7ZA16pjDjrWTlauvVizWI48/ohOO/r7GjR2n5WtW6C9/+VPA3GevA1WQl6/hQ4fr0Sce1dtz3tT++x6k9+e+qzWrV+nE40/TPx5/WIMG9I9FG+wTeKRpu9I2/s23X7dNy4mpUttM30FjTDcWF77/3nuWzXa9PXuWpk2bHnrmrdmvmzfFOv9HF2j16nW2rVm68spL1auCxRbVuvyyP2jx0qXabPx4/frXF4pV96yG/94xx2tAvyEqK6/Q2+/O0T8eujNOYMAeIFMh1CGUyK3lB9HtllPUmSUp5JHgVMOQPGSvOxkJAkyH8otL9eI/Xor9Gr/ruvzq32g/87e7GvzPF0yiazLT0oigkxeGmNZ7QVGhVi5bog0231DFpRV67tHnVV9dL/ZUK+s3UB+8O18nHXN0wPnioy90/LHfi5UdGNfrr/2TXnv5deX2Krb+bQ2v84v5C/W9I4/UO++/o6I+ZRo7Zpye+sfT2C+3Mmo0wl5yY3WjnnrsIe1z8MF6/YW3tNtOu2jxkkUav+VmeuyZJ7Xw80XafNpkPf/aq/ps0QL1HtJHr731iiZOnaS3X3xD20yeovHjxmvFFys0fdrWWrr0qyDmSaecpCOOOkxFJUUq799Xq1Yt02aTN43Nfw///tGh5A477nCdcNqJKhhaEi0KtAHKhXF33odidYWiMqY5RyhBDIUZGnomvDErILdcTMN0QLMNgtPSksKh40iOLiycmY+Chr+xt1UXRinxg2EE9HFqLVr5YnzsOIY8URgLEoaynVUwOAg2Eo3+Vrl1kenfoYWd2mNksX68ZR99b3wvnbplb+05Ig2l7jqmnzbulauKnBZtN6S3BhS16oNla7XVoBJtPbxUy6vrLLit2n1ohSYNLNI+Iwbrsh031k8mj9SBG/WLeW9Di8CpU/U2mq04qhgXI8yqanCkvwv8wZE5a9FqsgwgXZ1MyjWNosfEkTrb3YLr/spGkTQoiXBIXG6chzh42PHDwKCUXWb4ENJNLfFNOnaHgCBPxA0HGwcEenU6D38oWyhvnIZuVyThydCtccxoM47NhocDhpNimBggeOvY8IwePNyytIITHponFBxCGF/K38YzKx6dN3MUYR3KFieB9AzfUd4uytzpliVsdRk4no5nVoq2tTdGT23Qynjg2NITiGFtbbWT5RYrbkn0WIYnb/j+BQ3o5VptTKxgnJbVuOSLEvJr36fyxope59PCViisOgdtOyy0qtvaGwKfDHhm8B12WEIhGUb0qkF60w6HByONEx9DnM6bl9FSRpfgGEFp8wzHLeQe78tAKWeX88nCYTEtcGIys+hR9bPxz3KZO40ftFKX6ckRca6P0cvSLRc5LmO0tKP48Az84BAIJmONs5sBLsYhjq8y7SgbMhC9SrDO/MrMdDrzHzlFZrrUAoddBucFzfwurcRrcAIEHnpQb/nnHM2MmJPl/HDuWckILbNc58NHND6UkejADKPgexoMXKBCOD2quBik4JkLae1xonBUeQ2PkS3K6hCXG2FIVSP1BHLHG378TJ3wbzhBCWxcpA8Z5OsX2IIYbgOe+RvGCjD2tEgPVHxFdBtwfRO/IY/mCfWRBPTChgPpD1Fx1KB3hIMPMk2dcT5p3p2RcpwerHkOekU+IIz8JENJWQNvyx6vUsMm6Yn4+hOwnFdPUZNDDlxDwhm3HJ54wkn6avly3XbnHXFCAEdjnffj87R6zUr98Q9/1Hbb7KC9dt9bA/oO0PTpM1TRu68uuuhiOw9TtOjzhXrx1ZnaauoUvfLGK1q48DPtuP326tOnb9ihn5z509gbbvjwEdp++520fn2V3/XRTrvsaseqUDO2217Pv/SsXjEMThbYbocddM0frlZNTbXOPOMndtryHGeG7rNzx5FlZ5zxY9umwjhG7MWXn9NTTz2mn533c5WV9DJuW2vMhhtqwhaTdPUV12js2I3VbOfHVIlVv7vvupe2nbad4Z5lvBdFZ8T48Zvqrrvv1IsvPK/zz/m5aZulF55/XuM33jTez3x5psu+j/bdb3/dcOOfVbWuShdfcplxL9Ze++yvN955U2+98ZaOOORo57+Nrr7mKvWu6KUfOg8aQz9y+bHT4PrTn/7M9SEntv7Kysy1U3iwfvWLS1TeqyKOZps4aapKS8p17bU3aPLkqeHEIiNsOXTA/gdr551307NPPaMZjJhNmaba9XXabtvt7SPsFqeLsC/dmvXrdO2fr9Fmm4yLM3Sx1SPsOHMu7PV/utb+zGLtuN1uYksi5sJN2mKK7r7/b7r/wbtiyDIzK9eygs6itiUZ5Ms/pB6bD05cSBKSFU9+SHJH/UOmqWOWWR4RXeQ3Rfuvrp4RlpTqWy4itVuhkRMTSUOBRsVieXGLvfXeuuS8i3XYfgdo08021+UXXqbNNxxv5Z6hDTcYo6KiohiOvOz3v9WHH3+optr1+snF5+nSqy/X3+67J2Awj6y6rkYXXvErzf30Y2280ca67IJL3GI4UFtP2drCdpX23mFnra+u1CW/v0L9+g3Qj089QyNNeCYjFucX6Wc/OlfjNtxItbVVWrNiqSqr1qtv7z4OP08jho6M7taNNxofq5i+Wr5Ev7v+Gs3/7FONGTVGl53/a/3k1LO047Yz1NzUGEq83TgvX71Uy9au0Jvvv61zL71AAwcO1J677R7d6RhMFEQoTdgUygXGYkAZXrYDZQPAfDe44va1achKHOjoZ7eSWf0Tl9Mwf4S2srkPNwMmBo4PhwdzWf8TldzMOEyv44aiw7CDU4ZyEA4ssDVWtoUEx7stOwbMwkhkZFuIssyTdufXkam+psdmdpanDBqgvYf11jGb9NLR4wfo9EmjdN7U4Tp7q2E6a9IwnbnlUP1o4lCd5d/jNxusw8b31l7D+miL3jnqlU2fB8aP4YROmzSXx+XnAx7k7bpqH9TlCnyZe4SwQwg7Aw5TLiuuaG3bUfV7zDO2j9YyvQEs58/Mznd6DJ5RD0Wb6AAZXGwwcI7dyt+wUyUzbcwbaBPE8x9cQ3nDA7KOnp6YtG/6OF67gWHoQQ+uwIuIZx7hMKQWPKEG5whh7IwPFTqGSLFcviLPZDnCGLA3HlgDjDscRxxFYGdYPkkHbHrPYpVbKp1fdveCuZJHn0sn8x5ZmZUTMMLBCHrgyFEWSwZGlfzBDyr4ffp1uOMHrrwEN8tXngvLSq+Y1+H3mVagmRlsDYBa8jtWspr+QRt/aETkRhzm6tEbaPk2fql3JJA1GHADhe6ycO/00dvCe7+MRiGyEMrMMgvdAeFfSg/NMzPhe6J7mtsFfRyfUhh0bk6hHRq/M83S8JjLaDcZ4sVwh8mAO04jieHpuFyZ6AEiDXQIHkNfv4eSKGLSshgr5gMZ+SwWW7gOQxcO0s7pQmao01AJWUJ+WfyAI2K8Iy+XzwChGkf6RFxasKQwL8IRclmpJS5k8CCwgSYR26UMOXL5oQl04DmQ5Id8Hdf3CTrwUhmjceHCgxc0S+HdcfwJPY6sWEcQB15RznhLuPMiRcA3odE/pOabsOsuM7HinUPIz+9dOLMByvqFwxK6TgkzDC82L+XZV/QKUgCzkzg9NE/5klf6cg+OGFbkJRyyFBpp4wJ+4OI45I6y4J40lNcwgY/BpPxsb/M1FL+L62sYGbZN+Zo3/yO9/tZMfbrgY32+4HNNnrBlrATt27ePDjn8UFWvr4x9w2gwsQ/c/nZcnnzyadXXNYl9E7/48gutsAO4+KsvxWbAzU3NKrGDM2nCpNh0nuFC9l9kSAzH8JADD7NdZEuPHDtlK/XJZx/ri8WLNH3rGXr+xWe1fM1i/eORB+IQ95Ki4pjys+NOu8QeZkuWLNHGG49TZWW1Xnl9pt5481UtW7Jc06ZOU/W6auVYdnfccSfddvutpg5TK7rlzQVmi4+LLrxYNW6kP/LoI67f2Xr/vQ/sTO6kTcaPj2F97Oj8hfO0ePEX+nzxQn2x8HNNnzrdcHJ1wEEH2KaZl+Y925WsWrtW8z79SF9+tTD2Tb3vgfu0eOki3X3PXdpi80lx1CX7x70+6zU7uc/F1i2bjNtEa9asDQeRfenuf+gh5ecXxJBxS2Ozjjv2eP39vnsD11jI4C8912x1cv+D9+q9d94NZ5R9KdENjXWNsb+jVb4O3Ptgbc45qMedHNO6tpm2jdatrLRDvbMGD+ivH574A40eNlr777t/7PW4pfkzY/p22n/vA7Xd9B00dctJ0cvYbDxCppAj3yFX6A4aWRnYcIejn3OQX2TK7+k9pg6EDvQvss0zF/UHeYwG0deh335F46+7fn7rBQKARSmlpcmu3lY8KHD2W6no018X//wCbTVpUlSIH535I03YbAu1mBmMm68xE5947ln97a67ZcuuIQMG6s83X6/rbviTXnr+BY0fPlbD+gyM+QT3/e0ePf7007FJ4ZHHHqeapga968pz0JFHUmv13Mznde3V12jXXfbUmaefpo8XfKKlq1bEjt0nn3SyvehRIYwDBw5RaWFRHBnDSQ5Dhg1VZV2VPv3yM325+Eu99MZMXXXVVZo//xMNsFP2vZNP0Omnna6DDzxEfQoqNKi8v8oKy200czSwpJ+KlKc/XX+9vn/U93XuT86xgKSeE/Kit8Py2s0cDBItayjXasVNbwCxMNRmuVtL3NuWO16G6dMahv3rno8ut9oz0v5HbW0Ot8FnPyD26LIb5zQpXqw6IpNQ/uTVZtq3RQdLOy18lDyGyIaMFXnZ9A45Poq5y2VCTtqMW0sXe+20q8mOZiNzGpwLCwQ6/I6Vgr6z0rbzl4E75Tx8j+lnDkNDa4caXfjWKLwBOs9YNYgutpzEpFYMtPHGjcJMZnQ1+50Lb3gh0K58rVY+6N4Ycspq8n1yw+xCx7ByJ1vW2HJ0duFYtxg3CpwcLBwRehygSczncXgYLWou3PF9GAIHpWSEwQHMOXT2PS/4tQJC10NbHHg4ilMW5sy/0KIrs9n04R30Bpz57/g4WNAc4w8/MMxQG2cazRE9rX7mLyjoegGG4JjZ2WYnwMomeAqc5BxykT/7DIZrahwJD4jmW1cX80nY382NBYcmWuNkGAeX1yh1w7MsMBnY9YcVlrFYAqUXiDqNZSrE1bKX5u+RkLRsx0Avc5I9nCLkjSHBcA7ByTi0d7aomVW2dtzoVQHNVDNICiKWA9MhDX8ZRlZb+jrvKJ9pEjz1L85AW5dh+ZvSEwb/GGpG7tui7MyzodeV6RHQv7XTusZ5sxgpFrEYDkOaGOoYjjUa4fg4E3iTenMoMzyJXLrlgjxxZpxnlmkrVjEHaqYBZaaB5YesRpc39b510SMHj0xX+KQMGwv/winSkBr6htPl+gwpuaIuUn7TP+qKY7HWKTna5NedMXG7fwOcA0NXcAueMNtlAC2cIsocV3fygBYAHMO/SQ793/fR6HD+sc8a86zIm7i880+aI5eAkQM0CufHvxE3PuktN6SJcpu48YYyx9sAEuHgDq3Am7ipR4IvuEAPx4cX3c84wckRTmH+sQxAWWAmyNyHnQo6OEKg4zDTNVDwv4RTCu/5QE/y6LmCJg4kZgzrEsf/4xguf2DxgAEDtGzl8hgOfXXmK7rl1pv14EMPaNbbsyLfww8+zE5OVgy1sp8deUMzHMFoPFAG8/oHp5+ht2a/pfXr1/kpK5ywBZ99pgcevF+vvf56RKMsdG5wtBXzo6qqKjVq+Cg1VLUYjyFiUj51giHAJx9/QjfdfJO22GyzqN/FJWzRxPYgtmEDB8T0JXr66fliA1tGqtgepEcGkE+OLPv5hefZYcqLc1r79u6rs2zP7737Xj348IPW+9ZVrkc0MrJzjJMdOmehmtoaff75F7rpL3/V4489qvvvvTPseZ5tTa7xJm5NXY362ldoqGlV7979w6lig+7iwkLnD43yVVRQqGqXsdD0PvaoY3Tbnbe6rrOQKCMctsMPOURLly/VnHfejj3qkCz4ThnwPXAuaXMyV56GolwVOboL3m8ybpz5Uao/3XCt5n3ygW657a868ICDVVJc6t/DdO2f/qD5n83VX267SWy0vPGGm2iP3fbWAw/9XW/Pfk1vznrdvLlbxxx5nNj0m04V9BVcCgniH/KDjHdXG3iIvMd7XyGKGCMwtzDFnF4/EpKmpCEuxPruK+TDcUn7HReI8gNirhDZbv0aCYgXLX0zv+eKCuZr3br1qq+tVWlBnq41wY47/US98tIbenfWe7rzlrvUuqZRZ5xypua+M1fz3ptnx+lA9e8/QCsXL7eDtVCTdpisyTtM0fSdt9W0Hadro03HaovtttS1N/5Zi+cv0kF776U5H87R+InjzMzZ0arZZNImetKtkwluHS359At72/torp2/IaOH6RU7bEu/XKIpW2+lqTttrTvv+ZuWL1wSix3e+/ADjRg1TANGDtY1f7peiz/7SvM/+ETX/vF6rV+xXpdefKk+evsDfTlvgcaN2zhW8KgGY5WG8VD4qPbQA3DDF/ooekLMYFQtLW4EhcOHy4rLlZdTYFrhbOTFqpVwbqJ3k807ORLEITZaePI5/s01m1B3DFuj8DB44dSFgjIvmGTOqpkwvn7GQeITeTA/hz2GklFhbgwCTy9YThfbWYAhuNpIhoK1c+LnTsNEmdHjgEDaMvrZhoa0UV7/d/7MY2DSLCVHwcWqNRsp5m4x/YfewJh0DhB6Aeix6JZaWr+5DmZOXGeHHcvOIpehEGzs2FjoDI8tHmLFX2aZsnKL7XiYNknMohzM3Yoy20r3bHgcKzcNl1/8DujCCi2GLXGmbN4NN1fFbgXHHESnwUlzJqad8fMvNIjyBq6+66I3qtRhODb0fNnFNCIoCnB1yVIKokMMX8gBvUkskkhENL6xItn0cOVLDjarZdN2LOEM0nMJT/DGHc6xYrHPmekPiFTHzO/OPL+19gRsCJ/zMg7hROEVhSxgdqC5SwP/Y/gy0c9QnQdygvMAbFYdp7yZuxVz63gb8pRj2qV40IjisfK0q7PYISkf+BvDXY7PqmvKgtseskre0JB3EAUEXK5wlLp1i2gc+DeD7VAyip3eZXZOkD/L0bPhC/lGHGQIKXSIy47cRGvUPA3yBKkpIb/dIwgMW5o20fjxB8oYhSgz+QM3nHfjSrnpMu5qyw+fKxYCOM+0IMn5u45msD2N62+u8UWeOX0D7zW7q8TPSd6ihwcHhLpt/KLFTpnNg/D3jGNqRRsRw40eyUTlwDuUvF9Bg3BAiAZ/+OXDPWkjnstL4f2YiJro/PXQq3UCcgwsIpFLpI60wHZ83pEhF/lDBmKBF+n9LhoK/oJDggFs/3eePXgHj/1M7zBxEk7ESb80vCJuSh0f8IweUCOYymF43TC/huP3xiLyQz1SRQIf5DhkmTiOQH5+R6qgg780trgoL8PZ0LzHmWRYOxxJ0jtaF41GPg5j8vzgAQN1zk9/pksv/a0+++JTzZrztv7+wL36/okn6tQTT/XvSUEPtr4CzwcefiA2CWZj4BhxsAzUNbqBFLpT8e6zLxaJiegsFIh6Z9mqrF6rpWuWaOXaZbF6laYvRz8Ct8TO4J1/u10bbriRLr3k1zrl5NN01923xakhbEJ/3DHH6dCDDtFndgJZZPfx/Hm67po/6XdXXKNPPpuv2bPfVu9+FXaaGvTU00+qtKzUutB1nLyj5BnhlC5e9oVuuOl6nX7qD1zpsuPIyOOOOVannnqa9Xxu4IOsokep50VFebr3vrs1bPiwcEp/+tOzten4TeLEj9Z25jO3xaKPO+65U7vsvKsuvOTi6FThRIuWthYNHjJUZ/7gR/rdZVfp7Xdm6bNFn2rI0EH6dMEnmv/JfKflFAQ7cXaKS0qK9I/HHorytjotIkW9o97SEUHdZS7gu+/N1n777q3zLj5PM7bdNs6N5Wi01954VTPfeElvffCW8bk5nNxTfnCG1ldW6+8P3qV3PnxLM996SS+/+rKOPvwY4zFCt99zm2a9/6Zmz5ulm267UWPGjtWQESN0/PdOiJ7TpD+MCFfULTo90jMdGiHB3a/D7iFflgl0D1UtGpbGmfDUqxZAvvNCt3C5LvXk/p8veptWrVsdlQjlDZJUltifyQxmDtkfrv+jjj7kKB24z76R5rXXX9WzL7+oVevX6r05s/TV6pWasc326lVUHC2JDUduoH332lfl5aX6xWUXR5dnfp6dDGvLt997S8tWL7VgtuiA3Q7QjtO3jVUo19/ypzg+6uM33tNtd92mmbPf1PQJW9kZu10fWFjdLIiu3E3HboLLpGa3kNklfPwGY638XYWtvOlRu+avv1d5RR/Nef4t3Xr3HXr1jde0xUbjnDxXa2srLcTsVJ+pz79cqGefe1pbT5sRR3Odfnw6ZH/xksX62z13a/sddtTIkRyz0hpMoHcheduQk54f6EXfRWdMtCwpcuVpZPVNXvQgcNxPUWGZitw6aTGu7LOXl2dFI79vz1ST4zDkgmNA64wNEuvNC7Yf4PinHFYPOS+Oc8qxY0Rl5wB9nJr6hga12hEryHarxq0qdpimV6kwH2eoS7WsNnKLMN/wwaPN+GfjBLhG5NrZK8jNcCujWg2tJpxbc5wtl2/jU+dWEw5CSVFRHP/DpPm8AlYdd5hulK3AdAS/tmjdGayaWe5twcVk0HOXeghSDxVatsity+aOdMRQhnlQZhy7LAfs1M7eQ8VFrhI4LzbgOS6PWo2vhZfKQKsRtFGyMURkS4/j0GbNnm95yKXnyRfylZWX71Yc+/kwp8zmNbvAjYZebmyY525Z9mL7G79rNbzCXCvfNvY0c1rHzSUvfCUrkk47F5nOIzffRrvNzi4OIFYeA4icGad2Vqy5jhSXlEZPNPyO4WHjxHzELJeTekoPbLs5jINJ/Nis2koRxZZjWhYa/xrLTOpNMi7Ot7W13i1Et2xzSuwc2rGy7NDyZLieuSBMWQhl3Nwc5yNCeaYF4NxlWD6QnXbLBnzC4QlaGD69keztx/mNSB2r7ahHLKxhCDont1BtrU1h1PDK4X12Bj2BduJoDJinDDsypMGKMHqf2RQaRUOdyIvVXqFwAh7HI7ExZ/CEegMjLduYYfBj+CYnG6fZxsJwmASO0m5ubFOe+ZNbYDm38SrML7N41au+vtnhfdzmYe4fRwS5AW6+5hpGMvJtrifsx+i8Lc94w7Vu+FHjsqz40WuoxE62qHBdA2e27cFxwWE39cLQh7IOX4YFAEFVw6BMSDMygOPLPnvoAxStIdkhoDcEx5ueZpz+WHXuOKxeR1XgoGXn5+n8n5+pV195OY6aoq7grKSGAk4Hzo0xtrxQJmcdjQdgONPIL/jjR8oSp19w7y9mOrbUMa+j8eD3XzstxicccCqs/5Af8sIJcuaGnxzvyBJZcVwEGCgx9E1mfI0LTgp74H3dG5btOKYXdOY/2YUjj0xDh+C47zFuzgOHP9JZvnBKkctIzWvwdsOB4qYyBbiElz+2SunekSlPLFjxe3hGGGVAHhMdHUb5jH+4MD20IK2/jDLhpPTtP1iX//J3+v21V6qsvLfeevM1687sqGtjRm2o0RtsqA8+fFdrqtapV1mv0AV1jXUxtEmvW1XN+qgTxSVlaqyvj17j3r0rVFfTEDq+T69elms7IdYF9JZxFjQH5hfkFKqmvjbOGl23fnXQDB1bbpsxafJkLfryc32+aEE4NUMGj4wzVFnFOt/OGgtTaPBtPXWbaOS/+dYrUdeYu8fZtnX1derTv19MBaqqqXSRoVeHBg0YEis1q6vWa/SosVq5ZpV1UJG23HKy4X6iZtf/qsq1sSp2QL+BpoH1dl1tHPXHAsCptr8rVq7Qe++9E3Wsd+8+Wr16uRmeFXaVLTzAff4nH+vTT+bZGR2nCy/4ta6/4Y8qd/yZM1+2ns7Q8KEjYxi10c7m0AGDta7GNLFdYKuepSu+0kA71LBqzerV4Rwzd3XAwKF2mJtUW1tt/dmmqVtOiwUNC+wIols507WyskYNDXUxStTV3qIRg0cHrSurKrV27YroUcQFL7KuGzhoqP2HFn259IuY6oSO4nnMiLFaVblGg1x+NtzGBuSav9QlnLnUHPMH2Q3dkeqbXyKGUZfoiMF/Qo5DHk3/ts5W41KmFx99USOGj0Bqv/X67e+vCB/qOx242Adu3So7FW1RKckQYW9zReVIjw/ee1v7HbafLrrwCl3847P1wcdztem4zbRi+VcaM3lc7KxckFdo56JYq9evVL9+Q/X5e/MD9uwPZmv6zttYUWRbYHPVu6wiqjNGON9G7vo/3Kg9dtlZK1ev0k9/fo7WrV6r5554Rvscsa/efPd9ffj6OzrznDPconhKJXYGMcAonJIiVwpXiNEjR+veO9w6GDQ48ltnwTz+xO9pfV2V7vzLHTr4+0fEAbyzXnjdCrNETz3zpI4+7iiVVpTHwo2swmzVVTdo662m6/nHngmBZhuRvr0qtKayUpV2+FA8xEWdwC5wp0VLJUKBUh6zyWXrY2Prctlhq65eb6eF0wtyY8XPelfaUtMHpRG7WpvGnN1IhbYGCwXAztOwimNJuPIs0C30FliA2EGdVTNFDqPHjuXjlQ21cS4sJ1dkOp+S3FxXiBbZoqm4M0v1pg9CWWYeYiBYbVdrY4qDmUd+VpirqmqjglTYi2r3exwQioOh4OB+hLfFCotzGzm+BUVAb4sRtvG1oLpim2CxqzzGkAOR2VE9dh/HyGOgnDfO1pr1Vcp23iVurXF+ZHGBnQ/LG4oNBz4mlrs1V2DDVllTFwqiobHRDgbOhluoHCfjiso5nR103ZsHcIVVynk5+VFJMOoMQ9iPiO50esM4iqXG+bH8nzMqc50WmlNWjnupN7witzxrTd9y513dbDrbGeQoFWS71bwqdBnBpTS/KJwHaGTUY/Cz2HSqq60JYwLPCs1/WtTQip65BtOvT2GB6uvswJousbEmMGzwWa3MAhnm8eQa+cqGmnBAK0p62eFtDFp1ZdI7xsILO052nCkzWxFwFmtsJGp5yTKNMPgtpmFJfqHl33LrOIW5RdG4YLFCbX1DOE2Zdl4wPk3mVYt508t0QuFnWsbCYbEjxHYDeYWmqfnR7MZG7CJvOje73CW+r2podn03vnV1liucowyVFpUYT+pBsVZZ8XI2ZquVKA2DaMW6HIWm6/KVS11PpL42ljR/6MVOTgE74HPUkJ1RGImA+g8e0UbIdBlaXady8u2oW/6ZisOxTMgJQ8ztbW5gWA5oyNHgwqg0mZe1rmcximD6xJ6DzrwDheznzIibbYraIFKvuXV++Ord1p9kjkvr3wrZ+KAH7Ir5GafBT+COPjBnkuNEmTA6fsbrYxNE40elYqjsZ784S6+//krU5aT8nbdTJQfHf+YJRoJw3xqO/xmV5Eg5fsTBUTH+NGoiGQ6soZhXGHIaakG8nnCK73u+1N301u8NlzmIThGlwikKh5wAX2GoyM9hqQcwhYej222wYpjICXA/KUkkNg44gri/5I8/6OQ8ORk2xnn6ORxM5w+esNskDrjgEO/9oQFCfN+qIwwmuLsMQfduHEDqG2lAIxYqAdpAkwlM/AK9mGDuSIAtKe2lH5x6pn77u0vd+HEj2HopeuvduEInMe+NQ+w5VSF6v+0UcZoB5x8Dh+FGBAY/lNXJ5OUmmpsE0DnLzob1s8EhIzQeqKuUm4Yc82LbnQe7B7jYLqfRtL6g0c1pCgXWJUCjgQqpcFLjlAVHhC/oUeo9Q4LQBMcrOGF93Or6EptP06j0h/J3cLwUNscop21KfGPZwFFjuxHoT8OPTgQW6gRNqR8O43gttj6ho4ETeTrMtzbXuVzDw2FB/5J/CzrK5UEMcShPO+MnOue8s4yXG7xsXu0XDJuiz5jjxj6v7KUKi7CtebZl6A3nHDLPlIkCV/ZW9Aw0CgfJdd86gCt2KYDXFrKYYuA4nTnUVadxnJ6GS8+pHuTFFAvwRObSdj6IDJSz/bWNwDGMBWK2HcCjLNTzxCOEisvy5HoQU1KcNkLgEXXDj4wDYRORuWhwOJxj4zhK679x4C6+/Jc69MCDqaXfflExKWBUGj8j4HFR8K52M9QBbYo5Z2vWrdakrSboznvuNrM7VGFHqM2tAhTH+7M/0LGHHxFGE6XJxdmidOXSTTpkxGh9PHehpkyYbIWSo4/enx/O27vvz4mNeqduPSOcN67yknK3JKo0YZsJevaFZxNTXHnYOHKTTTbVgg/ma9VnS3XphRdr9Kaj9agdvPfnfeBWQh+detoPdOkll2rjLcZpxdIlIfzjNt9Ew8eN1MlnnhLw/37XA7r3rvu1ZsFq3fD7G/SCnTeKvd/BB2i/ww+MOCh0lm2znB5hYJg0nLZwflBAuSHc0fJj+MUQ6hqq1NBqw1/EHjh2NtqqbHTYP8dOmoUhI7vFhpezYxvc4uCYmmyT1kJl+jNHhZ5PEInKboHnPRWmzgKPUKEMm+naxtDAWRQlIzvRwrPIWLIzzYvM3EZXwCbn1aB2w8rO4fy9NgtYVlQQaMncOeb2ZGZg4OgFcL5mPs5Bl5UUcXCE6KFpcP4Z9Fq4ErfYkLc02hmxoul0JcC5YhELzgrDSfnMu3BanAkc3TzrixY7aR1daT+kzvYqKxIrHn9QRujv2pbG6KXLtfPBAeft9Fg6LxRUKFrjUWl5QNHE0TnGBVrg/OHUo0RRthZZx+b0i2zrXwP2H4d0owibmmqNh521Akdy2pbmtVYKdjhNQ+a0tDS4RdhW7Xh2ZrIwhi1Bww47SOzxRAsTp4/WHmflgT+neTBPFAXG8C2KrbahUVVu5XKIOY4626qsq6lWl9O0G1a7y9kFzTMaw8Foaqp03HVuOdZGC5BytbXX2GGus+zSk9sU82g4QJ75VLTwGfbFYNCIgaj0CYEPR9W0IxOmF/LEsXh1xqWmvt74Gx/imk5r160PpzAjs0Pra1a5PPC1wXysjHkwHI+EomozfViNWVO7zrLcrBrzncPq2bkcK1BaXK6yEoZqLD/2spj7V91o+plH7Fhf49Z/k2Ujw0qeA8Nr/Q7li3OLk4aT3NhYa5q2aN36tS7zOvMiw2ncYq5cZ1pkqNLhdQ3r7OjS61ir9cYdxc/pEewFyV5ZlL7QBpaCM9+02o0v8EGXsXK0R8fxHnsUK1JxFJwOy8H7WFVuh5X4irNlma/Z4F/m8xlf8M5yHWXijetNl98xXId1xvFF8oyVvymf2MIE2QqFD08ciNPjJ/DlF3lFpzn3qG9O5HAbEupJxPBlxR+OCh9wddxkRHqGMOM2wgnGWYYfob+702DtoQVfwJIjfIhXfofscNEIIT15ETEcHdL6MXoZ4vJ78HZm0bPjd9HD6rr3ChPNAAC3/ElEQVQezxHf94Q5Nv+jF5L0kaYbJm/jnvBUlqCR/8CHtNwFbYx4MpZUacoO7gnPpIsTPbpBhs6O8pkGOEA4OQHdxjbZOeBZr/u53o2Xq675rauRGxg4MU4DNeixIi5z1JhOwGK8GG83LOYuM0UFvR1DjX7v4lvmXH/d6I2pH7YfnX4GtcDDZUAnAZ1yxHwu58OxZMEj8iWeacVZr8wvY8QKpyHbODDRnwYwiYnOL8eCFeRxIpBdY+fP8VKs8oSHOVm5Yb/IFycb3rNnHc5f4OL6Qvmoh8WlxZZtl4deZLw48MrKc/n8jIdneMCl9z/PuhQ8ccaZi0ZZEjeBlR2LCOM4LcOjQ+U3l1+iYjeyOCc9eGDcacggw8DJ8T0XeNHTxVQgeBF1yrRAdpj/yuImeE3RYRDHeHH0G7qffLHRECZI6fh8oRfHdTEqGKUyv+ENjUbwxHkLcKQDsvEJ3PyJ49fMO2fvNz3ymOQqRBA++JuqrfNzPOCEHBPZ9b9HRlnxn2SgO5//4sI2EvM7N/JF0Bqa61LhQxAQPoZGbCSMRLYFZOtJW2vfPfcOR2vUqA1iNSfG4qo//1G77biHjjv0aN10102xw3huXpHOPv2Huv1vt+uyK3+jKhuvfBOl2Yb2jVmzNXmLiZo2eSv94cY/aciwYRozcqQGDhqkhZ9/rtdnv62dZmynJ55+QvPmf2Aj1KajDjpSO26zg2a/+44FNDcm8X+5bLlmznpNzDGge3u3nXbVtC2nxIKFDz6br08WLtA+u+wRw6EMnV503gXaeqsp2nG7HbTPXvvqvbkfaNEXi3XoQQfrw08/0scLPtU2U6aFMGw5YaK22HRzcXIDk8KD5GZOKHsEEKEPbQ6PLCQWOriM48NwIUuvG92CCkZaUAoLy+xcMHRnIczm6J8sG7J61bfR0+CWko0e1oGWBeP8OAI1DXYs/A4BqjGdc+wYMORV4IrBRXocPCpKqSuVGRYCWmihpmVYZdyLinupwDDq7Cw228mKoUILPEqE4TgqYH0jBztXuGVUGJWDVTVMnGWfsmacrojrVigC6m8xldNlxKjHcCEKzPnSBY2s0FrKJ62NfZbjUZ76xprgW0uLK6tlqcQNgdzs/BguZgQ3qofTolAacAQdhlJkk8a21uboYUEJ02pKx57YgaSladrQ4qJhxnAz8yTgA/sLoixwdBgyp4eRUzHQsPRQZucWRk8UF443PV25phvOWh7DrNaYWa7wOH2sfqLVnWPl2WxcwCkqKXibXuUME/qeFjMyUlpSYmen2g4RQ91o1CzTktM7LAvQF4Vh2jEEkGk82HKHA8gzc0xX50mrD8EqLS5Lisb0ZYf3ipKy6FmhhxfFAy1oWSOLKBeGJHFsiwvopTTNG+pCNsrLylRdV6cs050j1xhmx4CggDgZgZ5ShmVwhvJNfzbSbDdMHLQm84chX8re0lpvXFDKVohW+Ow9xwaYKCQMAMPjDMNjmOvtKGI46LWDlrTyi02nOuPEe+S4zDIXx9YYkeISftvdaOsd9anJvC0r9XvLPMq8oryX8i3Ha2tqHV6sItOJ4dsaHFzzvwDn0DAra2tMOhR0u/qU9Xa+rid2XpGvcOYtm1FpTdN/1uHkhCSF7CgMhfoZGtnUOyrGFqWNIcQoUG/o9cIoNvs9h+XToHNi4xoXWfDPf2hy7s1K/yfPLr048xktRS8hC5F/wgdjmhQNBhYjQx6G4XzRxbGhr2FEuGUhDbHiQJFHki/SAyYcGopLct75Q1ruwzA6TbxBLgMMsFMSYkZ5HB7zHXFQAxfSEAHNwUvf8w1nk/dOg2gZh0gPoPiX8qeM4EYa7sGB5DgoXAShM0mbVvul+OjQMKDBC0wrZU6FC2fQvxQn8iQvfiJfrpQH7yKugxM2Li8F9wUu0aAFZkRIPO8hILHJgGkBNFCCnpG/dSr1Cb1DLMqDM+f6hw2NzcMdD9xBIuFF7oBLNMR5Tj25DuU3ojjM8fmmdDzzrlsuuHNE0oBLvPM9xYlnw0lh3QCiTPymL3q8Z9V+QDADeGUCOYwkLk9E7cYn/iFbvOvOiyCHobeJAD6pUWH41IMQJwf6BfPbkrz4G6RIOAIHXRph/glH3DfQk4Zq1MPgSYoLzsAM0nORyLAoJvGwq+HgwcvIrweu30fdpLRJZ8blX9AEBxra4NRdsJBJwpGZWCwRaf2f55BBkhPfcfjEveM5b2IHHYMe/JASdGx/rcuPO+I4lVunfdf18syXYxua7xxCbbdQrli3Ipw2jnRiJUscDN5u4oOTn+nIbbBTwaHNvcrKNcQO15dfLNTeh+6vK379Ox2y34EavyVbi7Rq6PANdOVvr9TZ552ll158Sf379Yux98KiPKdZrF9d/FsNGjpQhx5+iP76l1t1+AGpx+ugIw7WzDmzNPOxZ3XBr36hF2Y+F3MHnn30OY0dOUYbb7WJDYG9YyvsrK5c1bfU+j43hgiv+e012nuPvdxqX69d9t4lHKK5r7+nfY/cz47hF3rm0ac0fMDQyGfFujXafvftlJOZq9deeEWHHHFo9Ba9/sxLpnZEiYsh1GoMs8nHWXhxRqlZF4JtpnBeWwhzGAe/sgC1WaBtF838VnE2YluHHbGcinhPz1lWZnuMqHBWJaaAD5UeIYuhEmDbqLM1CUMqKE+MdTqWh7CQDL9vi3lVlJPn1qZmlZbb6DusttGGxU4cXV8ZrQ1WMwzP0UsDeAuw86ByRC9YRpF69ypTkx3CBufZ284V84bIzVIf88UMJR151N2jY4ttmWDYjvlVrmgW8JBdnEgqncOgT0an8zIxYmGMK05XJ44oB0JnRm8MCxA49cEurOll+kbrK9EEY0i9ofJk4DBYrlDk0IS5h9Q1/wUNGK6kxoAa/3CcmATPKtdsl8mAo8y0ulodtSO7yU5mvhsH9K6woAQDTxx2+TY9O+3MOe9cymLHKJWHFhzzvpIxo2eS8ALDpneVTSMxMLF/H3laLp2TnRXznAmaltmuGL7wvf9wjrPo5rcnCP7wIyvD+Xawv5idsTzwsINkntPt3t7SpAw7pK0GTQ8qc+i6aG2bEOCRhv/SNIXW9qZwnIJe8NnYhuNoAaCBgnNNjyNHy7g45nWnWjg30TLZ3lav9ixW1hmHcHKbLSPFyjYPwQ3HwVDt5NM7Yb66LCg+HB6mAHTYkTKxXERcbsST+X+Wn2gYQke/cZxShk9dToZgK9g0k55OeoztQHZmFii/0Py0rsnOKjB+mXYoq6PRkZtbilBYdi3j5jGbDTN/ERkBB5Q3c+DKLMdM2I7NyV12S1bkjdzAQ+qwJTpohEmOhQ8hX9RHR8potjwwtOK4LiP73wUBbSj8mOShk3kzrsXIHs6FwzEQ0YuOLIYWT40MDAJw6Tk+74If6bVXZ6qosCTCwyg4QRgK8ONfZMKj4fJovKB8OGbGnfmJ9F7E6S+OF/Nzycx5RNxgDFxwYl+Bk3MBYo8B45fpH+BHSDiofoYG1OPEV4CbjxGDHAzT78OkGHkcFfxB3oTBpUDghZz7GXwDCjzyq8iD8gR8wknLOwL9NXxyAvNwCBzfd+Gspnrtt86DD2loQKY6S3rKneDE4jLK7OjQLVHH7+jaJDCiU3p+k1EOZyve89ud1nDgDngQm7ofdI+X9I4RFx7bqY8waEK5kC6n8HsyCxjgF/m6PI4Duyk//4DX40BETw2Y8TJIzrPjhJw5f5c/nB0gk39ia3dcwiJ1NFCIA/ew7fAhXA/DiMau38Jr9BVZRSOFUHDuzp6LciXwqfzgAO70QsbkRyMAu80cIrsOOixk2rATgPgNylsPsMcssgKeqbcKmTRmof+d1nBp6NGhEb6IgVNE9CSNjx4dnHgGjQ2f+OAJHqRBdcUDuaY4PGFn0MFJB/itA+ErUeOkHccxavhhQQMCkGAu0gSekTdy50jWRTjjIaeUv91x4JPzj83qYXg3Y6AfIxYvPv6Shg4ZFjC/7frV5ZfqkIP+iyFUsqD4DA3SJcyGmBAYApYXFmj55wu0zW7baru9drbjM0Mbjh2lex6+X+M2Hq8v5i0K543rozkfaf6c+brw3J9p4rQtNGfuu+rXv7dWr1+rY48/Sa+/8KaWf7FCz7z4pE4/+2ytWrrma+eNq7xXqWpqV2vL7bbUsy89p3YbvPaqNlVXVTnczpqVNE5Vr/L++vLjRdp2q200ZOBQzXW+++65j2a/P1sDRg3UkhVL1H9Av4DJsNenH3+kESOGafaH7+nt92Zr8LD+MZF09fpl6t2vl4449DA9/dCjpkFiFBfCRe8fh33n2glh1zJa9Jzxl8WkXXM+uqvNuwwbcM5y5EDofFf4HDO10PTD6WPne1vFYGo+z/7GHmMIQ6eNnZ034sccncQIf5OjFsy3UOXg1FApeOdwWoFOEgKLAWeVDr0tdPE32/nKs6HBkchuM1wnipMcwJH5FyGkwECo2Rus0455TRjHHL+j5ybOsCOes4w95xyPYQFUFIrHkX3vyzBwoKKKOD35sNoU5YlTh1IlLZWug4n4yJTxik1ODQeXCDeLeVaOHcaXM14ZcowJ0hhVlxMHl1W64Yw575g7YoXk1kI4TySOYTIcBDvVOHikzbIiCOUcZDM8Ey3fzlS24bfZgQRWDnw1vZkXRdEY/mdD2VxXt44Ox3GeWZTDOKY5R6aFnS960aiSLAjAeYA3aZVra+QXKzxNE9R4LB6xgw1+LXaeGG7Gic+0UyY7LRkxv4pWKk4ECsZgnEdsY2EY7Hje5Hw41gslx0IRxAoaBj98Hz2MLnNjsx125xMLL/yCHjsUbDvL4o0bw/nOQszj48gzWsecR4xj3urGRmeG39uhxmyBLz12XY7TxbYmrgfgSvmhd7sbCSw6iNYvtGsx7aG1n2NzaeOW7bg4W2xazIbFTmzdgpzVhKyx1UlDY53rqeHYK853vcrLtKPaWOtys5Ex0xDYrigtPML5pMeyy04e9MhxHq2mE45jJgCML3WtmuHy4BkK3/yATpTJ+cUt8uUfHgJP5KP7PioX9dEUhL7Qk/K6WAaRjAxzmTo60/B+D+/jfdQX5Bxn0NRwOD2ORszhhmUFH40Uv8Ng2zZHnHDirG+jFwlc/BMOsuuONXOUHQNAtYqXvmjMJJkjW4f5N5L7HfWOZ99E3EjiuDEnpzuMC0NEnJ7ejZiH5zghVw5HD6FnUsbIOb+OaXwAmpyslCd0Ch3qsIQPEuhUjttN7bjnE++MLB/0JiQ3gKjvyVkEDaCl+yiH6Ra9RXx47n4VsLq/BIa+ivIYFvnhbJveCXa6Ij3QjSf38IY00RPXXXbec8/75GQ4xK+gSLwFnulBmbgSb/hLfIe/TuW05JG+8c6AgAVVkvEHVsL36/x49zU+5JbiJJoYPDJIXN45LPEIfvbQ2OmhFfnyjjzBuzu/yB/e+fJtXJSHvGmIkxe0IXLKP8kBw8qE4biTEBgpr0S3wA6VTDTnD18ZlqVxEuXxNzLqvkIvx2NqyKahctPIYYnW/gW2v+QD5dHBgXPASfdRr403uoiSkj5gOF00KqIuOgwZxekDV+jJO5cFm0OCkEM/98hK1A/gOQC6RpZ+Hz2sxhUyfM14w8OHckRENeoI6aM8xjyIHgCI/91XD98te9+g2H+4WqxgVq1ba8RceOcTzLGyZnFDYUGJ3n33Le1z7GE6cPcDtM8OO8cY+BvvvaPV69arpFeFCW9jY+I3NDTGcuHpW2ymG2++QXc/fI/mf7ogCD/JztZGY8fGJMg5776h2roWbTtjRvTuUPFjX53XZtqgtOvHp55pQ5vrAmTEiroDDzxQy5cu05Tdp+vYw47WuDGbaK0duedmPqUGK352yGbCKDwaOqC//nLHbeo3cKBmPvqcHvjHA7EzNsxZXrneBrFDA3r31e333aGC3Nw4CoRjO4YNTR7xZVdeobziIp192hlaVbU+WvE5ITBmNkbSpKGsMDTHHh0CwN5lOczJsrnGlkM+HImMrjzLMk5OjpqZb9bB2j/DycgNg9liQeo05lQjnB+OvKJFh/CgyFmhiiTQk4RxakNgrORjuwiXNyaPGgZqEyWPk4kRzsosjFYORpwDlLPdHICnKBJ6g2Ko060Do2yZYgm3jaNxZL4DvYohoJYx7GH0KDleDKX7hpZO9K6FUNrY5hXEIoOG5vowkrngSytENsj2RNjwGMrgdObn2rnNL7MDQu+bK4ydFwTOboYxz4tKBHzoyGpQlC+lClk0TXAamefAPb1KHPhNU6cFp83PVG9wAr8uNsKlwjkmPT30pmRkN5teaZUi+ZKGIe1WO0gswkjDAX6Fsnc6qAzHsmxlW50HhjdFMEowifyMQyg9p0VxMEcS2C0dOCI5KisstMNRr6YW8mTYGeed8pg/kcI8pSfAsNl6ot0OknM0DYwzrXgXlvljxiDkKFHBTp1lIG17YcXWjRaUQ6HiCoI3jQx6sVBWNEmDOvQadDa7rC4/ZbCjpSwOaYdnxsGwolfDcLnCociyO2tHjfLSo0YvBw4/vUD0+JIzw3vt/rIAIjaszjXf06TKwKkrxzSyPGW5DnThsFqZGQqsVZvfs/CitKDUjm+z1tW6EQEclx8+o0o5W5dhDhxsFhR12ChHef2Bx4EFfIctxoP4cZ5wGAQC/et8zMSUt98F3VwW5CkTOsBLfygv+UdvTabpbNlBF+JwkCPvsrqyjTfzm+ghNGzDRT9DaugXZXYA9TaGgegScBrmW573izP1xhszlZdfZAScmvoU+CT5BVtk15zyvWnu+gjMcPZcHuDGfDA/Ry+28wVG9MyEXBLQ/e2uU2meHa+cKG4oGzd+53TAR4FSQuQToOEIUGbkvhts3EBP6pZ5kaA6D8ePHgqiAcdRaIDS2wGMmJOXKJXoEUiDi/Huxo3GMTwgD6IHj8ivhy/g5nxNlsAF/jskHlKDz4GGQRTeGqC/DiMZGUBH3vgeh5WgAEQEXvgKJwt6uQwxZEvkgE+d9TMwHZeyghUdHuAKHsHzEADyJlniJTo66E+PGPC75ZQ6TzziREyn5Z4rnL4IA4zvICjw/Y66yrxPYAInwUOv0xBxEgprnlINY5QmagfDkgZmZBELOBUyZr0MzujVNvIhNvTmBvSsZyhbDNl30yFhBsyEG1c4q8il0+C8dUaLzvaG/J02tu9xWugVZfJvyBzltBwh6YzMhMOJfWV/KuMUcEkHYJ577p0tW3iEIwYdKHgQ1XbZ+HPUGzbV0Z0P8mSMDZsyBb5OS32h3MkxM0VCbnzhMEJPogccUKZjwHrHr4EJDZBmFBj5A5awNPIDdZNsQG/4EBk7z4LCUr302Isa9l/0wJ1/4c9j65jvdOBYfbpi3Sq3YtNQHnwGZSpIXmGJPvnkY535wzP0y4su1WEHHKylK1fqF5f8Qs+/8IxqOhpCVtkTrMTG/NhTfqwTDz1Mo4YO1QmnHq97Hvh7rB4MYjvmgIp+NvTNdho6VZhpo20CctTHiqqVQYTxG0/U3+95ICZwgjZe9cA+ffXRR3N18FGH6JH7HzERCjRm4kbq3b+3Hb18FShXa9av1uixG+mJh57U4d87WDVNzbrnxr9p3OgxFCauPfbfK4b9nnjwH5q84xQTOFvPPPyMyktLumMo9qUrq6jQU/c/Gk4t86nyzES4Gy0eKoLpFbrdzgB7sHVlmgYmXHFOL9cYepayVd/WoNLCXmq2c5CfU6T6hlor0lwV5jEPS/7NDUlospSg0Oi5skcYPRrhjFJBDTPHsJrsgGT5W1ffGAJED02+DR4OKJWmpbnNzhHDyhxQXG/7U2BHrs55lDrf+tg8kcpNZ0yRHQro3dTSYec812VgRWutcs1nJnGzNxGw6uqbYg4TLSfmLoaDamFkBRk9QIWFRXZW7Xo5jLNLWZy9pr5WRTn5KrQB7LIijYOHTTfyoTeTHpgu9quzc6bOXJWXMC+OIcoWtbVauPNz1epytrRlMlgVlaBXQVFM1K9rBK9cG/kip7fRx2nOYzsWV32XvzPb8mVnhfl5lXWV8a4kv9RQ2tXSVG965qupqcZ8KjAcOwbtbN6ZZUfL79vqVVJYZkeuw/yqU2lRH5eb4TyYjCPNSrIWlykrFhIAGx7E6Qa5+VF/mDrgqh4LOGrq7YDYKSovKXbZC2L7C/aU62yrssNbbpxa1chcP9c3ysQ8vByzn/qGc8swYZed6jY7DjmWp8zsUjUbJqutmD/I4ggUEEOHDP2zOIHaheJgKT77DjIRmu0FmDOJM9Zq2pR0rzJrrFntCputAstgi3Fv6TA9OmpVmFtumTOfTN/mljqXrdwNK1nOii0Ppp3rDuVlkQC9iK0tDZbXNhUWgy9azQ6nlUFma3vMb0TuqBdFphcLH2L+oPGtqm+wbBaruAiDwAq4DpWVF6ixgbKsU2F+hfLzfN9sJ6m9WkVF/eyINqq2ga2I2DgUGpt2xYUhew11dTE3s6Gl0YbNOLrM62qrIChqzEbFBtR4oYAtrtgMVz00u8PMU+ZbWojCwIby7TLenQxDo5jbo3cT3iSH0nXA8ku95FzUnOwSxzfnDRPjgeLHYQrp9U/0POBs+ePcHD9D55z/Q7016w3zviDwC58FZEAujKANn+nG/FtkyqKWjL/5Qq8jRgV86JuL/Fy3w8hTVvBHI2PkSOfwHocpcLA1CvS4dxw2fQ4nxXFISTJ6mwjCIcH5IrmfIgnzujC+GGUj43dOg+MFLkRzWmBQ9uiB6EaFohEnnEXyBB4pAr/0ROdFYksPPDtols8kVADFGXU8DHk0MIgBfOjv+Fhclw/DidzFexDxX/RuOlcamUBPvRvklH75izRBJ+AaVoLub4ofT8DujhOEhFYRo4fvDqLN4XgOiXeJptDJ78A7ygI2KUbgTzo+ThCNW55dXhrqgZYrJe+SU5rID0yKgaOJYUDX0tmAswzWbJWDS06PMNhTBqjgN/go8Yt8EAKccDR8E41238aUmOCPH/wLfOAFHxwWckOZgEMUFxC6oD9wwEIluGzY8cjbPECuY/jWCXJpgDo+i6qAEkOT6C5/ODfZnHS0xInYBony8gxMyx6LJKALCz1SA8QUBSXDiKMviWcc2KMxiuB7MCUOqGPPYneJ7vtwkonheCnXxLMoCPBMKYuv/4NjdwzDjhD4CxxC/RcjaI5LPnwBbfKFA/fCoy/8Vw7cBZdcGJsdw5ZvvaKbnNwjF//x9Yd5M212GjYctZE+fPvDcN7mfTxPIzbbQDvuvKue+cdTarWhb2N7haISff7xUlUv/0K7Hrh3wGWTw5a6ZrFtRo4JscHIDTXntdkaNXKUdX2h5n3wqT5+/2Pdc+c9Nlr0tGTEAbdjNhurEeNHa+ykcdp4wrjYb27CFhMN/3NtusmmWrLkK6RL61es0cC+g7Two4Xac4899ennn2ryttP08Ucf6bP5n2iTzTeOg+l7rqcfeVKPP/hwMIvlxe+8O0fDx4/Sy2+82h1DeuP5V/XkfY/ARwsivSR2OjLa3JpvMXq4FUgBL2mhMT+oxmHMy8NZyLThqFVLKItsG7k2G6EWZdmoFuQV2ZHNV7aNc56NDL0OWbmFNvg5YeiL7JSSZ64FqrAQx5bhsHobyXoLfEtsEty7PE3sxomCSazQbDCNady3tzdpbU2NCkrLYrVSXnaF2ZmlsrLeqmtoVKOdhTw7b+CY75Y/+8URzurWYsOF/5S3wEaWBSflJSU21vRiSWUlju98c1ikYTyZKI+DjcPVy047u9VFT41J09bVpqb2ZlU3NNnwlthpwBjixPm+pK/TFarYQtxmR4mTUOrA3w5uPhv42qjnZBdZlkrFNhr0wrIQoZYeGeOHQYhVkDagPHM0TU1Dg53PAtPAeDuvnp5BrB3VDI2fa/j0dhQXlrtMdq9t7LPycbztndjRys3tZWeMrU+KLKe9ogexss5p7TDhgLG1QL7LjPPLPng4/jh7tG6hSXsoIJexyM6lc0W+iotM39rqOD6uwU4JCww62thbz7hncixUofr0HmT8clVVZ+c+K1/1LVaeBRWqtIPTaqeNHc7tC5mv66Iu0sBaVu17lzfHjjLOJ2VptjzSQGLeJEqmf+8+4pxPjAXzVHBqWULf0NyglVXrLQfMlczT+jor0rwylzPPzr9l0DzPNv3zsotVWjzAyi1PTW128qy1WDGHBqozvWl0sbCi3LKF40svLCelsHdgtstRUlJquhXFCi9oxRw+9vArKymzLrAT6bpUUJhjWnB+rxsehmUxEPsCFhf2dVz4bO45fXFhf5fbzkp2eSymqKQnM6dQRfDPdK+vq7dsWgaLyb8k7gvsqDK3hivkxjThfzLarmYY8e575gZhTO36ulqbTmye3GFk6MG1A52VkY7Wooe6q90GxeFZYh8+0yzLv3gUthIYKYarw1mKICyq1bzz4rZnWCoNfSWTBx1xGnqGWdKZydwnGQLveN8dJ3q4iMuvP9GgNMwIc55cUdYwZhZtKi8h6Bq8I8sI6cgXC8x7eiVT+553kSzCAAGWQacwbMhWt5Els8CBK/3n2Qj5iQ9pgBN3gTcIgg16grlZoS94Cxy/48MV5e+GDzxwBH/e46wnJ6s7V+tBnnvKH/cJ8RS/Ox2fgOffoHXc+eP7NEScHIue8IADXuQRJXC4H/hCtwgHHnEcN2Jw7xepfImvvEi0T7ATfQzHeMczl+/jbGDfxsrLbpwCD6eNKAEbmkELxwy+88J/vgfrxFuC+KUMliW/D/lz5HCiiN/9G2V3HMoNXUGe6RnQLDmQyXmLPCPflDd04TkWAKWc04WcWBZ7eEXeONLg48BuPkIf08Z6k2f2fgR/HLtv8j3gO45TUqCgZ8893/jxvzQSRln9dRj6OGTbYNJ0nQQTN5AvKcEI/LBV6T3BqR4lneAwA4vRC0yJrx6cycR3kSbC+IYsWwaMQyyE8LtIbwL0lJ18Y04of+BDhP/iSnXEeX7XKlSI2NTsFijI+ZkCglhMDjelMnIK1KcMB0Wqql4fm/Lttcd+2n76thrYZ4AO2OsAbbrxZrrpjr9q1uxXta5yvd6b97E2GLOhZkybrLfenR0rB8t6D9CPTj5N/fv0j81h73nwXj0/8wW9MPMlfTB/rg478Gidcfwp2mOnXbT7NturT3mpZs9jqHadZr3zlh585GENHzpMG4wYpZHDR2mXGbuob5++evCJx/TuvA9iuLO+vlb773mQjjrgcO2y087aeYedYk+qs3/1Cz325BOxenXrLSeHM4RzMfuj2aqqqdXbduaeeuEZPf7801qzZk06Kqw1rXYM6YAZZh9H4lAJEuMQWFhqYcxot1Gy0eoWojaXl4rRZgPRaSPGik2em9pxCO2oWfGzj1eHYbDztcUnhnxYUVpjQwaT8QsYcqHHgxWubNcRWywYNsvHaQ0zrIvyLzSOHGfC0VQF+RxrYgeJeUF2yNhImNYKBgJjyOrF2E8r0rqy2BljH6JoyBkmAlnbUG+7zma0Gaqtr4tGCFtL0INCz18GDombmkyor6yvd4WgV4beCpehoNjkSsYIh4mubHqKokHgMiNr0ai2A9VsR499mBjybbBDBo6sYiQ+TphREZtIpiEPhN8KyTQBJvjT45J6CHPtoLD9SFjLqJBs6dHY1GanmaHk9ih7jmnDBp098yWoztStgjwbaD8zF4t90ugJRNEyTM28sRZ6aVz52DwXmlFPUCxVDTVRKUvspKyrropWLE4nzi/9NrHs3/izyjQm7EbPapZ5aefeMGPowvFxiGKPQ8tPjmnJgoCWZjvBpl+0qGkBQgzfs+q50U4lCohVsm2tLaYFHSL0sjF8nrr7KReYkh8bYOZkt1o506tnJwV5djiLW+i55bibSjtDBKN4WqLuw3P253Nr2gKAr8Lq1ILc/MAZfcFqX+SQntgYJnOc2JQYh8/lQV6q3dCAHmy6y6KkloYqO57UFZcHRUd5TU/qEQ5fi8vDMCx1K4ZpQ7GaZi12Ho0vGw7T28H8UlrfuQW5qnadYAsCdq1n+xlW02Jjwhj6izyGI+GrZ1uPOAZPjpftukQclyMKQD13HGQ5cMDIOinp0KkYgdjGxEIcfRV+SZ3+l8vwwoEw/hHLWdJbhiF59oWntXzFMtMEZxYyW7ZdHlAI6MiJ04QRCdz5i3+uD66z2FdfCRd+0de+iXKRJ9k7reMlCXdChydnDzz89U30hPmZDrRIY4DE7RmKBRopuZhrhyyFsfJzsNrfHsNEIKnjfdCDEmCI+XU8h0d6MkrRI1nk2xMOQNPoa8clHAkcECLyL+kAEz7S8a8HBrwmJ5Kis8IgRwpg8k1pg46EQmMTKNGGPP3Dre+Jn3pUutNFPsiCYUPTeBcxw3CTF7ymjI7mtCkNZQroxI0beMEUhO53PEc6y4XpyMa8yAIXtOrBObA2Eajr4A1+iY7wgmffEm4ZiOm4jhtTOsgn+NGNb3wJc8p4SM/owh4wBPYsysOOhXPJC8eLcpLI+EZdCiFIeTOnF1pHb5+fY9gYznfnE3XO6f0X6ULeAzcHOC04wnvKgJNIIDiSnKeYwkA5ApWAHHECOeKRm3/TFCToDEz/Gjxx0zB9yhOEKBtxAhd4yAN1y6/Dmee96QC65Af/2RaMGsyE35RDSgcPrSZSmOMGvQ0Tm+ufhIBv6L1Dzx9/5Peikftd18v2i8Zvsul3O3C0CtnkE0Klf87RiFB/wumwAVq0+AstW7ZUCxZ9obnvfah9dt9bm2+6qSbbGZqw+QSNGTNav7r8YhXmFrsVnKuZL76gs376Cx223z66+vprVGEjPWzwSA3fcGPttM22GjZkkC799cWxqOCzRQs0vM8QHX3M8dpnz721wYYbaaftdtCokSP1wvMvaPFXn2v23He06LNF2mX7nbX5Zpur7+Ch2mPnXWIfuvPPP9dGvsHEcSvf+V91+VU6aP8DteHGm2hQ//6aO/d9/eqyX2n+x/ODuEccfIhGjtogjPKsN97UF0u+0Guz39AHdgLfe/e9GBaaPmWaWMHGPm9RwWCWOZAqLwqe+QahoiCYycY2HRkqtAFlV3ycM7ZSwPHgyCA2JmT3+ra2ujC09BjF7twWzFaG08wDhkcanTfGkVVNGEUg08XcZYPOMB17dWFU4A/pXfX8TO+RnRTfNzU0Rrma29izLCeGlciLHgD2b2MjTIYzMcTZMfSRoeqaGjuSzsn5MbzaZsGn5xAHh14dtrZgfhg9DDiwrR3NarJTA53qDJM0ODNMOGcuIw4hIlTbUB3zsVAyjc11cXJGox22LMtHlNFKi0YCg38cQ8MWIcyBZIuNmLdDfTAgHDjmGDGEGM4Pc+yMI/sz4bA1kL+VW7ONd+wrh8NEpTROzNFqMS3SMJJUFytsrRws17Vsa+E8cazgYmyKaYpSTanIpAE7TjtogB7+4GSFgjMu0CQ5VtmJPqZ7Ng5XC5PWDcNOdrGNNItd6kxDHCuGERmma2ptcn4NLhPDjlDIdDKfcV7SETicYdsZ25Qgs/UuI/BK/IV3sVDB5UH5kieqhgUJHP1S7XJlmh4hPtCARoTjlRf3CkXY5PTlbLJrfPNNB+YINrYzIT+EwLjRoHB5HAIPEBN4wN5aDCWzCMdNB79LW87EvobN7OOXhteYy8K82trGxrR3IPQy35r8niE7NqZm1hq9wOyBVVlXbUc3X6V+rqqvduOEnmnLs+WdesQ+fgyz0whkFReNALbGiZNGXM7aBrbJSYPu1AdW00Xr3nhjCKE/D3HaAbGMdxhCFw5ngVAUtCkV5W1nG3fLOcoXeOGQ+kvZMKkMFQMPI4XnEArcaTHmYRggvAEluL61nIMThoB6/exLT8UB5rEfYyCZ5A1tguND2jBufHmE0f4lO8LM9SgbuKQ0xpv8IxLJwdMc7Majx9x8HQsQ3IM3eVlv4ZzzJY+ISwsrIiaagl38OsxQI126gJPyibiup+RDELgDDFyNROSd8PbXNymZ4TljooTTxXvqHXACQMIl3mMBuSMN6f0aWAknaG041PPuOJF5fB3PPzS6eRU9oAEKOOBPNNJ2w/aX+gwelCbipTuH8XV6Ix9OGLg6LJwNSxAN3cgjYiM/Bk65KE/gRNqIErjj4EJb5I06Gvj44+jGxbGIzC/SSb6+I37qSIAj6X18eOlHcAROGmr3J3BLzk3ImnUCWULjOAUjYJHYgZEX6SwTPYhSzvi4hNAHPHpoCDzfIA9RVn/59MgEP0GnoAtUiVInaNbNMU/VV2yRk1oc/vU76EA+8MJEBTL59TQQ4FPUNUiK/Dg88uUdf9DB4cgX27pQNqMRZYosnDZ6GsmDt36JDeaKXkRwBiXTkA+yQKM6eisDG7IxDl+3ftARPDs28/GCzsQ1rDDXhLlBnFeo7x1+zH/lwD3z3LPafPMtoC+l+p8vlPKqtWuiEHjuDC0hcMwNYbfwDz78QMeednxsIzJ02BjNeektlbrV+82LLHoq9Ztvv6npu0zX/Y+8qK02GqMRGw7Tn6+/WVtNmqgtN5uoO+75m4494qhYhXbg0QfaQVuuBe/N1xEnHKH7HnooiHrn7ffqmAMPDnjTdpym1WtX651X31F5ableee0F7bTD7rr7wft15EGHRJxd99tdldWVetu44Uy8+MpM7X3Ivnr4ngft6O0aThAMYrUm3N1s6sSYL/Tkw4/qwEP319vz3o2jfO6/5R5VVq6L0xpuvvV27WeHklY94oHQYnrYHTomKMoOg+8zVBw9cFRkRDTLThJxM5jjF0ojM5y2qBsdjbYIeer0N1oHIaxRhHDYgJYqNXJpcbfRYy6Txc0BVipIAcM55ANoZ4rzxsrBpmaqBoJoOA4DbKZxZC2kOgui2rQZzzwLKEadA8KzcotsoG2QSeMvXc/hdBoOrozdMd91xRwtjgZB+DMpn8Odu4tGm9KXcQYnDDIOFotPCsLppMpi7O22dNFLUmCoDElhehhOsqNgY8yQIPugJR1txy7kyRCNEwSKCag4I5TPQcxjw0Guq6l1ulSpwJ8qSMXr6s4vo6vI+OIY0svj1Ea70zzojIFfnCd4RpgdlBgmN4U565K8LP+UEVwNPvBxYIqPDLjMhJlFEY9hUnpL6dqnB4ytSMrKitVQu8R0KA/Hhx5E6Ei6zAz28oO+DN9RRvjLvMJWZ9OgsuJBBputqtoa5RcYmI0/+gIaoHdjmM5/+ewDaGenZwsP8nUOoBrP9JQW5jGk2eA60qjCoj4grOq6WnGcU3a2nXEc24xS0wMGmNTma3Lea0yP/OhBZCUp8mH2xyRhtArVgJ4wHObmIIz/iGAZyrYeQZQT14yilSb0yeyoD5p2ZrA5kTFFkdJQwmltd7lLh6iJ0xOgFcg4n4yOJtcDFDanF1gyQdP/WAyEaCSsLVOmOwsY6MljSx/2NaSi4Vwz9SDaLP5C745MnD7TmuFQO2X06qI7KLfdWCezjBgOx/jglHYg4+31TksjpSj0IwRwDpYHHGpqb7qoIZQN+jBniikVZM0cuDN+cqLefXdO9BCHvnV46g3yx3HTnXHkX6RHq2RHvc1mcUgnRsmpKLt/6D1MPS/d+bseINdJAICT6M/7tFCgB7Dx4tkCAx44OYGl/3riUAq2MqIE0cNkmkPSTkYfSMCXeDRCoKnzxo7Qo8TwPQ06AEavXjgUlDFQDxmDj3yjIcRb5hm6rrJSvafXLspouQkz5nhhuI0fxaOBEI4PIoS2ynFexgE+ImPhtEQGqcg4A6nXx4XwM7giJ+QdTrrDaNAFraAp5aXArkPRiwqNydvx7K45gHv0D+mtcxy3kwqI0SYvMiGyUUBQ/Jdw8QVacWH0o8743vDpdY48HBBOrd9hc6zufG/5IFu/p9eLXmD4CEjsL6n4SzSFfvEidKYZHfGgH2GMSqATuag3cSaz8440kQAgtjzADd76kboa4aaDw7NyXFfasBToTacMZgHQ4byHHkw3inwoS2BqeNaROFFUcIfRG44O4V3MvQsCOr5xivlvpEbWWNzAU3ePOnITNguYDsbRitgYx2jog6phmq5dLExy3LDdDmdUIexzZOt/jkwvaGOrbXQ4X6T11/nyOmQJXvqKHlPoFTSlfBEYfIJ+xGcxCTKchqQd1+k5reqtF9/UoO6To77tOvtn5+j7x58A7aHq/3zByDXr1sQ2FMl7TE5Ou41aYX6RZr/zho4+/Tgb+xwVZpfGpr4X//xiDerfW6eeeYZO/P6pmrrFZvrhT38UvQHrqtbpudee0YTNp6h3QYmecYvzrzfcpSP3P0C33nGbdt5xZ43pXlxw0DEH6oVXX9WuO+6hES7U4H79o/V+8CGHqbm5OXrORo8ebcdvgg5weq7FX32pfzz6iA7Y74AYTrz2huv08qsvRS/XnnvsE8qCg4Rnvv6Snn3waY0ZsYEuu+aKmL80ccJEHXfYkbrtztvirEYOB37s0Uf12HNP6LZ77rKTOFtD+/fXH2+4XvvsvZ+GDxsYigjzH8aaSus/+A6jEDDmH0XlMqPMf8s8iw8QMIxz6o1p60CQM5RjhYlCABKVm/vw+J0unBbHjhao74GPQ0HeiAi/0ap2+WJvHJSZZYM8MZoxSTveW6TyjJCvbLbZcNw2KiYCZ2cHgTSyFk7Enl4ASpUqFJKS7fcoACaSOmmEoUgBjSgRhvAill1sqeIbFDyy3WVFF8cVOSwqWJTI39jNHgCs8EM5J2MeDqCdrRB8KjKVyChT+rQKDBrwlIamo1UMHKoMtcS4p3PqkrLubLWhNkwWUZg8zjmVD8UKRUIvOb9YMckwqZVvqFnDRGHDo5h4Tj+Zf6nskCvqoK+gsX+BGXUfFJLHlFpafsfiBm4waigX+BG9uSZc2nPLL037LhoVHcwtM97EJQP/hgMObeyoowBST4rpDs7g6H+hqBwWvSdOBsZRPoNugXpGGKckyuY8GeiH5xgi5ikidxl2DiEH51qaK4k98YnYfqDBQu8rijjJE5kF/giBaQN/AgMTIlZZmxf06JEXTotLluKHIqPHGLxMOzvQ7U4f+wkCFkRMB9QPK7MDD9MReYi5OcYZPNKqV1+uW4Zo2rhWuJyxdYzTgAcGAAWM4mQlN4aQXmkW7OB0x4RwBNxeT/SmWN9hAhiONUqJp8yNcyhGEGeQOh08NByj0S1PvMfhMG7OBaMbvfXIjAtE2Sk6TLF7aPlEuXfo0wVzVVvFohBzPMrrtJbJ6FnHMyfMuHzdswVx7Kj0feMpFX72sfFmf0AI5nIYIqtm2ebGmYZ8hNyTLIjqmHFPaZBxUsKRRMswmsaL0Jg+EXfgDAw/hbxhnB03ZIbo1ha+ofFKHYnGBPJIuigjefKEFFE6KnSiDfQGF2SS6SEUloU0YVTJlBDnAe+iQwDk/YuOobRkQl7BffM+7JXlJHqczAummNArH8Ow1B3zmuOkIl3C0JfxoaKAnq+oS74nv842l9G8pn6nBpvhohuMWzhwUU5kzOUBbHxTLz51EVlFBwbduvH9uizcI5uGFvXJr9EGgR5pjQSrzQk3EN+jn1NdIE3gw52Bx15qph/1KaQAXhpOyLHza4fezpMiwkeKi32CO9TXxFfnzv6GUX5449/AFb66vP7GVCFwDKUcQPzkslInTF9jYn3nXBE6P7HRNZlhn6i7IBWr0k2T2BPUcah7WdY4tATRs1lZeX5vKXH9+trhAX/qp2U4Gv+Uw2HRUHJ9x15A33bDYCGCk8cWWTEVwsISPdUEGheoBDVhcpftjwXG710Kt7/CVqEPXBezO1pUu/k4rdt0N3FcmhOHXqHXjfzxS6AocsxIR5z0Yn3AyBDOYa/SPupV1qcbR6hkP8BwQw9QPpeLIx93nLFDGhX4juuc88/VCd/7Lxw49ltavX5NDFmEsscyGVUcF8bdP/lsvi6++AKtWL9CtfWNWr9qnS657CqNGjpIxx59pK649iZ9b//9tO0O07S2dn0oqtHDRqitqTlWry2vXqc/XnmDTjnme1qycqX69O6LPtJnny/Sj847Q2/PmW2nIU/33f2gdttph4SUr5dem6n9DthP1153vXbbYRetr67SyGHDxSrJVevWaciAgXry2Se19357q1e/sphQzsRrWssoiurmOj193xNi1/3dD9hL1Q01mjx9hv52/c1pQnVenkqLCmN46MHHH9RxJxynW268XQfbMWRCNmdXMucvKpgFAgFkU2OYE/WvoxF5VmZuSfRQURlwctm8FUbn5CJADepoy7MBMU5OhMBg1LMyW20QqAypInBmarOdUcwGlTJmUFl4errJ+USmiIUVLSxl/pzlx05zh9gnKzu7wjh1+Bf3sUvMDevs4rxN81J1yvV9Z3ZBzL1hb6q2jmZxRik9ai02bjgeBRYs5jzhJKCIDSAEEWNHS5WygT+H6zME2mg4SBeLH3hnUxn07rAxZ+NinDQioNhwcnMNirM+lVkQeDXZ06OVxtFXTc3VMdyWn81K0+RUuvaGAmUrFFrVOHP0fEC7MCr2f3IKWFjAWaUNrpRp6IytHjoz2wyrr3nUEkaCuVv0ruBcsp1KS0ulFR0T1XNirhkVnA12paZYpNHSaioafxQFFQ5nHUODIQA3hkRRihygbsTsZKDY/M5o4/wSk8yYKwl+Tew15/eoHpDMy2SSP3PmGgwr05WbSfHM95PyLcetXU1qtYzlZZc4esKFkyvgEfvy4TbkofwcjsGkCx+cOIM3VngRbjw5UQKnpqmzRlnMgcty2axoMywPLJrBGIQRMu+S8bXT67SWTCtI8w2eddRbtixL2fSaubjUB39a7ID5baThrNl88yLXNGlqbFRVQzrHFoPTbAnMRH6QBdHCJe9C6xg7lMa3wPUGynBiSLblsa2r2TSyW+lyYXygVzjumTgZmL3koNGrhtMIbCQVnFod3mP8w3jiFJOvaYg8sUVLlutqJitubTA7LIuwBEPDW/ap6+yg/rU5L/a/w73tdnadNxdD3LHVSGa+QSZaJGfSXHfWaX8wg8Ww+Y8iWFJjaJfjmpJRTHTk/F9kzlw3b5yPlUpHmxO5foXRRnfktKjPX85XwQvvqqOwMOQP/gA5to1wtNhqxSH0JBIUK1b9wuj5vWUUw8Wzc+eKhRmkcR44/EADVvTYYb8Aa9ryiwPFTfSigZLjmIKOQP6mfeTvKL6BhqaE4aOFSEWYP0QyffCdo1eHfHAILB9gRKro7XMEosbFLy8dN3o7uvIiPgYZpxU+sxNARHRBqauUI3DzDc/oSnhCeDgB1E3/UrPhQzQcIw74UBccan2Y0hPH0FHDhuXiOx2QuCgpgkOe6RtMB7a/zIemfNFTTv7g53sojSwi10BgThV6Fqyj2ESHgUF00xaQ4UC71MY1GnKGj2PaZRkORwtpgN5dbG3DDgfgSF0xBN+HDJiupEM4onHgP/C3ZvVzyi+z0/IX8uSXJHLBkY2glXUKVEulBld4iuwSF5g4SPYhIm8/u44xdSAaTS53TAUgahTQcmW8SQfNYh9Pp6MO0RvJXE9KxX6LMWXF0eKYL9fHcNxJ5wsKgSNPyRnGKTVNsnHUTCPXHSQntmSy7mBhHw3MkHm6WcK+GablPKu5WesP30P1x1yhnFZk0Xi67MRgxAUNE7YfniK3xjG2NMLWdDRoQO9B9k3YGuj/mittI3Ks8/tOB65NqyvXhSJH8GmJBWlgBPS14RvUq0Kn/fQU3fnA3Sov6hWChPFav26NrvjNdTr39DMC1rEnHqFZc+bpg7fes/HM0Euvz9Qu+++uO2+9T1MnbKYNNxyrBx99XKOHD9XEqZOVV5SljTbaTM8++Lj69k2b70Kc7psYStnn0AP0ymuv+rFLzzzxdBzBM33qNnrtndkqzM3WpC0nKrc8V9tM2U7P/ePp8IjvfeDe2N/tsace1T577Bvgtt51a701a5bKSsvDoO6w3c568K67tcOeO+u1V19RdoEZYsYfdtgxuvkP18fmwRwDxlFBCAiMohUfPUOWv842Kr+rjr036kO5PXCGOzubbXjtMHDodjbGwMxvsUAUFOSqqakxhgs57BcjTG8PIoJhg/ZUJBzKwty8mA9HRUMn5FrQWBFZayHD2aCFvtrOMRWjv8vD/np5hQVRATiix9yJffnq2+vNrzJ1msesTuWYIo7JYv5NVR0H24OLBdwkb222YbNzgCPAvMcSO7c4JXWNzXYmkAcLtcvJxHd6FDidIYSZlo+VBela7SjgzNU1NKcD4KGFYeEEFxXmx2pWtirJtOPBFhpp/pwrq/PpYJsRG/Dc/OIYHmB+IIf5U+9xnDKctqstLUCwdVIp5fZzTFyFD4ZDK4kVmDjKOIatlsFch2fYKWWOXRyIbN50GMes1hattZNeUlCs4nw7PI5v3WF4rugMzbiFFYYNXEwgFnWwuAJ4yCJOMIs9ersx0OKKXGAlwFmtMcHd6UrM/yrLEAfOF5qWNdXVqrSTmWfY9Or0Nv503mXamULC6Lijh67VvMzJN86GU+XGT0lJRVJghtliBkSLDwfcvMwrKom8GAIuMX9ZABK0yLNTYvnBUWPRiZmnqsZacUQXQ83Mh2SOJL2uGe1stKvgVVFxoWUuS40cxWYaQWvOp5UNRUcLUxByLQ+Wz7wctRm/TDu8VTU1jlNiftsZZAjdcsc2N/Qcsjgm5tE21YeyQy6Ki/xsmSmwDNCarbd8lZXYSTWWnA3bq7hUa9atVUlZGZUsVs5CHwwYDmlS5Dg+yEyX+YEdoIa6/rjhED0wNoqWgJA7XK6YR+M4zLlBWql3DGej58LA8ek2KsgxRhEHi6YPBhRl74hRV+ntoJfFhLTMMCyOcaV6sLAj1WcUPQaQFDgkGGQUPosrqNAhs84X/RHHL9lZ7OjEqTUcl9Ni75SYSVCyvNlPr7j9lyp8cbYyC607nH/0FEceXHaCfBN0oBzkbGPORVjSYClfgzUu4OxyYpb8TK8ocoMpRAcFbNOWZMnYOx8eoXWUEWjoLGiRyonDQL7YBYYVU5kJIsy/3LrsfJgnSAM00KKXJHCHv47jd8CJDAO2oZt24Qhho4LY4AevnBa8Iy7IQWvTvzsdVzj+vsjKb1xGZAgemxcOBI1AzzSJnlI/IJdQBxogC84k0oMnOKXGZSRynNQoh+++NTzTFD44Ao3+tOWJ4Rk+ZWMeMjB4zqJM4Am+/sZQaiBF+XAZePQzDY5wnlPnAIRFPnCGgE9YWBCcQcPNYFJzwAJGkgeEKtL6PbUiegpdthj69F84yOYbsKO0xpUyIacpL+iLnPDkOBQWuJEfjVkcJcrgXPwqWOL8eQ4eRHRKxL11oO+BiW4lCJucjh9z/aW177DOdhxSotNLR1i3wwp9DCkB5RtFILdw4KwkQ8ZwxDvtuGGX4V3M4Qv/htiJxsBn26XMxhZVHbSHao44Tzl0RsB79H+KGjIc9dY548xCOzoeIEOHG9u9y/tqQK/+jpyuHvnrwY/rn3fffZ1z/jk68fgTv3sRAxeTpDnXDdZRsTEKsWLOObLMv7y4RM+8+Jzenj3LBjrfrdxW9e7bX5eff5n222OvUHrH/+gUvfXOm2G0Zs19XxtvOkFlRQW64dYbtPuue2vbraZqzIZjNGPadPWuqNDGY8Zq3ifzzMBsnXvmT/SHG67XQ88+pV232yGYjjDQqzZ00BBNmjBB28+Yod133l397ehV9Outl956VW/NeVfHHXaEFi/9Ul8uX6Zla1bpueee1eIVy3ToAQdor9330rrKSv3y8l/HuWL777aPttl6uua8/3Yc8XXEIYdHD8PELSbpwD330/yF87V41TJ98smnKimv0ODBg4MRMI3Kj2DDFuQw2o02YtzTmmKyNRWXneqpHM0oMseNjVjbObYqU+wtRa8mxx61tLTY8OXa4WLfqtroEWTuWjgghksLGqmjG5sqR08057MWFnNeZ7tqGli1mRnzmNIESyPhykRPGHWyrcUG3Liwd1gceGzcmAAeigBc7FhRFRucH2dFMl+F1ak4l83NrjjGpcj4ceB4swW9mO06XDE4dgp8KmsbVOgwnLj1NuJGwmW2EnHcJqenFxNnrsDOaHMrjkWH2u0EcNh/UXah1QXzj1z5jXZlTa0KiouYjSTOgu3BkcOS2XYlDn03ORqYGO/wYjtT4bw5fp7xRDkxFSDD8oJzSlpaWTV1xou5Z4bHnn71OIhZrVpbVW/HrVP1dlpz8rpiJWdVvZ3jQs7vbNeaavPDSoQzUvOc19rKauXaga6sskMPb+wIlrlOhCE0Das5vsylqauvixXCLGm3qlFrS6sd1XzjkKnmJhyl5CDQwszPT3TLy7Wa62jUmsoGtdmJ5einGIa3PLE/Hvvg1UNPO4Rscrmiqkp5dtZw02vq6u20dtgRZg5J2uaj0M5TGEoTtsv5MM0ApyPm3hnfGtMhz/DZpqXeMsKWNcyjLLDjDA9xJAv8nMWGtk63Zv06459v56M1FhK0Og6nV1TV1Flplam6qSHqQczRQk5xUlyGwuJ8NdppBXccORzsPBxn44DdYtUw6pBtaerrOPzfclFkp9Gym9FVp2zLSIYa1FhvWTQeMfwcvQvOA/3kTzIU/ueL/zG84vRhQG0Y2EiXxUbMP8QMQRMMNgYAbySarH4fhod8geJwhvyjFyQOr3dK10X0ROTvix7h6P51lNSxgJEm/2TMHWSlnhxyJ/Nl/eFnetvJCPyQA74G4efUAxmbd4OvcQAv0aNiHEwMFb//kgoWLzVtrSecHWmp74G/P8h8gmV8u/GiLAzO44iEAxEUd07cu34wzJ/pOst0CtJzQYv0axiUpBuXoBkw46Xz99uUL06ODaH5gJaM4StgYDH9l1wb6mPqv0kOJa+giTVQ8I9wAkmPc23Y3fGJzPGJbLYcvXaOFlMZgE86f4CNPiYvYFNKaEAPCtF4S7lQqeSbjiY03k7n0rt8pElxA3eugOkXfgbPHpkiNCyCI9PrGfn6XfSWuiwhY04T/ilpwsHqvo+84kXkS4bAAyvqJriF3JEz+Ua6BD8cF8cHl5TGl/MD3aBL8DowA7KvhGNc0DlCHNk0Jm7MO+Q9QcYmcAhg3DsmAgse5id0QIdEL2qANPe5NVyejV1g9E9n3jhGQwtnyVBI6zIgI+TRLQm+R2M4PXQN+qROgihXKljQBWol+YZ2YOtn4oWQu04GfKKTjvKDA86reRTPfPyEcwf9oowOR6aQLZexy7qtceMN1bbpNqFnic++sTH6Zj2C0oKeyB7OZippyotGb0FeoW3KP3vgUp58uE/f/1+uF196SVtO2jLo+q1XQiJD+RhmPGwKb4MXysZaqK6uWu/Nm+tyZ2iDIcOjUtD7UN67v0498eTY8+phO15vvDJTpTkFGm4Ha9YrL2vVqlWGBXcZ2nFr3AZpxvY7OF0flZWXa5fddtOGG4xTeUGh5i/6TM+++IxeeO4ZfeT7eQvm+/uJ5n7ysUaN3kDHH3+SzvnxuTEsV2Mjfu5PztWSL77QksWL9eOzfqLtp+ygrqZW/enma/WXW/6i+qoanf3Tc+0Q5ejBJx/RH668ShtutLGOP/EUHXn091Xaq4+dhvX6ctlSHX3Esfr5eT/XoYcfqd79+mvZ0iV64P57VblubfTI0TsR4olwunIFQ1GcDqKuhaAhcC4rUzI4F5PDw5MQ+Nllz7TSZQiNISUm+FdWV9HeCeeJnraKsl4BC4er0PTEcYWuhTZ47P2Gq9PY0aFSG2d6fZhQXVKYbzYxv649DhMHXvwBCLn2O/BmiGp9Q40a7URl2rBi5JjAWWBnhS1Hyhj2cn7RLrGAsjFsJsN05nOdjW92geMV5Kuefeds/DFprPrsX1YScsCcqz4VvePg82y3AHPpdaHDwmjQMo5NGbl3nnmmTYHxzmFnftdUepNYPTygolcY/lZaiY4XCstkrbWTyl5v8IFhahahxJmbJj49gzABxxeaImP0sFRbPqAjDlQ/8LLlZT4ltKfW5xcVa0BJqfFh8ABjaQfP74ry0kbKOKn9e5WHE82B7mxRUV5RHk7uoN69XXlNKNd/nFR4Tw92fhbbmrgsdm5YHUvZmu0J5bpCc2pCg503eFpWVGKjTm9CZ9CD1ZYZ7D2WUax+hk3P4To7aDiAzS4HPCy0A1jOQgV4azz7FpWFEmnPzlHvkuI47o5ermznC87MC2qqqwsHnXkl9MCBcjgW3fON6Juh54k6j6oLGXG+MXRt3NZUVbqudanFeQ7o088Oc1408HBcaGkXGJ9+pmO9aQNiLKDostPHofXl5aXmR6OdywZV9OqtPmXllik7fuZJnR1xlCXwGNKmceEihqyXWhZxwuuaTM+C3qqurTE/kfOSNFThfDFdRtWXZcc6Ks0pRFZd+1DMtppURxzEmLjsb5ILG4ak04OOZAo8NJ/cuseJwMHlog4QiXrSZd5kdKW9/5BH5ppG9cIBAHH+XB6MNbC6EHzmpOGQmUcBF7qHosDIEG5dQb0wvjg7DFPyOj/H987ZaAX8MKTOl1+acAwVhlPAe8sBzkeUJZAwTONLTwOYYHyhFZGTKvA7QpwRX792NOPdZZziGVpF0gAJ6HhwGnKP3kK+fhuLd3gLHv5GOYBtGoej43epByu9J8CsCvlDvmFEwo5Suc74l+kU0auSMvbl38gArYZOsNw6FNlNzpLxiDxSBuDl1E5CGrvlxoP1GUgH7xzVb5lewYkmwXXDSG95oEzobh7A27XLCSA278nP+PtN9L5G3twbjl9nMlwQPVMJP2xD0J57Shj8DWrEFxTDcXKsdKX7GL51mqCgaYSMhMOE8+B35EHixAvK7HcUEljd8OhRwpmOA/XJyzL99XzM7nwCB5yRkDE3LpFzhyYH0HhTEGLGL/hStsSzNHUiUZuLcuA0MzTJKQTgE2Xzl+MT4R3wor4YF9JCVuoledED7IgJol8EPDtlzD1LsuCv0zJ/1pGSfJu+jmGaOj+yMl+DanFPBXdaPoGiAw03cMTZs57E2aLhEqtxzZegmelNR0min7FxOLxAd6M3aAQF3ZEZ5xs0hX7GBcngk3j8f92VnFHoElL9P1/sVcZeawydxj5bKEPjFQreSvbdd9/RvnvspT9ef7122X6Gpu26rWprajRus8n66PXZOurEY/TY089o6SdfiFMNejKDfq/Pek3bTpuhW/9+r6ZusbnGbTRO/3jmKQ3u309bTdhSjz/7TGwpMmHKRN3zt3ttIPtpr6MPiuFFhLegpEQN9bWattU2euEfT2nqzttofW2dPpv9oVvm7E/WGUtyKeiTzz2lvQ/fR3+/9T4dvM8BUXG223sXvfrqyzbadMHm2PAU2hkpUkuLHR4LWE1Ns958/jUbuybtc8QBql2zVvvsu58eu/cRVVZWq9YOC71BCFmIMIrBjKIFK+bBIGQZtACsACwAKCG2EwkGM5xmGcN5a2txfAt3XkaLDZkFw4LIjvKcN9nZZaNvQ86+X3QdI8yx9YJhMK8Ih4pNa+kJZaVine/z7PTSI8CQDCvbWHDCyjgMVUywtOFGlv8/7b0HoKZVde+9Zk6bOXOmMQMDiBRBAUGqIL0oggUUG4ooKoioUa+mmBgNkhjrNV9u7jX3mhtFTewoKtJ770V6BysqnZk5c/o59/f77/dF9IuGGHKj33f2e97zPs/ea6+91tpr77V2efbjGWY6FOOTOBAqLAQtoE7X+JTo/L4aG1HhceZw0lzKyl48Z+ZQWnHoAMui+zl0buyUNKYaGc9OE4+On87RBE6SywPdl9zP75lHvzNVHgsyV++LvO45GJ0ZxYAvR5oTiNUX/PbVBGWvGUf3kLVvD3AW0leHdY9UsYO3vfiEpw6WToQNzk5bPfEIk7yTFLn6XlM7aRv9AM7OCAMQPUrxetZcD4OMfuQ9MvJz8rqvazH1J46Vqi30D0ZWYyNj1Yfjmk3WlLlAB6OzLGlbGcBQ53gNaIvHQP14hImzdp411zfgbBF4R1bnaV/7D4/OGMEhVZs86NbudM70MI70IPQiB/KNIOehQc9NQ+4470LZRemIqY+DyHflqpU1AU3LhgYzk+VL4OfBv3LoR8ddMnZpxX2XOvoe3zK3x6NkcMipf5e6neEbQt9WevYd8pycXJMZMlLiuOYtE+OP4nQujYNsJ6fD5Iyah007u/rwytVwYJugH6FTnoczqd6PTtiX9NXQwkH03HMF4ZHyRpF/P7L2AaLVo+O1FAfUhwNGx6EbuBEcvTnItcp9gY6M3cPJgHF0FTpObafDpZpVbtsgoysXvvS93Fyf5Xh0KrqLYdJgTGdDFx04H/duulRvLo2FT9bWtPvYYu6iZxpztEkTgR67Bw5eyrZFwdNrWn3PkAd6HZGTNQbCwUoMFR8Nk+6Bf+l+s4wKvR2DYfvQiXcgpOFCepTtmXvoLeWj+mSECveuiXNgpJZ99tgaPPPSmmLA5dsdNEw6r8I2owoVGibwmp3b9Fe+MUb9bg+XaPgsT9qhlHpvHx0lMgAnjUQQop3EupG+E2UgOfIUFP1yy4GpcGds6sjrGEOlICDBJWR59jbHqkileZWbAChR2nVkRJr0osO28WxvkDw7I4DbrJ3lggUagkrPnt8YPT6pUTsyCBYHLkXggyBbYZCVt/4axY06Y+eXbRTQKJXqlg6Rr0+TlxRD+W3/WbhIfMrhXvodvDYqOuVShzoNUVvSnJ3VFzFvyycNjUIxBZ1xAuscxlkwDoyWKeF8M/OZegIWXRDWu7AI9XaJwmcm7nGyCD2kxwnSMezIpuEWl9cNvlFFPei8GK8AdOSSriOY4gjmJa5DawZU3Ls3nGolC3WL/uWp2i799pvhXxezU25Ht3W0lKf40nbEGXhswDR1Qd/gnmsfIMjAqEO7NhBI0Ut2/qnDWfYO3cCJz7ZgXyC/5h8drvtftn89+ur3V5+zNt2HJ9KPEOAbbrmQGfoH7al39HsOiZcuWlLrLls3cU9GeN8H3ldvPvIo6P1XHDjfa+hDAb43s0030slBZEaoKONqRsI3Xn11veCAF2Lkh+vp2z+j3nbk2+oZm29eZ19wYW268Ub1VEbpl9xwbZYDfZXN+PhMvfnNb6ttNt6gvnvySbX3vs+rJUML6psnnFD77/+CWrRwQR3/ja/VLXffU9//0ffrhO8eX6d8+9xaZ9GCevZuO9U73vWeWoTh+dRx/yvLbzvtsGtddPK59bVvfDmzMkcdfkQUoBs+989fqG9851t1yvln1MVnXFTrLl1aH/7kx7OEu87a6yiELOFcdePVdeJpJ1FxvbXpJk+rV7/sVXXE4UfWpddeVi975cH1jqPeVus+ZcN65OFHcOReVps9bZPMpNkM3ZCv8jv7EeNho0YpJ91vYGskzY5c526cFpqn7lDEeT2+a9IngzQmGHiUyU2TKi/Nh8auvF2+pgGiYz6ib5U1mt235QG5wqPwpDkSbq+EwVHBMVHH8RzIDV7pUPlDDdFcq6xOAbtgNGdO2wQ8HqsDnKfLE9/X5zluNkGUER2Iwlj/NnodJfhRM2zsdlB2XE5H9zoTAHBm2YjzNDq3xeLKxslxtAwB/CGPEIVho1yNvU8ZOvuwcMGcGl7lEmtbOpT+dBXkdTkVxOnANaxzdaThsY0eG64MODKis+HCFnntcNNpuREex9kxngNl/cgR6tPt670uTyEz081vg81r0pCRrPa7XBYdm8keQF8t5sHDPj3nRmg7B2cqMTN5cX46v3Qe0IRj5GyWufulhXJ8ICDLXhpv+FEWOgPT06N5c8HKNRgN8OqwOKCouTjpOGs1Plrj6O78Xt/j6ptx3cAuiUob2qExAy87c2SItKI73SWIZtiUz0ieHJyk49NhS30GmqLIHycMh39uwT/1khf448CMg1PHzQcjdGZjoChLLetzpEcxejHTtAPFol61ZUTiXM6nTl0WdmkWHxL5Ec93DfwuwhlxJm1Eb5Xye3He3AczNTOcekDs4HN8O851Wl+cFGdLfFhKGWe5DXr99SEV25ql25fpwMppEJHuzIUyts16DuKkDyLNtMGQsnLg5QNWcQ3kMfvIHF17eLBsAq8hom4gkLyUYXkaQfI6i5cZIpzJOFfU71zrHyPm+Yji96EFsgXOdtSHYjoz5KNLPRgmdb4HQVEMvNoSLGq61vrsMTV07pU1OU8HV7osy9k+6VbD7V+MtcnKt7KwH9HQyBEBOmhEiUdowNL66Rt04HRYAQYfv4pLRB0Ye7aGOYTzCz7oDI/wn33Bwilv6bd049U10UVGtkzywrPUilXHteHnv/2MdFF27DQ4mxOQUoMjdc1N7qGh5ZU/MCDbONXEicN/meGhf83smnUVvOoueIhDBZCxieK3j7FfF7NYbLXqkN2ybSrb/RseeFDP7Z5SNtdEQIM9aMMpK+mOAc15azYO+tG2lG2ZSMHo6Kh6oh40uTVZAgKRbsexbpvTA0J+3Z8lTEAgQlvjAe3qvDqo3ETuPjPf/5zVNMozOvSCo60cEUFBtpHmzLXypD246QN1xH2gR/6Eh5Lw/1jdCOyeU+WnPNG39I/50lYn1cu2d63HNg1+xZwSFGfosEB5Im9HV30TSvp02Y4eQiV8WqsO2tRJpBUcEST5tI06ZH6snPR99g06e/BhnytCHTadujz1S925pYUOqR54+QG18rXvr56x1iaytKotJ4+zb9m6QcPU/FgHHkauvSNzrVi6di1b3PbxPxnhfR/48zoKB86a+43BOoRVCEREEglR2Lh0jo7a+oYW1ra77l4/ve++Ouv8cxO/0Vbb1QYbbVrnnHpK7b3b3nU0js81F1xQl593Tl16zhl1zinfrQfu+3ktWry0nrPHXrVk6VqMxhfVXvvtX8vWXl4Dg0P1/Be/pC667Pw64Ztfz/4iG4r7l56KA7XPfi+sbXZ6TmYUXJYaHZuo6267vV79ytfWUW84EmqtTsTGiP7G22+tT3327+v0s06uTdd7ag4//eGPflBf/fKX6rWvPqz+7I/fV3/6J39e7/nD99Zee+1Xk+MYwfGJWhfYd7zzD2udFStqQd/8Wm+tFfW6Nx1Vy1esU5/8yMfrBz+8q+0nUtlVAkRpB2LD0gg4M2fF6nypxEKstXCtmteHk2TjIU9fr8svzsxNZoOyr5LyhfTJqWePIvXQofqicj/OOKSTCn98gleF476jNKbOw3HL8QbgsZGa3+l7Xac0TvImvlPBdk7Tc+ZB80wtmtdXgzSknkmgibdzc9+cIZ1EfulUbIAoqxx63crrGEnqxc42H8tNWVI6LzTYPp2RtGGp4i6Ldg84deTjHqo+nFmdqpFV1HGPhtzG4jtaB2spOjdIh9SWNnRQ6H5Ii+yteHDact3g7ahZR9gn+JwdtBFzB9y8yMTRWh/gOqaMK6DPM7UYaMxdEErds+c7BH20vRc6xDOgAwNPmSHFocgs2Mgohp44Gwychl+u58KbrMVIqBfIqQ+HUIe8j5x2oJCaPkbY8ER+67nJdx6O4WTNoyPpkzef9uxbnIdNfDBi6cLF0IrcJ0ZTp3Y9WU6Ebh0P03TI5EynQ0OpnHOMDfEes2LN9NZC5IdDS537yZPTyC464AeZSIvdVU+WrChpzlAcN+2TS76Wr+hdSh1AR8ITuRpGAhXl2yuCw3pDlj6VnNk7YUn3ibpeHAlnFH27SGZooyfqOfqNU9zXtyQYddys+znobk8vjiW4lKXtLgZEkZPXfHbscWD4Zpk6nT7XIuCqLZkCw6866b1PkfpEclKaNSbFOonCkO6+T501jE72y7iU3Y+jq16o060ezQHz4TkyoWz+o5+UBL9u6o/aAAmi/Ojk+oozB3YzzgL6yydveJECjZFTNWFKXtAlyUInNWCUHBmoU6GXvPZR1ilIuIUG9QCdtEeQQp23bPgHsjn4wiNp203KkG7TxMRHGXVglFKKSVHS1KlzfuPQWIbwBGcRo1vJK1adFLLxLz2YbSv11+UNOuGzzWICEfQ6FE0mDpiloW0sF1Go4Yd7vl6Lo1EpbhOVAa0UvMrRh5KkfYa4UC6OyMmvVOUnmLK0TEzqlWuPYJJmHUAHEuljibc9WGZkBX0kRDzBIQ+m4sCYV/xNHuh19J2PdUSQ5vYgRsNnEB6GgddZkS/7XMvX/TVGZnTGHbiRnvzIWn7EkbqQVvNgo3TyxGFucLTZSWAcKbjRn2s4bLIDJqngDLz6Jn/cR77EJV45gD89vrzLH+mNAjBCg3j905F25lUbp8zjDFEv6kGKJISX6JY0+asOWBc6JFAEfo9HEt4nyNPfkgpkrmOzcq+cbSP2ifg0ygmcamJkHr74iXCkhT4ofaeOnvw2nrR16VOFJ39ei4bO2Drk066lmTlfrxdr+yQH5ZOa/fXB/UH3Pnh/63wgTpHnyTZG+wNDi+qKKy6pVxz6ylowNFR5lyQ9/333raynbb5lXX3qOdnz8uvChRdfWHvhwH3u+BNq1+22rC123rFOPeG0WjA4p/bac89aa92lCGdOPfCzh+qLx3+zDnvpy5Pv+S8/qM46/aQaWNCP47cwHcLD9z5SZ59xTj13jz0DY/juqSfVSw4+qPrXml/7Pmfv+spxX8JZXIqwEa8KYgPthH0PekFdeOn5tXyZ+63gMfoxUMd/4Wu17y67xHnY/YB966rrrqoFC+bXp//bP9Rzn79/DjBOw1GnkE30CEVySthIRxYqp4ZrCBnp/T4yPFxD8/OWUEB8jRSXGHIPts0p8XaqPf3Jo+Ll6byhtvk9L04H9fj4WI1B04J+DBdOBJYoM0eD0CxXa8ZHswybd2aSxxP054IznQNGO6M9EHlUhx26ZxctXtRTQwPzamR0ulauXJ3m7MZxn/iUr77evsz4uVw1r39OrcZpWdQv3RgNyurtc5nLmTcdORQbeEjKLK7722AMeUAjTuLY2Hg95FO3yMonWq3DNWuGwTVZCwf7a94Ajvn4nJpE/3xC1nPSzDMX+pTRXAjqQd8WwMujLutCg6y43KzTPD42mqM47Nx1BsamxmhYNFlk4D5BZeerpTyM2plQD6711VC4MOHLh0l0koYnfAn/IHGQz0hyPoMI93v54vSJ0fHypeIafZ/udb9hP7L03r1paybdAdjOecvxO8h+AOd4AF5W5o0cE8hRl4v6hGqddA3+fOQzMr4mTwX30qH4IIqjeF8H58MEdiwTY87CQaPyH6Uc+B5EPx6lnl3i8c0FLom6T9HjcLIFgjrwCKMF8weoY5cWnPl1OZtBBZ9R6SROQ+KeSPfpLQGPD2ooc5f0RrJcOUKdrcirw7LEQJ22bQMeRjmYbRfuc5s3wIgavn1Yo4+6cI/e4Lye+tkjD9L+0C3KjVrwGaU+7GN8Utgu3jjlAliu/bNTVF8ySzztrNsaZOATrXb8nU6X/8pax8QRttK1nXvMjTMROjdtkzuw1JNGweGJ/YwDBwvVRrSlJcvk25qy1GSg4oxWZkLQc+tnZko52GbRTWQgDdzCGwZCfOTrMJK+QYNhO9CE+DuHdqJhasckaBTkVDwxy9Crs8Md9CoTnSjTpQPTQ0FV6xz31zV4zoU1M88lX3mgTGn2B72zjjR2MZAyRHvJTIhpAMaQWR66ExNEvOWJILOKEYoyEZ7LGHmyw6MFisOZ77A5p81+6fznHkD7GjPqRiqcTqlGUARXYUzM7X9mibhoM1AzNQZcL3Jr7lwDUqdNi+7xq6NoWmQl4/kPYvBnfkyeBNDRstbBrYF21k3dDX9BTZzqDN8UyZ2USgf4SYoTKVxo9IpcZpRHQsQm7crOyoAeHTIHOepik6GU6WzwUZeiZDoWHXwiCDr5coBA6dJuZXthv+OtdZr4CQpGN7nqzrCmgqgncQWv9U3+6C44wjr39CbE6Yh0eEzxlqM+GkdQtmFeGpWTehoKkh4SoNG+z0GTdg0NTX8mbKf64RnBKtdORWQGz/wOHuVFQPA2Z0vpyKsAXImDW1usdOvASYllhS765+gNSpeaBF9z1pC2Dx5BGxDAmNYGp00PxG8KsC6FA2X21JqDQvS5Z2R1PXTIS/m+12WawLh5xQeL5Fk7Y835ry3B5pL+tT3dvs6SxZmFe7LC+/7i/XXUkU/gKVQ9Yfe8SE46aph1adBGo86712XXbbepH/30+3X3j39Yw6tW16tf+rL6o7e+s7bbZpv63Be/UP/Pp/57feeU72Yf2ilnnF4nnnpqLdvgKbXlJk+rLTd/Ru237744fT+tz37mH+qQ17y+9txhx3r6xpvUrXfdlqWlj3/oo3XwAS+q+x54oP7Le/+oNt90szr04FfVKw46uK6+/vooycdg47yLL6hvfefEOuG0k/Jie3Gsv/76dcedt9WyZevUm99wZCrz2uuuqw994qN1wknfrbt/cm/tuuOOtRSj5lEg1996U3j1keThkUfrja85PDNQf/pXH6jddti5li9dUtffdmO97EUvrU023CT7krIkBF4Nn8uaapqHkHZHroZFQ83RtFNXpkuoUOX56Jrx6p03WG7QHqZD0oFy5G0XB+IYQRtEHw7Naoybm919i8EgDqB6s8CnGn3SEo3RuLh/ax6duA6UtDgT4DESbkR3s/8ADl6fe9d88k8nBfw+rOCRCOOOQsH54JrVtTD7kzrvVoUmYVePjtT8wfm1ALoWLZhXw2tGa6046I1nX2Avz73k84XuOnU2co8EmYcTYBnOuihPZ790LgahtaDPR7V9InXN2EReWD+GEwVw9k1aZ/LkMqVPmmqgNRyPQI8b/R8mzidejVd2NluXFM0zhWzGkZvn1+nQOtLS+dL5WLhoiHrC7QWXjq1LkP3ogfvTdGaGKNvp9cULl+D4uLdrMPv5pEdHUXo8A86RZf8QjgTe0SCOXGQALQ4u7LR1aPMye2SrHAcHfW/sBA7aBHL2YZR5tdDZXGQgXx6pohHSkfTBBjvcMdI8Z22gH3hoTB9EuR7d4SyS57v14fhpnJZRru+m1Ql9BKd4EN2bjx66H9SX3uuoikDZL8TRzLog/DubpvMooS57q0PLGfCsQUb91I3H1+Qds77YH74XLvSJ52kc7vnlk7q+Bk3D34PM3Srhwy8+Fa2T0ofMPX5mAb8+eGKHt5S0VejXYuS8BidvMXhWrXk08mwzY3bg6hP1jczjUPBnUL5t3xS1zXUzKBo57m2PAvKnnimrGD7T/XTSs5xJW1RfLC6dvR0wPDoD6ZJPlr6hVWoMOQKDX78eq5NZJQyBR99ok2LA7D/sQjQmAeaG+CyRkyCtGrHMPDJIc3Ci0ZKeBgNO6E5m4kyzjzNGurPhWsNDaA7gnBr63oU18P0fqmCkC2lW8zQczUFILH/yrnEiXfSJb/ctKMfk5BtJdr7deD5kig0Obn4Nykr7bJdnJGyKwUvxNDjvueYTGjpxv/hPJvNp5CPElmBULzqpk9+MNEZU/kBgPnGLL1RCm3hTn+RP+aTFYZFGoEzwSh6iN8ERQSBu7kQlDAwpxdyCSD68tpzIWeFZbgdedfDeqMaz1y2Hocnc+26aBJjiP7m05+/E5SzCjp4GhN/oIp/QJi7iuzzquPBrGdELy3BQmPKtL9NbW2qTMaajw7SjVifECeOHviCDGGWhXJpoIuPGj3E6X9IMjMINPv53nK/HdKVBg6bjOHpnHYlH+QmDnNOGAzzeftMym142OQCZ/FwEF+kB1NGkL8CRE4erLi1P3LVQ0JxtFZPyUoZ4lJX/jYMW8fEJHukTt46sWOgL12y1WQ1vsQtFo3u9tmflQzJ2Kk/2c69bJ0vKyeVfReGRNIMMwofo45+s4FOoO+6wQ0cXf2NAAHTS3SnVyEGeZRgDtM56G9YbXv+WOvh5L62dNtumdt5i+/qDo99VB7/4oOQ+7exT64tf/UJdd/WVdfJJ36h/+spx9Y+f/4e6+c57avHiJbXtrrthpBdjTBbUDttsX3feeUvdeNfdtfM+z635GIiBBUO1w5771J0/+2mdct7ZddZZp+ctC2//g3fWznvtV898+jNr+622r+e/8OX14x//uC644Jy68Pzz6tRzz6kfPfBgHXjwK2v58hV17wP315U33FCjGJof/Oj79Z1vn1Dnnn1GnYFTef1tt9cOu+5V++334tpwrafUFhs+rdZdtl6WjRbMH6x7f/rj+sqXvlTb7bZH7bXf8/NkoYrjGXA6ZDmKwBEAIxibu5vk3bvTPH33sWhopmsch8W3Hngsw6MrV+FYTMZQTOIsuBTovS/fdhLcgZMnV6sQ/fPplIHTv9Jgeo6c+9x8ub0H8g6jXG6i1pi45OQ+GUfuZspp5JQpKXY9/RjZ++57MI6dONaMjaCcOIbwYZ06Y9ePEXAcLvw0BrItq7TlOTfq20yGoXXJogUYY596rcwyDY82RwxNjvGWT5V6CIfE9+mOT420850wfDqs2Q+D8Y2jSWegHN1snjMHnSmgPGdt3B/lsSircboGcRLz8APludTtKNxO2WVNO5Th8dHwP5rZCQLXefk6DgWeQI1x78voVWT5GMdhnMDxyplkOLYjYxhGeEPskeXo8Fg98Ogq6mBejeGA6MTqhK1avboe4atsXDLM1L7yd58cPPvE7CocS98p6sxXnAboniL/qlWrMP6NZzfCm29Gw+usBjA+SZ3lMfDMxdnyiI6p1SNIY25NjA7nSI1VOtPU5YMP3V/jI8iW9HEcPuWqY3D/Aw/l3bfzaKZ5aAJHz1k/Z98eXLkyTv8ITpNuwKpHHm2HFDPiHnVmho867pl2Omaja0aC89HVq5AtmkWdebC0Z/j5MEf2WpLuLOgj4B6mPGWvbvqE6RpgppwFxplc49PBFGq/6V65YXFPkhd5q2Y+YWaH7AxrOlAdH60iSuAMgfMW48pLw8K9hqcdhqx01GHVHrm5PEaHrHvm+3td6pAfdcqZGp1sO9cciaUDKIzOP3pkW3ZkPqkh6TjsrYMnL5/HAopvG3FeaHJaY+rXMqSLr3LRUEDrLx6qkQPw8V/Zi03Zqo+aF+WiXoQeZxgUCnQEB9cOAh0UmEU0tpm2XA8YQg9u5KMhorhmRCQ94HwA1Mw4kNH8ZiWCtCwDc63MQqfwZkxa/sATalNW0pG5okk/Z/8nrGUDJoxGFBVu8YQYaDUDHYWJlN2W+PwVt6WQT0MbWQZ5cOpMt1vhDI1HpJJvDLK4TOe6feyNu2mUkTytDNOky68yDyw8xEExUgFDYxx0vkrCb5wQ4+BNwMZ7k5chDh861JWh9ZoizaI8u7gys2Mx1rWQXQwA5hb6I4c2A2Y9IgWyd9ONlfekckWZiYfPTp16b52pT9Lre6+jDGSJgwdpLv3nNVLKTB2mTTVEzojTDrNfE/wWC+0+XGb95YEBeWuFpA21a2GMF5ftqqXnTEmpSl3Im6DIyr6zw0deMwnOuTmORzrlTXh++PUNH/Yrphlnu8nsl7yAM3IVl+VG7ECLk9/MahPHDRntZ4CXVvJa1W63iWrKVwdTayfwihJrkz1Gy+O7JmiLE4Bxm2sf6NRGuQVHe+AsvH3OJGjGka0P5jm7/mSGyE8eOve/MXRHhjaBSQz0pMrLdToTT4fn+k/f+/669MLL67KLr6g9d9m1ZSTovGy40aZ12RXX1IEvPjBOz8Jly2rtpcvrplturB122qq+ctKJtc2ztq2rL7umzj77tNrtgN357lY33XxT/fieO2vnXbaqPfbfo77xnRPqB7fdUzvvsGN9++QTa8tNNq4jjzy6/uQP/6g223Ljeutb31m333B73XX9rfXd7x5fu+y7a+20z7Pr+puur1tuurF23nn7uuiKy/NS/Nuuv7nuvuXO+oMjjqptt9+iNt9hqzoNp++aS6+uyy+6oo79wLG15qFVMX577rZn/fD2u+uP3vOOeus734YyU7U6DtFNlzccsTcldLo0Z2qVs1qOCnB84Nlp8DUjq2o1jozNTUM/RsXOwzmbnFodh6QPvCrF2NhKHD2MB46CS0q+xkznrr2zEfwolM1keHQ4BntsZAQcKI2NFCdkFONukHbfjjE64y4taKIxjpA2gBF3Q3qMMzAur45yPzQfU9DjMtg8nI/hGgH30iXz4YnSYHbJkIcPz43Tp3Pj5n2fWJQuZ1isW+m0kQ7M84y2uZkteuDRR2tcYfX4hC9OkMeapFG3o1L65g/VwsGhengYxwa+5G7RkI5kT9378/tTto/uj0/4Noo5tcby0Ku8dYCOwRepp21q5DIDUZm98mnHjLjB4zKv+uoMpSS6bDUXx2GIQYJ9zyrS5+C8asQ0rAt0mt0b04PcJ0ftd6mjMfgeqZVjw+VhtDbaEfh31ko/2aV1R1rD8KgzGJOB7DyPTWdOR7cXOWWpDN7brMpA0nQGfQDD8/bsY+wE3XdhPQwtXpSl7ImpNXH8mmmATjfR44jBds31mAl+rcthyrS95mBigsvtUxgVn0idsY7G1+RVVSMMELLIiwDSD0KPnVRyIQuPh8mTvsjNV9c46+ar4XSO56GbEzh983Co73/k/jyR64zU0sULawDcD+I8er5alkSQb05dpx48RHihM4L8TuikwsswhC9fay1g5taCobXzhKt1pRNrryMfPkSVJT/lMlfnSmfD/NxrsMDhE2oaADt25a6cHKj4cITG3X2SU4yCbGM+4axKZgZMaUsnX9OyROpL62k3jK6a4x1Sp7MvU1DzuiRrOS47z8HJUsfIGPrw1JGjxlN3jn5BvRI/10FF/jiU/ApkfTlwsXyGhJ3+1r03Gjv6Eo0NcfxBADxr+PLFMEqPRljjrcHC2toD2b3LW5wOBkRuy5Aeec2+NL5gMjN4kIszD/RrbeZBQ06ZOiN8dXhRAuAa8c6S6lJo2CUJrKkfHUPlo5HuvrlBGDIRB47QJN9SlgSAvRWbyGk3kmRZfiIjObEtk0PSJMIBXnCLpcVbro3f2XRxBjvXcdCl3wFA8loA8cFrbpGqM6kKUMgv/CFfn5aWtvbgQStER0J+hVeumW2xLPBE4tIkqPUDLos0LbUiPRYXZxP6wWVKlsmRS5w26TeH+of2KLPm1DYs8dTjsFEOBenoC4PfAlnqM3SIV3mT7gKy9exxK3orbYZMi0B+dFjldqZO7Loqrj6pY3mdlvUsPZIlfnmT9uQ2IqW1+I5MeqxAr6OH0svg0ARpIEkZSZf61uTtvliiIMs6EVNbIrb9UJb1TEYds3zB0DNX+2ome2vlQ1nIMIhsZREyKWkf7ZihOPHSAWyboVSHlZ+OZOPGAZG/DhjE1QYEtOnOtx//Zx76NCA8aRm+gXseZflYhXuK6SqR+CQ9+zj3EzUf/sT7ZIY288wHhsLyrwvOcNzPKN/lFJcFpztK6ehE8uf299fGa69Tf/c//0edfdGFyjJLN47OPHX6hhu/V6twIpzuu/PO23KK+oMYkq9+8Tu12dLF9ez9dqkddtylNt/kGTkq49obr86p9B56evTr35xlS5cPj/3EB2to2VPqkpPPro/8zcdw/m6r5++xZ73m1YfW9Td/r/bYb+/ad78X1UYbPDWn+V9wybn1yKMrEf5MHfbK19aOW2+P8RioFz1v/1q+oq1Ff+hvPlI/+dl9tfOWW9cHPnFs7bzH3vXtz3ypPvjxD9eFF51fV0PLs7bZoV554Mvq3Ue9vb7yta/U/Q/enxmjPYFdsd562WjddEXFi8pRsSqakwbe0XyocLtjldWOUcOdIwro6N18PIWD4Ibp+fMWxDFZternKL/71XCekKEF2NgnVO4oXpsNa1PGxqFw1IlnSvmy8x6sQI7TMEHFJ59nH9kwbPAxI+hlg9GgUa/AeujtonlD9dDqcQy1c3DgwSBMTg/gUC3AJo3iwNhg5AM8aUE0VcqzoevchV9o0gi6Z8owhlNh559ZCOKVjSOV7A8EVl7sQJVXzRnDUVxaE2Nras14c3IsawrHyW5jru96hG+7O8UpDaqjlg9VRRA0RmWNsHNFemZZgLbBOuPpDIZvI3JZ2zkaZwc10M5STbvHkPImJ1dXb94rOUrjc2/TPOhztkk6cWpqCHo0jHaSGnyca8pcuGhhDuXtsW6g3b2Fyljn1pFZ9lAB65ObcRqgSjOaLhHB6IgYbycgDxN5GtZORHkzWp6zkLK5lcep4errH2JAnC4vRl8nwn2CbqCewcnWoDtD5MM+Ov+gBT9xdnbKBBp9S4Cv0HJU6l4xO2gqLx2Wo3l1yM67vabMJ5pJ711IdtOInxiG3sFatHitGlmzutbw9SwyZ3LlVb23T9AhS69BPme325PY0Ns3DzQ4OcBmZEy6/ETX1TMlgCPpbJjO0MzEaqp5PmlpbcGrI6986Jai17QyMLR6V4fkK4bWikaWOf6H/MEPG8q6nVlmJ26aWgQyHDjzafjFZftVf60TX03kvXWB6wv0IlEjS3JO+EqwBcBJBzQjR2WfF4wLj8ev0+++se7ethyWriGnc468gWvKaztAPtDiYEQHNTMuGlb4mekZq+Wf+YsaPO/qmh6cn/rLOyahTSzKSX5sEXFGTJcXGof6QaGRg3w5i2oZ2SDeoIjHeYZGa0+gGD3plj4AIh/ghLDtSJbxpIiCa/+R1xv10iQL415eswxOvvYUIbFh2TwGBWE/mdYWXMkjFuTAHVFSopb4aX1v2qRwXOuQ+tuFTQFGkL/1p8IjU3BLpXUwk5kXrmd0IEkOr+AnT/Z9kiZt1m/XsdSZsOg41cCoVymPWC2AsmmU+9+gHCkxOtHtBSyfKAVBHm8aLvKor5bF97ElQmfNxI6zFKcEZ0X4KXQzTl8I8ys2S7Wu7Jt0QGwzpHGtQ+4DHfZV5g89/KQ82lZmrOk3JUvdRLmB0FHiknzS4DmI1qEU2eukraRCjUOm0iEv0mE77Mow5Um7vEKlNPA1NoK2bD4uRTZuzGPPLf90+kR2tyolEzS3dskAiETbV/paM8t78ndgkVtzgolI3obH8kNB5Ey9jEzUA686oNYc+oHqpR1qszOLSqptQ9sXvaFfsSx50CmUP9vrkoWLntRjRD5w7DHZAxcR/qYgITG0MNjb41OEEG3dRAIQ2WqzLr78ojr1zJPr59+/py677MI64/wz6tQLzsAZeCTC+vGd92RJxxe2PudpW9dGS5bWgoVDtcc2z6mf/fDuOunUb9ddt95cEy4N4chs+7Rn1ZGvP7Jefehh9cxtd6qnP2Pr2vwpG6WsU886qa676Yba43kH1K2Ud75vgFg0WBdffHZ99RtfrKuuvLw2XHv9etq6G2Qv1asPObSOeNMRtftee9WCtZYGh+H4479eF116aT3/wINqu2duXRssWSvx5597Xt12083Q2l+3X3djXXf1NYk/FGfxXW9/V7396D+ojTfaJMuJKqSVmMaUK6VC5zEzQgViqB3BooQqkobEKrepOuLypd02Xt/RqoKOjq/BeXsUmQ4w0sfQYyw1aM7MOYrV0ze/eJrxR/bINp0fn16co744UyoRRpK4/qIhT40KRmNTcaVEvVTBjeQ/1x5FMklDXLnGQ3+BpzE2R3QOo405eX/lGLhTrJ25F52vM2npHMMlUeIljzMn5nnMgZ32lUAoTye/DdpN/5AUp4osxLjPzSXSZlDtFHUcbEguV3v+U1/KA56v5ftqGDsjOwKdjtaRSQW/IHWU3nCDk3JgV3SZSXQGUvriME2M0+5tiMi4x6caiZ+Dozaps4VBBqUzMz0z8ylZRxmHAx6Vtfz42Pgog5X2dCpf6LZM8WkOdQx0bHX62pN5km8n2PjRyOvESDlkyhp1qKMDwdJTC6lLOzFwUDc9PYOIh27Kc4lsp+B2n1+vejNhnUub+mK5bd+hyDPKVyYk6mBJoMeCWD+ZreHjMokdj3WgZvvQEsDoLKPlOQPcuxSqM+eok3pBQVcNr8oS/1yctewpFDek+U5VcSUoM9Fr7MCd2RLKhXFGsbaJ1t/wB2YoseII0iy8tagsfA7Wtz5MzZmPkEzTeJDEwCcdqYwSYrzVC2Xsl8IzowB8ZryoJ8UnWs9ZtFos1/bsXjMPhnb2MToOHxp4YcXVa53oiKZVLgaGNqgiOSSZMwiF7k/UsClRcHYMhY529JJv2nHaAHrlgMoP8dLRZl0sLKUSOu0+xolf69C6sxamGXzQfmM0wSf3lqkFbW3NfDLaUiJL5GKbidFMXyKP/EoPnPZgMHvQA/uK0NzRWW4TJMU8wS0G8wtin8hXsxv58/G/38fqwUZPiF4Amw8I28Mo0mm8tMs7+FKYcjOfsKRZWPD702QaMOhsce3Lf7mjbFmTKoIyEShBGSgt4NCPRmvrsx+TX2CFc1jYYJVJVImUFhPM+R8RKNJOTOpNmpU73+bkkaMjh27dWJbpHt0Tx1vkxMlHalUd4mO019qC3FlgSgOHaSkcSAkkTbkHyWM4WvnaH+HV98DRpnygwPyZlQKmzX6ZTZ03X0fWyMrxRdoK6WJP26IOnVCI/Li3PaqX9kOBgp/McEZ+4Ekdy7OKJc3STv7ksQA5bLJoGPgEtXWgc9mZwVNOfLq8hhc7QOTooC6zyFCVPM6s+sgatjazrB2cCZYZudmfCC+tpNMXiC71gxzMoCx0rDNrT/luB7GKxUfHASplKU4zPnkhKPlC6W8OEthjB+HoWcH3ejyBMwnESiNxBgdtm22xVV183iX17K23reEHH6w5E1M1fP9DNbRorbry8mtr52fvVEPLltUlF15SO2+/XT1j02fU+edcWDvt+Oxab8On1TWXXVsbr3hqLV2yvC6/5LLaZptt6qzzzq4tN9u0Xv3qN9Xn/vdxKWud5cvqrjtvxbHbvHbZd/f6yw/9ZTaGqwTP3mWvuvmqG+uCsy6qDx3z4cyG2AmfdfaZtdlTN6zv3XJzcBhWrLOi7r7n1tpyx63rfX/ygfrUJ/9H4s877cz65Mc+Uff/+Gf1tX/+Sn3u059pDetxwaclXT50NJbO3XS+GlYHF+OZgXHkYYOiUsmTJoo8XUpzGl5T6ZlOkzhZmklfNq6iudk/o5bMWLWp5DHubRg6ARo5G5c4M2uQsjW2wHCtsonFT1NqjFvgWj5r1EN1bRbqdGvMNDJGbRrWvBweo+r+B0cfGhDG/5Qqr5Dhl3ytgfNFq0OPSgy9UBXtcnrZ2ZQYlcB5jliThh2ADdpG45sjsgxqG0V+E1MuCXssh7J0I68JPhSC8dfIkUejaBszSPOkywN6Bv4hjvbUpx0iPEOf8oAKiY5D6IvhPVjXPWrpVKUvxoPM1Gs6n+nempx8lBicFeTRg1M+h+/M9OrqnWqN3qMXel1mhEbNqhutpSun6PPREVY/7KLiDMkPZeUaZ8bXZDkzl47cTsaGRMjMV+gCmVLDIavpR+kQjIcWaJ1GTh6HoUxkXDVwRksXcIIyJ1JHdD4mEKextGydGP0McfSrU6RO1whfaJUlYF1CsH5SRxRpZ5q5UuALZ5ZhB/fKEZw6ndSb57p5rpmOtqN5ZSg/stYnL+om9WL9ZZ8j1ylPR4p24AI5rjtxyDBCbOx7Fp9Ly13HRwfJfSmTU9QNtPiuQWl3L4/HB1ifOsDODGTmgvugSx9G2akP68aFeYhTNtJHYqSv7H2wBh3xrQkObKwv81p6RvHw4hNmutgAg9O2g05RT57bNjVHusbQ5c7Mn4zatinbOrQc88eokJTjd0QtneJGp3TmY3zmjIXfXmTZXQrSwLe2hu7EgJkRrsiXNk89uwTbdRLU/hbMQ0nk0d+j2iIbITRAeVJT3RW/33xsz8hGfYDenDIvDeJs1UoAg/wg0xzEy2/jxbYEAHna8pf88yUqL/VPjAOdVudkSYw4MyPjR/lBU+iUvsZtiw+89DT+uo6PcM6MCCdtwkVH0q6CnDjLJa908uuSIZkllQAPXPiJDkbv/CpvI8gDLg13Ggi4GzeUBXqxC2M+aVHvLVM0uTedtiI31pvybE8bk2LdidO2ZpBkfpI3+DpylMbgSyq/9kDm89r+vPV6ma0Lv5bKR1k6aRDWW18Xd8t+HFzijDyty9zIn3xLq9edgM46I0mBwS+V6cfAj7fDj/lDUehy5USwoLftdK7VI3U6kMrCX9pLBjIIU9pCIzor1ymnQ4ftVmk6U6pcrYs4hBn0NHp0opKXtjyXwafyaXYNEMpQ99qvdGPDohetv7Fsrho++qHITFaJUzTy2Nc7gEzdq438iLOpu93EX2dYp2m/tt0nM7R2zRcBhZxfF9x/dR/OWM7ToQJyUjdU+qohhdjTP782WHvtevmhL6ur7vph3X3F1XXZRRfWPT+4qzzl39H5T+5/oE7Cgbrltu/l6cQdttutPvqRj9a6QwP19ne/p6655docrbHzs3aqA577vCjGyWeeWh869q/rGRtvXOeed06ddNYZtc66T62PH3NMvfiVB9T3f3BvHfve95dPGF565WV13Bc/W/MXLKzF66xXO267Y457+Nm9P6kzzz+tTv7W6bXTM59V3z3p5Lri5u/Vw488ks38l1x0QT2y8sEoyh677Vsr1l0/MzLuvfrxD79fl11xSe2yy+716oMPqSMOO7z+4iN/VbfedTvtbrqOPvKttfXWz+S6Y+wJUVbEGecC2dhcrFCXTdLpekOsMKqQKmMluJynsqnAOsuODtx3M4NRs9Gp0E1dncGztKkYBpNUYBUMNAk5vwo6VHm1zalsc3hvE7G2LdcT6FVEO62GQ2WACr9emIf8KroOgVTYoDXsxqVhYwHErAo1PhsPNjOn5FuQdjsSDRkUTAMPM9mvFMrMB0ToBx8NwVkR97zYdO2Mo6LyJbRtSSMCDptEkyQfZ4cYFXl0RJvdEl5YhcQFnY8duiO6NF6DaLn36S2ZTznypfUnX07y5nKOS6nE5Rw24KbdVJU8/skMt8JRbgyfo1RTOnxZrkZPuuWnOfkdynE8dWDdL5aDQrnOgxnwY2etBkBQ8gR/5KZuORpERsCoEy4jWhcefUCkZLYlJC6Uk2xJT+vuvJcWZSENlqJzbQfX+LJYRW5pysL6zZ41fnth1i5ujlsAoCvi5Ed+XLrL68wC03hsswQul1Je0NsGpnJGXWYGSXdPpLLMQIhrnYXAi1qZgy/OonDRcesI7Z6EO+ojsgFnDga2/TitBr3ZJqBYSXf2Vwc39QBm96XIkry5j859cRFOaLBkWVOb4UM95MqydXytPzmRIY2RexCz3BSDzrVf7qGCW/PxC0/msi9Xn9xDqoEgQUzJFynIZxRPY2C6uVyCbvtNfUDKePuR/IJ/+affX/PPv7im589PPguy7sWcNhDZ239nAZxf2gqDEmu+j/JzqDH4YhjB2eqp6a29iDizLMtflmCRgwYxuiN9lCF/yRsd5OtObwxfdIR4azNbOLwVoWUZZx4+KRQ9MVX44BOPf9bhpGU2Gqxri00vy691qNOadgUK79vWCeqGG5fRWp8FMC0mSktdpWfTOBOdliEfUtXpE3IT6qxPr6WZYDI/TWb8cmPb4Y5vB6ZBCBS6swSamNY/SIP6YrnSRukk0kY7bdj82edIjvSxyWVdkY/0fASlPMF7cVRyoDz5xZYZWctGZxSbpWcVwPIsSxl09CxlObOgkyKtCFyHVzxtVt6CmkPm6D2OObjF0+1HUhY8Wm6byVPcVAb5pa/pjIUJL/Wmc6V+Zr8noJaE/ufQ8cgfvj1sOIMzyxIGuuUvZYLfc0spzxWERpF6p74pA++FdnZbPsjlxITx+bM9yy/lQou9lsQ2ZxEA5SV5+Cf3HXpQrX7l+6pvlAEjOuX2IntfSwjfyCev+SLWQajycKbO/bu+zH7ZomWh5ckIx/zVB5/gQb6dXz3N/h6X+nwKUJNAVhLdyG3Y7ulb1t5bbE2NTNcee+xZrz/sjXXIqw6tg1/+qnrFgS+p+++6szZde7166pIlOGffqW+edkp9/aQT6xunHF/zEf5OG21aP7nj9lp/g41q6brr1B0331TjIyM1NLSwNn/WdnXpNZfW2eefnbKc+RpcOFTbbr9THfbaw+uoNx5Zm2+4WTvOYNWquuXqq+q73/16XX3dlbX9M7auJYMLatHStWqPvfesCy46p0446Zv1rRO/UY+ufBil92DQ3rr5uqvrIpzMay6+uC47/7y6nfLn0Rmecc4Z9U9f/WLdwP3FF5xbV11yUV1z1WU1subRnI+lGmZ0rrqrN8jFjrt1A6gQCuD5bXr0UXC+MWjpMJsCd3IJzbWdJoqRluksgw2CfLYzGoYOmoZUJZlWsxh52Gn55KXdhh2B8CqjRlR7MkklZZ8acZYgZeK26BiKwNr5dRszATxxiqSKHjcOhAYR2nNoLx2L/MmLBgUk4ZW7RlvYojQUPYaTCGcclFMaHqHRGSnxCyzw6dDMDF8NCrmlM7UxyqE8K0ObF/EdnjLa85ryfKI2cuc6RrUD5ygoo1/pp+G1E/pJQtY2vDhXlkpeOZJnT8hXiFk6yCjamiIOGAWeB1qSC9pNIw9F0Ycoj1bv0pWKiKylqeMw21FBhzIOz9xr2O2anLUDNGW4ryUOsQ9eQDsxoVv83eXCuZ6BpFtlp0JP2MQpH9aFOuUXssCXTi0yRmcZgOi3WNM6P83pk0fKwBGzrjXSzjTAWeSZN3ogrxwQrfysIuKmkfuUD1mkM2t1G/mTt8lIKalPys26Jl36uZeepNlxkyY34cMkCQQojoAROLFt1gEHAlrdKODgwkN03fjdNv6TDkwMiPkp34GZrzhrMx3UvyDqbEefdfY0ThoU9UkY+VOOyrot13RmoFIe5QDgDIf16V9m0MO7dYRzpKzkRekpc37zXlXrlFvhohMdmUdm4uvxoGlkocrQziM9EiEl8HkgwPwgidMIr+ZTLQURLiLyTtnJLL/WixR1l7Kb/phD+bY08/VojCgn951PM75SyTVyDK9pU8rTGQ6gwSF9eaIzsqStKAPyttkvLqULOD9xauXHNPkIfvKLK/R1eSIuui9+fhIjPVwFTvqlVbhWXutn1S/TpIkv8PZQ/ravZclDKy+4hSN/osJPK60tvdmeQw2R3NsvyCdlhSxC+hg+3Rm1JjdpJB95pEX+85s0YVp76JRE3o48nXGHsTaYpl1ITrcgs5IfTPzKlbfilyvLCsLERd/5tLZvW9YJNE24oIEPvnysF4D48guQ8gvJfJoetT6q9eTAB4f1LZAwImv5uEq+9tfF7a91bWTrF5s9bHJwZr7RBJwgeOQZfDY00XNlIa3KTqc/b4YBXhpSvrA6mdYNN+bPfk9wiTPt155XusVElq4eR2/kWSRek5a6tE0A7YpHvrRPxWGsW5Ckyvuc/xg4+zJKT3unuCc1ND6hM+z82jAxMZGjCpp3Sbsn03TnPZ/ZAzYwVBut/cQPqDvzjFPq0Le9qcZGx6tGJmr16HB9/rgv1htec1jS9z5gnxqB4SvOPDf35+BMPW//fWtwyUDts9+BdfKXvlEHvPh5de7551ePr9z66rfrwL33Deyzdtq65q+1dp3/rZNrnxfuVX1LltVF3zk9ad855eQ6+MADa52nrx1FGH1kdc0bHEQOHh46Ud/8wtdr3732zRERHvfxz1/6Qr3jfe+uRcvWivAnGE2e+o2Taqdttqs1w2vyhOeoy2oqgnLR+wdx9lKpVOh/jiQgc+yPVQqcSqdi+JhxUy4Uk5GPnYWGz0YMGHjs6Fu9T9qjcu2p9TpZE3ztsGxVbepZnAR12TRg2/IjikukoG7ed3kk2QADhF/TLYSMaYDQzHWUnU/2TAnb7XCMg1/zOHbV4RBCWiwraeiJy2NmMXucT/mCDv9neUypdJzR7E+zYP500KQv/Q6GQerUuTYjAWwSU2Losc9HhNDMNfTnPXoWjMDtDFzqF0B52bykXwdF4trSBzyHdsqFHjsAdcPy7AgiBSP4896OxVUtkAHkKE5CwQf9SiezB+BxlszRcOYudbLtMOWRslzGEzIdFvHqQV66btnEp9PLyA480uZeQOWkLtExuFTsyC+vvZJv8ohbXXLZTfno3Ep2lltj/PmFVx93D2YIyKKb9IDDmS6dpcxISYM1pEzAGecAZBmFKgjhQcBP9i+2B2kUSJND9hjCd14PhMwsW7lbvkuCdpfCqitWRXPSuMhMTqdj5pZSopZx3snuv9aaiJILLtQ56bD4BkId8k2ZIHfgIP055iUdLlDTPTVOJpe6OzURuObYUGDqDjp0Wi2Df9kXabniD9GAkda2PMCHMBCUvW7ShAxUk375tz0Qr/HP7LB0Aov7U84XSK1UOOtsud7oDM/14ZcOt9aakKqbsmmbz0Wk8YMOrtf5x2NqwQWX1sx890paiySlsFa3ylZc/nql/JRvhhKWK7D7HEmXVhOtA8VvEN7CW7nBkLb7WP+RSmh7gls/AyA8+BS3lWSbbg4i/QA30XcY0gFuTqx6Bn3mtU81BA+41WPDFDR1Vg7UNSso7YVrB0UxZeAKqX5Fq9OXUQuxsgm9thdhXfrPYbCUk3YuvPg6H429v7+YnTSfeiNuUszHtcGyUkHmQ27RQ8qx3Rhj4VnaI0Pypx9osopTxR2XHWDvrWP1uMnXBz2MDYz16B1/jfYOTusyFUY5CCnVqK5w64Cn1RWQ0+itiLpyVqARljgbPV5aN/lw4wqc+u8RWUlrORPnNg7z28OnHrgWRqrSJweHwpdq677JMTTQ9jIZYJ0oE8kiTxwfMArrXnBxtGV/8qVwNAngttd4TMjyBAJ5TDWQW0uVCafEilj5Kxudemni24lr7xd38NXiYnMoKM65tI6M1QOvOajWvPpPqw+98Tgl7UwGDrZtGQYuzrKdA2XkYTF5og7XWWudWjy0WMKelHDMh46ttzyRGTgNnS+ydj9InAcclfGJNRgWT6vvrVuuv7oOeNVL6qA3HFIvPuyV9cJXvbQOOOSg2v+Ql9SLXvfKej5pLznsVXXga19Tl918Sy1euqwevP+Resdb313f+doJdca3z6irr722DiTvSw9/df3w5/eQfm+95I2vr+cf+rL6b5//TH3xuM/V5ptsUsPD7XiMjx77sXrX295ZY2Orc6DtrbfdUs9/6YvrDYe8of7+w5+o+Thmg0OL6q47b6tXHfG6etWbDqsLLr24jv/yV2rhgoXg2ryO+5+fq/XXf0qeqrMCnvLUDevq666rQyh39chIrb1iBfEabPcptX1of3zM++uzOHYe8Dp3rk8HEviXPUCe9J/OyEem0SAUoh0bYCeoMqhGyBN1QiNaXuBckowiE6KEjgK86ipP4smCsrqnxidGxTIH49GOL/CYBw0SPg/lGS9+9475Ym6NuRupbVQ6Vu1kOcgTsXRRgpSlaaG0LjGhw7lH98rjD0I1OOVHh2OCBj41PUoc+uBxJADq9OXl3uRP56Yy26GTfU7nLQiOYuxkAOLPBgxq5QLNPkCQJ5goJx0PNKTjsJPlVwfFBHJJHMGGIQJnkOCKenI5Uh4mp31iVa6UqMhGw6tPUU9CC+ha44c2O25FYWc2jSW06kKY2RIPLxpwfrOHSqcsQJbPf76W1fbVjZHPXC4XEkdZ8pZOiFJanRAHj+5PmiI+e8LEBk5l57X9uSVImP1KXucE/qlJnyyTdvQSenJMB+nZxEvHndkGjKb76lwi95DiVj6l6/iBUnyGSdJ956xP1Mp/lk9hWl10MKKWOKvrk5Ftwr11h+qFnZyDE7XGc5DUixhnhCEu5Zp0dURO1EeuldTEjLQpO5hMnbQ2PZW9a+iO9KWtgHuSurRt8bHvkWbbkzJSB4XRcYpjT7p1n6N2SFd+yt2naWmB5Lf/mqlxaYLniSlfiG9+5UYJxOt22c9N+sQz8ZZkJ668E6QZKJLCkxWUjjtyCQnQYH32ZBTu6oRtyNy2Kw3I3Dkj1AG6VyPwCiLfI6mjwIClndmoDvsktG+Z8G0b4EP2tl+F22oAXpGdyuBe2swCcduMCDTw27YR2GbkDwqIy2CCePWLP77oX3S5fWOHTccoTioLeSRSHW9ME5IXyaBX0hGDlwR565RFRMsrPn+VGTfyIQqus8pAXrnxv+bfdOFSnPmozzgITbDRG4BSTvPpWtltZo80eSWzfZ6BrKRTto3E9m1pyh6GlIG4QpeAUpG+iwTozUeZUXbbu0U/hG7JpzBRCcskvZMl/IT+Dh8ZCPNNXTzW96Uk/klrCPQyONssk7IVmX/SlMbXYOTAdIvmQ1SukqZ+0cZTJ+BSFyS3OaZCAweMZMe54OoxR4tvHBbiGq3IGJllw450WhBx8mTbalnMS4Ll2s93eW2kp5zYAH6tD3l+TD/MTX202NZG/O3OGIq3yR446JcSIds3AOAivVNYljuxm4G3D8rXvkyFDsrQI54sAwOXAaR6rF7p9Ga2xP5HuVh/pEOrup56Uh7g8y00sSHpR2if7nudpk8TNWUon4lJ+hb66inskKrnUUXy82SGtHWCfP0rAaFIHBnsPGXSip2iV3evyyMP3VfnXHBm3XHjTTVx33019siDNfbQwzXn4VU19fMHa+bhR+re22+tU049sW79wQ9q8eKFtduzdqhNNtu8Fq2zTi1ff0Vde92VdeaZp9RPbr8NwfTUKEL66c031AO33F6L++fXYYe9sVasv2E9/NCDdeEVl1bfogW13kZPTd83v29+rVr5SN10zVW13tM3qxVP2TANYRLHbGJkuG669so69eRvUcbVtf0eu2Z5bWjRknr2LrvVwPxBOELxorwz9bOf3Vvnn3tWrRleifBtTNO17pJ1atN1N6pnbvC0+vHdd9QtN/umhsKJVYGbXKzg5rzZ2dNQm5bxcepXQdOYcITjHOWD0gGvXqSzTcPUAbIRk0q8jlOcGTs/dCu2g6CC2ZCkWSV1icuG4T4W9zeoLFZYM5I2SDsdnSVH1i6XoGTpoOwoGlLpd/8ASFFeDCB54syp1MBKoZDpGCIxaSPChoLhyayW6b06KsK6IIfiwojLVjYWabYxUoSDLvJLD3mAS3bpRbNs1K00y7bBt44wTjQt3RIek5V1RONLZ9SJF4sOl8ujGuHsFeS3Tc+TyrXHlfi0pHVi/yY90u3p2nbwButfbvPfPF4Da2eU7VXC5KvZ75Sh3Ce5Br/12AynnRh1Dz5hNFLmszyd4Tgm0qO8uzoSXOSCxlZDlOvULvXSNmkjc8sy3jqNUy+k1OgQoI+Uoyzyisc4d9YIMJQZ5z1L1C5vOUKFNxRsDPnk/X7cZ/bWQVtGo15DJ/KXd3UnL85HtnmPJ3rvK8WckSIzcVDSkbt8efil1872WFeOXuVNzaQTiQyyBKvs1TFpCN1S3NV1qZJwZSLnfLnVUVRnvFGffRhGSLcM5KgQWaZsL5SQo/S0VTHwD0pEEicoT0sjV3VEeNuMdQhJ4T9yon5ywDaRwv+CLrSXa++ztKhc5rTlQ9VA7tW/x5aHiA+D8mtZ0mSUNPJViBn0eTQKsZan8U49aDDtWyLH1DJoGDyYG1k+FlIQeNRFsDbxch2CnCFQCjpSjZTkBCazdeZrhPLXcX6AM6rrMEt32nVqEprwquxLkmw6aHRW7Z/EY2ky122HdhJd+cqvMOFbSG65CazU5y+AEuqX+E6dtMQOzfYFwfc4WAPJwWc08C6FCp87f1JEgPg1T9Nf9dVkHVJEFhpaUZSN/BusdUsR0atGr7FZUQk+A/HQlBltIuVfuMaDTiH5lR0Xwpuq09kz1yN2lAuth/TIE92JE5sU5S0m8vMvWPkVrpXRyg6NMSJ+ZUA5JUNCXiHFfegwmm/sQxNmykgNmpAggDS3GVvTRJ8nNqXJPHxchg8K7tUJ41L30NNsnbRwZ38hPYTWb4pfG9UGwA4u48wRHaiOLY2ktS+0ueQNfn4BbFsdGnx449O1l5YvTeJzZUOa2/61hldnzU+IFx5U1WM9w6k6wBeQxrttnDz26dO0AduNNotCyWe/KW8RwpMW5CW/VNJvxDw2hjP10I8heAAiMAoY0slaDT09NTRvQV14wTn1mrccXf/rvx9XRx/22k6uXw6XX3ZR7fXSA+t//sM/1ZEHvyRxe+63V1104YW1dN216dAnapsdd6oLv+7S5941glG58szzAtcN+x/03Dr7oosjWN8L2tfXVyvHR+vbXzulXrDrboHZdZ/dqnfp8rrgWyfW1tttUUvXf2pddMqZ9eKD96/zrrys5s0fqrGRR3HuNLRtGaV/gMob6K+zTjy3dtj6WcFj+Oo3vlaHHnVonf2ts+q5e+5LTTWBJaA8P73/pzU+hcNE5enAT+NtZzp+ZhSlmB86NbjpABLfGmqb2O0qokbaTro1GlWqqb9XpmqYQVPzyKUGNSXJsRp8PYw2+56cPUGx7KumZjwMl2tq1ZGER5SkoaDAKm6WnUCVGQHiXDaLKqdxGbiLRvRhvHHCMOAZDfuLDsiDzmUag/qQDaHqqXwIR0OiM+iZ4+zLKNeDKLCzDYPcy3ejTRlYXutoxErcVGsIKa/TdnRDMpqnDMvUUOmUzE3HZkMij4AaEWix0fokXk8v5UmYHb0zHDPKATps7JmKRx7J18pJoxQjQymX2prz3erCs9x0LkIr+KQ1HTxfn+bqNiE75ywfU07fHA9NdakChwFXVichTycCA1XEaA36c5+OvWEATIfEOLlrNCkzw+TUeJz01JRKo6NAeW2k51PYYIB293FYyMTkGni1c9LQgG9mHnz6sIfXnuloRwON5Zlq4qU8K0c8oO+jfagDUxON5+yXit6pxfCjbOUOGJ2KHJ3j0TjqPvRBCfkw7OiLnZzBWUnbyTxgdPinnN0nz7QHV8+0PX7KI3x25WI9giuzYdArXj+pk8g77CZeB6um4FsKGfzpOGus20Mh4FN06JlPOnviu+WpQ5mtVkrolzoyOa0DBjA8Z+kV7KmP6L5ytsOnDiODJjdx276ik9Fz5U6d9VrPcACazACBY4Z+wiNqag46iS7MeGirAwjozJYAOv0pn7qmL8ksCplddoNpumHkAx7FMslAsgYma8Wn/qL6Lr685gzQLhC/bT0PDMmvetoi4U/irRvibdPWLHJvy9fISqQxfMC4oV1HHz1Qz9pePNJFRduXDx1R+cpMGcYqDnBwgw0Y22acsJTLv+C3DgPFt+FSXrYdY+MESk3apLQYqUyEppYpC5KgC3w6xMB0Z6bA1sqUL3mQF3GYyp94c6ivec1jOvApKXJRVoJKM1/oMog7ZORO1OL2Cp5t28iiC5H4ADbnw8wBlS7LkF+E5kfsGcpAR6iULjMD1ypS/hw02P9aR+BIPYqUX0G51i7Eycmn0R7pksftFm3Glq9yo3z5N2876kgJUs+UY67goFxlSgT57NNNa3jbPkDyq8deg0iyQ5NIhZN8v9xFMp2kbJ2B3wwCOiWrE8LZh6mr9qu2J/sj64XCIN19Z6QAbi6f5veqLeMbKSbx2O7kBIcX2pSJ+CRN/ST6F/XPaDT6LP3I1IGuVLWJE2CQ2xQDqOj4yGg9+JoX1MpX/Fn1eL5mDZON3o92m7fTuB8uuaFHes2DDZw7d0EGq8uWrFVLFy0n/ckJf/Wxv643v/FIZS5rvz54ivtPHvxpI1DmYdinKsy1aHBeXXDBuXXIEW+qL3/1pNptqy3qXX/ynuqbNw+lnpslz2Pfd0wt7Outbfferf7pSyfUzptuVO/6wJ/V/vu9oMYf/ll9+G8/nocStttpj7roO6fVpZdcWCeedXbddPvNee+mo8wxaNh52+1ry42entcHHfvJD9atd92VTdPbbLNTbbT++ijMTJ1+5sm188771ulfOb5OO+WUuvDKy+uOu++oa6+7oh5a+XBNjE7We//gD+tZW2yVvX39ff04hefWp796XO291/Nr/XVWVD+dPuav7rjr9jrv4vPqxqtupv6n66Of+Cid83Tts/c+dcRrD68HHrm/VsKf78RU0TwXbIqGocMz41sYEJBLm1m4ohGpRnrlKqSyU3EccalizhLZD9vpdk9stlLScAXGSWidS3KjEO4JIB6NtrOxYwsNKuzURPa72aCFdqNlc+Bao2rK7kyKSkrnYBz1GqUFntsotHl18qRTmEYRHb2NjfuQZQ5hwOOMRzoJGzQI00Dj3Anjvq35SMinMuXPpTfgaTCebK2hmwqcLDUu5UuCxTuDh2DXZffkZlVngZSO54ulQduRke5bKZIRGcTZ1PCR0oMhnMFI+d6BXsrxwRVfc5JOSCNM6MooI1EIcR+ExridZ9a6NqlQB3Tk7NDiLOCM9NoZWxbwviVjAocqDprS7ixvcgFu6PCBEuqkF9loCXXgDD7aL8uilpcmT2WokyYAZVBeNtiaQflREdaFzodOQPYvGmEGK9tOjvuu3szgTMeZbQhIo65qBCrcC4rDnnqyKDsfaWk6MOPytDOAeHNtRKxmikSd4UNSHFf4nqMDJ43gyIw0fOZVfNEN6nNyjHY7L/vnGp/ko7DJ7KtloEKbzrJv9AH5ox/OpFqWM4E6i86eZp8W3x7wj49DN2XNuFQhnzpwlN/buyB8xjlVfuiOlE9D40wB46CUckIXutH0aJJ8A9ShbQs5oh8aWGmNsZANxdvhvrvsE3nDh+0jMhRQEi3Pc/ygVd0HQ/jw+JO5OHA9c906YDyDvGyg5R6ZiC8zOjjd6ohOd5xE+QAsT851dG4C/Vvv74+p+ThwNcBAhfvUn3XAZ4o25TKTy7tz1UWdamnXoMmI7RcZgIoydGDIp8x7SHdyDYbl3/qMofNeeSfWPMCGN8skj/ae/O3F4KRlwGkLMl4elaekU1sU2mbDkAsf25jylZgZOrIsh6XOiLJOkKOGOk6wZYhIzOBK3ZOaeiO/tGaWSZwd4xwnyEzQEAclvQppRGXwQl75SkAPLaD1EfCtbLiSSlE02vlN3ZhAXvB3Z3isa3FLS9ql1MGP9eDRON6HFNKF0UY4my/dWgxF+dhBy+qI9JnHdDKabkg/JmEqRuqI8pQt8EovNEiGP6Z36sq23ITdYNqhuOQQmXUM/VmFcYlSuXBpvyhtTVQS0HCBjUt568SDQ7Wwr1TC1pdOTXTfT6chSbY0ttnKTtnSDjplab+mvtpPZIbSh2fCuwNG9Eg4JdfFRX9pGY51fPBM2hwUiSlbmSi2vc9YS8j/Lo4M/m3zyl37YT06eEFvtbNrRuuh176oHnzZu6t3hP6mj35MHNP0FZP0e56Ri8/jCo161WQ8Cm7fcz6N87aoVqy1HtQ8OeHD+CNHvPGI8Pwbg6rUP2dB9dEYNZgDVOY8GnbOj/KkcTtBLKqbtu//+b05kPess0/me1Kdctq368677yyf8pQhna977/1hnfSN42saR2nZehvWyORUPWW9jWvdtVbUqZdcXM/Zbc868ID96uZrrqozTz+xzjrztLrtezfUSw54Wb3ila+qFRtvUuu5pLnhlrXjZs+siYceqJuvurpuueKq2mT5hrVwaHFdSN4XvOhF9cJ9n1tXXHxxjaxaXQv6B+vpGz+jnr3nPrX1Ls+pLZ7znNpu111rmx253uAZ9bO776mrL76kLjzzjPrnr3+hvnfD9+pZT9+q7vzBXXX8d79Zn//iZ+u0U0+piy66sK6+/rpatXIsDqCK7AjHR7B7p/urf3qwMM/Ix9dn9CO3nhzEm9YDnEa2xfVlo/KcSRTcOJTQ71waag9ppvdM4wjP4LzZEuyAwGF7UuZzegajPHOnBigHXHbO1JavwgIEoAUoICMabhyJQA3pjvRtMLpi/HeDPJqu0ub1PfJBfDoh4AZ0SHVAHKFPzU+6X2H7NGx2RG4STc9AGjogrjx5Rp4YDBR77txFabxZ+kuL0lz11gD3Gl5nqxr/HVmAuz80U5Z46cOc7cuDBozE+oFPQ7F58ucUtZ2gM5HTUz4d56wfScqK4ux4DdKXJTuufXCgLXfDLzgyogZanMrPGQWNRRutSrsysTNq8MJaN7Z+DVGMGjis03ZAs073EL/Igg4+wY4XD6QXlOl0lJu/6VDsbDD3EOdSpUsCWfalfDvihgGHj3v3VuWpVPK3GQL4pn3q6NgN2qFHzuiJnZK0zHG2R2dKvCS5ZC7MzMwi8OG22JmDX8feZdS8dkrHCxp0QNXB6BUy4S782xGKI8vUwM2thfw6/NHXI0HZEBv+Ono0PbMQWpQvTjT6ocEan5SmReTilzI1chAafnxiU13UqXE5xnagjmXpeXKCwR80IgMdSumIBs+lDEa+5IIjddYr3QCXa+eThl71DBGHHmXLAaAwByTsudEYPUEeSta8PY4S0k4ApCwHStEH6tOQ5WlwKoN+HfrcayhtGzq0yt96IA9OCJqP7q+FeNQ3t3FgpDRu6I7tsS1tL6KOcN4idcoJrLP3Hf6tD2iLnlLH0qrDG5ryZ/lcWF/AZxChfkgmv/mKExxCxzkQxPwdHEmDzyz3+utsl7O+8Cg91msALRz2vHTPYZxBeSLBqlQFfVNG9+vMs2mRIfiSj39wkv+RFaE5ePwmvsELqn7nwn9eQktrmdag8jClydt8wjQ486hfpptXWRtpOR2AFNjam2x1Sgwe658/dMaURLeyRUHC40THrSUAFx4daEBf6kJHppXXYALd6s0QXhrN2bva4dlCWt228sAQUgOd+hHG9E5FmBgkdoLCdmRpXp1pnYxwp8SEhK6U1fL6q+Zlf6W88bHPbBLhq+54lTSvG+62nGo89Fq8ehJM9ms6zVwLTHRWFkKzumyfBZ3ooXqpE8ZN6DSPcgjtDCbtmxz0qFihjW+cbPERQr3FWm6HF/M2nbVceRfOLI2GNoPqzJrOG5dKWAff/NLlvbqPDcmDN/R10/RZU9jY/t6F2Kz59FHQMNNm4rSLNb2EIqERp7Ovt62QPFnBExXk61+dgTPZF1srzMao4G1k39s7v84794za7zUvra9+7fTafPmi2ufA/WrBQkf0hZOzpj7/j1+urTfbtLbdaxdgTqwNh+bVCw85qB58dCVOCoKZP7++dNxXa8WCgdpj973r66ecUq964QvzYu7dX7BHTTOKvvrs80PL6WefVi848IX1tW+cXIfgoFnG44OV+/kvf7GOfMOb6sIrLqs9dnpOjQwP114H7F0r1n0KjuN3aqd9dqkbb7u5psZwOvvm1gEvfml95e//sebNbwIeXr2mttx5q9p5l93rG8d9sbbedbu6/Y5ba8nSJXX5mVfWmfB79BFvxkE9p/bde+88saoSufYdAyBP0JVOR01QbihHniREubv63JRH5SCvcYHlz/waKdOI0Dh5FUXiJ6M1Y1C84A8u4uz4aTSOoNN3YSDtaHIeVhq/e48syINWnUkiSww05p9GCrmpW5uAYDorNgwNuu2i2+FkJIUCmzcNlU4lR5TYqZFRfGknOAhuhu/pmx96M/NEfhuCew3yVDN5s+8Lkvv7NTI4QtLFP2fm3PeWzfDilJ4OjTZmN+lPjk+2twDEQSIeisTl66QUzQBKLg8uJTo9L82RG/Ax6uD03CRlI82pKv4pNzuQLDVGZvq6vhN1Kq86k28fENBQ6/x40ojvDM3eJ4SfhzHEmfJ0NpArnUZcazqezMRIBzQo3K4D+phTKi8yYLD8dOTIjOw6dy4zdEe22YOYzcvtWmG1mQTo4Ec52e3Ka3MKrSOctZlx8kAvnYvLjIpQXn3FWzsCQnrQmdDBNfmyPKiqAG95dk7SPDHhAzzKReqRHTL01VW+McNZ1iw1kpIOmo9PB+sYjqMfHs48hVPeh8wdxkxad3nhqFI2L5UO/3lFnAMD+VNEWgfwKf8mN/V5EgzwDTN+0lYAdtZOfUPTZJKsDA2sY6kFX0bScxrfkzj4DiTclxh4HK4+ZUSf12cdgN86UKY2GxuO5Shy69LZB+uGqurIWv1GxwBWXyIDybJ04R1wOZDLx9bne3dtr/ZHGi+Jlz5xAQNIHzqlLraDu5E6/A5+8l3Vc96FNTM4iPzAFL1pdWR9xIlDZkbntXrkQ0EjjxgZq9ks0AY0lJhXfinT+CRLNVcwZ13HgQONbSWG0FQIzMwxcssP4JkR6wTZySubfMAnfCkn6rwjl6Al0jLtU4OAMtWbzMZ1cElbG+BojKPhIgIflBHXBjYG85vW8KQtiQ/Y7GckLY6RshVGhwemWu5oBrDyhc5022HiwCmo2IyD4Lx6LjHkTnHSTTC/zg/47RNSiUlBL8IPwNKQtm2wdTWw7OMi1vtIPTwqFsu3llJMeHEA1HoFHRxn08zCP/J4mT6B8oW1j8t5o6S17SLKt6MHUsFFZENOccaZkWaI0s61JV3BpN8BlMm0C1cM6FOdtbZUP+65FqzZENuL+eSd8i0r+tO4tg3a92kX5EP6rRIH563OiQuwcMrDN86o29JOOQpQ2sNzCoI64RRvq7/4L9hHQZ35y3E54iKHrb5pm3DKSBjSR8dr5MjXVr3mL2pGm2+/Cy57kR5w+VCVfag1UFk6dbCKpHodpGLf+nw3ODqg0J6E8Im//a/1hte9AblGE594sNFBRVN6wlXXXFE74yB99asn1aZrLard9t+rhhYuSPWtenR1ffnzx9cOW2xeW+++Yx1//Kn11IUDte/BL6w/ftef1gCd8p8e+xf1pW+eXC/dY/c65eRTavd99q31123vDNvvoOfWdbfdVfs993k5PPSeH99TF3/vyjr/uxfVssGB+suPfaSGFi9RnWoEY/6XH/hgLUAxzzj9jPrO+WfUDjvsXO9/57vrBS/dv26+5/u1z+771ElnnlDP2GzLOvJlh9Vf//eP1Y677lYnfObL9dG//WTdc/c9NYoTeM65p9eitZfXzuTfeYut6rY7b63jvvbP9aL9DqoNN9yo1l9rWR1++Btq2Vrt1VuzYTbMhtnwnxlGj317TZ56cs0sWJQBTZ4AxFjYS3t8jMZbxzj2i/4yAxOuNd4xUPTnznLngRINj4ZW4xmDpJOnIe2YNvLpeOiYazgzS6iRtTDy63NoNnUITMA/DR5dC0kJApzPOL2U3+OWBzJpdBtNjXaddF0iVxeCG5yhXf4cRIBAB8P/OkOWQfGUIWJ50mmSXk2zURr2RpuYOzcYYlwy84lHDwC6NcwKy9luDbNxcSyJN1toDKMa+RavbBoVKSz5HWcYph1FTDlj7RAA3M4guUQdJxxQHPw2OcKtTBDyZKWwEOcKjw68ZRkcADrgbfUpHT7UYjr0OEDSUSQ+4OAVzDIUkDSEbuNCs44qgA4uZVZHNHjB5wX17M53y8qsmbDwroOV5dpgIpFyMlAAfyQhGFCuFigH343uLFZcDh2x8MevAxz4EaN0IRgcRD0InTUx6JwRJ7/dOFf+RANdzfkS2sGq+QkMCnUcve2l7iwz+EJP23KSAVbySIfbCpyNp/6M7ziK7gNVb2t4rHrf+67qffl/Cfr/7PBf/+5v6vDXHt7l9omH4TXDtXLlo5075KRQZZQKXTy0sHZ85va14+bb1E6bb1u7bv3s2nDtFZlhSCXY2HGQVg+P1NJNNquNttq2tttqu1pnwYLqHZhfm+ywQy1YsrRWr15d51x2cT06PIxeTtQdV1+Zg3anVg7XDk/fulYsWVI/++m9ddnF59d3Tju+vvztL9WXv/5P9cMf/bDWWr527bjPnvXD2++oyy+7rK687roaHhmp4dUP1mUXnFfL5y2pF+71ojrq6LfWsrXXqTFoM3z1m1+ur5z4FWDOh585tfLh++rCM0+v7XfbvbbcZvuMoL9+8ldybt173v2eWedtNsyG2fA7EbBjWCkMIH1Um1nhHoOo4bTndY9hHp7QEGn0MIbOFmfGuMf9TRowZzG8782xNQUeH5Ly3iXbHAHkrLEGDiPvU8M6V5kF5DeOBYZbI9yW9EJVympP/llGh4YQqBulfdVR7ItDEnjiM3sGPjFoNxKvAY5jQz4cFY1sW2oFFnyiDG35bXTGkUgeQytTPLorLY3SyBhKJCs/Oq/i0aEM9nwzc5NZKGydhXTRBt9Ulvvz0BNfZSCnykMZxUF2Nn7OFNwoAcvtyMx8/MR509EC32PIuQ4uAYjSyTZLYKQ9MpDI5tS0VRuudXh1XpUjofFI0MES3HjiyJ6Sujz7bfypHzpNpOdLvaJfZlNu0h9nSBzSx/8mM2KnXQ3wo/zIIy4LVRL8Srt857gs8sfh1HmVJWXAhTOEqUNgLM3y2ywytKKX7ULK+XItDTp9Lm/mGBQP0KUyM2NqPceRk7+45cCrjy4J+3WjjlJu+m1qaArd8GSdKBOd4vD7uxF8A1Wj7N8YFuKkLcGB6oYoBxWwes2a2uzpW9Ql519SZ5x6Tp3F9+LzL67ddnkODtSawFiYAl60cLD+5N1H1d9++tN17ZXX1n577V3nXHhO7bTFFnXV975XF11+ST1v7z3qlrvuqC22276uuPKGuvryG+rSC66sS069oDbfdJPad5/n1S3X31qbbfA09/3W0mXLa/ny5XXOeWfX1ttsU//rf/xjHf3GN9XuL9yzrrr5e7XXrvvWtZdfU7ddd0d98M/fl4cYHn0QR3TcKq1a9cjqevEBL6krLr60evt6a9fn7FvXX35dveVtR9a7/vi/RNmowbzvcTbMhtkwG35XguZLJ8FBdBw2jGAMK8bpF29CCBC/zsI0g5ktDRopHTccrJhm043DUIqjORRkccbLGNO41zDryDXHjT8MZQvNSCcvhhAA4rjOp0OGhtr8DRx4y7H0BmAZ0pDvY3HAecuFP81o89X+hEbv+Q+vFhvEQiXaCQYdrM59B28TS6OroQNXMsur9zogyqFhM72JQ750Bjpl+pu8HXl07tuvhQhBRhwTsekg6Owop+TpOg7Sbh7/C5M8uWtVFygjuIq8O7Q3oOBq9AvZcOqxZWbTetARUvbB2D5xRvltNHnNXfDnkmpyb1mTnb/ae8DDVput1UHSrpPFC9m1TsTXcSI7RTR9AE8+4hJnMnZkEDkI3AoXR9s3aLoDAfeS8sVRE0JHvCFvsEAFT/RLGoDKLLGQHTojY3Svqw/Rb2lJfj7SgMzaYKUNSMIP93mf7e9ISH35225/++AbCvr7eupTn/67OvANh9XBb3x9veiNh9VBR76+Dj7qTfUi4v7wg+8vn1z1yR/3g3g46MIF/XXvT75f+772NXXBVVfX9ltvV5/7/HG13WbPqG2euVV95h/+sTZed4O6847b6uVvfk294HWH1Af+7pM1kJfWtwpfMDhUH3rfX9URh76uHn7kARy5iRqbGKk5A1N1zN9+uD75vz9Vg55MTufT1zdQC4aG6g+OfV994n9/unp7e+ujx3yo3nXE0epU/eWfH1PveONbasniJfhpbrAerwULh+qDf/Tn9fcf/dv65DEfr09/5FP1ule8qqNes2E2zIbZ8LsSMEb0idnPFmPTZqcym4ABcp9Pntwl3geFnGEAEAOtgQQyNg+TR5rOVZyLzDjZ22HIjPajMRVzDIiDcndEtTgh4kjmXsNPLGU7A4O5zK04zBODKS5BksOShHWmBDiLBSazNDGg/nbzkeYmVmecAHT5M7SbhX8mJ4gnhDcD7OHKwdfr3iRoDz4fKtKBVV7Kgl9g4mBYVpC4z9Y9cKZr1CnEGUoIlZb2xDTZocd9hjoKVABlIuvQEe4bbeDMA0hdIolT9g0Rf+J1NsjZq0R34pWB8OYlNJlYHrHho9Wn3zhOIiZJ1OIOnKA6IcKbrOEj0rqU5vakLHhxgKQYRkOve1PbcjiwkRVfPvnryDd6R5qzrSY0p8d08et8SZ/yJzLBsiiiFSlgozG3SAuc2d8Ijb6oXk1zmTNzmi4/q8MpqzmoOmnZVwdL7vF0b2tm0ZQlUHlqW3pIa3VCzu7XTAjEMsXl8To6h/5vD5II1+rjdyUoV6uvK83fOiwa8mDeHWspQnj4Jz+u+3/0g3rkh+374PfvqZU/+UnNGR2r52y9fa2/dGktXrSktt7kmbXFxlvWxmstq3tvuTEPGqy7Yt164+FvqmXLl9b66z2ljnzjm2uPZ+9ST12yrO6+6aa668Yb6t677u6U2glwsP/z96/Xveaw2nTFhjh082sJ+Lfc+On1g9turwd//NPaYqNn1NPW3aQ2WPcpZqirzz+/7rjh+lTWIa86pA543n5B9frXvq722G23vMx+g+Xr1obrb5D4V77iFXXUm99cR77pyDr6LW+pPffY63eqImfDbJgN/18KGtV/W3AuJjNiOg10Tm1GrRnxGFYsV5Z/4mU0Yx6DxC/mFSgMV8fA6TxpFnJ2Jddu1G4HLOPUdQxcHBsGxc7m6IxkFsc4fmec9cOQa2O5o2wR+u3uOdIgSofLfgJBn2aItJYq1cZ0VmyMtVzuXfqSbsuMQ0HeaTfCQ3RmHpMmFnAwQM9rtIKf8kEmbvmUnsDIk46mJeqUANZkpHOnLOWri9e9fF6754/oLOPKs/zrQPBxvVFswKVOKLQZfrjQoabsyNNPyuLr/jY/4O3SGicHmYeXeLPQBnDQ44A1J6ord5FYKJd8cVvA6Q1xipX8gSOq1ZWwHRqAi+yJN90lx7hC3OYhCfI5y2ZcZhb5xunjUlzSkTqw7pIOf6B3Ob/rYLiXLE/N8/VsR+Xh19lAEbWHD+ZSTkqBP+6JCx3iCl5dN3fhEZOyiJdHwHMDHRm8SGvkbB6uics+uOhO49k0HW/33+mY6miDKbrpg33RzZTpn3vi+vJQ3Yx7DJvr9x8SujPdTzS0ZxFsX//WnI8L3axUA8qLwFIJLSiHJggrUkVBVRj1eD0x6YZIACQCgTo7JjGB7wSTJyZ9ZYW4fWoEX7p/IJ68yvH44NOno6OjebOC691ja3xtj6FVtk/Z9fX310BfX42OjGYUMjDv1z/WO7xqdfUO9OfJEUOUczbMhtkwG/6Dgt3lxMRk9dFH/lv7G/NOfeydNX7amTU5OJhlI/vbrqPgwcAaKx03n6y1l9at0KRh9uiLhQWL9tMtVF5ooDFazaiRpBNIiqVlpsZ4c0uqRvKxWRLyul/IPt88pOWp6MzgSKnFaMjt06FEWJ84nACOZM9n1L63WcKY3EYbZeYsNICcMSITTgGpXHveZnMmgz54yd3oJG8cLRnRyIMzZw365DbZdZ8aycJ2t8eIn3xGxXg358nb5o4RB+M98VKlTTokifsOvkwLpkzrQmcVJ8Mn3okKPmns0NPee5uclBNXNE6RaKwz0ecMQskitT0tKg3i8p/4LRYZUw9x4LStpMmDfFozYbHLSEoUxFIIc7HJkaGOpADSQS7rLln4Bx51p0VAJY5a6JyCB37lEwzgQBdMh1+JV5+Um3vQuq/py+xnRydy+gC/PkxARUUmYouWBo8EyodPrlquTpeyhA6EkEFK4Kk/H26Ydn8Y9APrE+cAAAYtcWylBO7UIWVEyfI9t5d82PupsVXwAwxyd+CSd7kCNzOOT/Bnf1Z9L3p7aPnPDh/+5MfqyMPfhAxtab9lSCNFSP/u0NGJJxJ+I+i/gueJFPNLMFGOqO5smA2zYTb8h4VxnLdVw8O1bMm//YXX9lnjf31UTZ94RtX8hXg/zdHJ8lNmHzSk9tU4cTFmugFE8U/TKQIdgjha/MZwaZhJ99ceUfOY/jC/nczEOlOjS5O3aGC448NoLGMb3LLfGax7ll5mm5JZIL4CuyTmU6hmac5R5t408N5JnnY+WcwNTxhVies+SZu8nX5aZycke2cR4Q98RkqzjlXwNBqTFh6cPVJO5hHe/5Qm/sjDeOB0usQKGh1H83Zl1HWk4qwJa9kKMTlamd0neb1vdDc+u/c+sZvZrtCgM8MVhcdM63QAF574OlMVHwR8bcmcNB/Kk0YEFzQtFggAxaM+gCovXI9Hxy9pkbq0IR9n5prTp1TifiavrqjzUFJhLmevohkQodzn4PDLdR6GiUyoe3EBnCNfxMavtMzxwQtpN01cMO/xRDm3MpM04OrUWfSH6zjwZpIx0YcQL5Sp/5vT6dKrT+RKVFDAWxhyNtIPwNKR+nW51KSegUzs+I73+HriIX1qrod/91eNram5x76venDgLPE/O3zkbz5WRxx+hLKRnd82NLE9EQS/ynQ3j/GPv/5F+HWxqshvhvyX6Hl82i/n/n+HJwIzG2bDbJgNT1ZwBikrBe5R6lreJxhcfhq//OyaufuemunT8PSCEKMVR0cjpaVcw3c+HX5bVUgvp8fgVwMX70HjiFnzoF1nHnowgM4imV3nS2uIc+CsVLeTjP3MJfkobo6vgXmsBwY2HljnXqPa8yip7qlaALB9uegw9Dg9ei/OonSfNMwThHGwJMAAtLLRGcQYu+fJsnL4s8tolmWUTpN06sxQdpwkCzLkF5fJWZqpcUAXgEFc/NepIVujm2tl0jyAhrd5KcnfvspNeZsorTgeylcnMW/YIHoGZ0ZaSHPWcc4UeXIIJbwi2zk9wM0MAwMdU+RF5r65Rocqe9nCrzw0GWr74thIHmlxjJzNBNQDqGcmrLdWn86etQkW6aZ+nOl0hi204yB5Vp+X0i5v065ciY9BgAUkn79hHvpIi1fPbUK7Dm2U1c6KA6a3OXDtaA5hnJlTNskU8TanTJ2B/5CEfHxHogjlxzejQEd4EcckNKp3cRopy/8gjHPmXRxleSBtivw5Yw56YDAysDz1ihztFtiJMeJcQgd2Sh0U3HriIqdT6JAOE6mceqrn2TtX30bP7DjY/7nhLz/2oTr6yKOVY7d1/TbBrEqj3f3GIM8d8ITu9ePjfil0kT4uMVH8+1UBprF1q/VXC/gVTL908y+ETnq33c6G2TAbZsP/tdDpy/5NQaOFAXt8rl/0fr/74feJ1n9PeCJ8Ph7Ga4P3v+66G341rnv/+PCr8I+//3XhN8E9vozfBPNEyvl9CLqXOp5PyqrjvzN8+L9+pN78pqPaeOO3Dx1G/PnXvobur+Ffivul8PiMnZCofyFDJ+6Xu7BfXCdbu/yVm38hdNJ/E8hsmA2zYTb8h4Tfxjj8ivNm+H3qv/7/0tc+ET4fD+N19/7XXXfDr8Z17x//fXz41ftfF34T3K/D/fjwRMv5fQiZv/sdcN4MWTLHmfx3OnCzYTbMhtkwG2bDbJgNs+H/Vmh7It24MBtmw2yYDbNhNsyG2TAbfi/C5IQPV7RZwdkwG2bDbJgNs2E2zIbZ8HsQJj2KbXYGbjbMhtkwG2bDbJgNs+H3J/T39dfMTNX/AdDv0JqSbVmNAAAAAElFTkSuQmC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5" name="Picture 11"/>
          <p:cNvPicPr>
            <a:picLocks noChangeAspect="1" noChangeArrowheads="1"/>
          </p:cNvPicPr>
          <p:nvPr/>
        </p:nvPicPr>
        <p:blipFill>
          <a:blip r:embed="rId8" cstate="print"/>
          <a:srcRect/>
          <a:stretch>
            <a:fillRect/>
          </a:stretch>
        </p:blipFill>
        <p:spPr bwMode="auto">
          <a:xfrm>
            <a:off x="5235725" y="2248692"/>
            <a:ext cx="4389312" cy="4319127"/>
          </a:xfrm>
          <a:prstGeom prst="rect">
            <a:avLst/>
          </a:prstGeom>
          <a:noFill/>
          <a:ln w="9525">
            <a:noFill/>
            <a:miter lim="800000"/>
            <a:headEnd/>
            <a:tailEnd/>
          </a:ln>
        </p:spPr>
      </p:pic>
    </p:spTree>
    <p:extLst>
      <p:ext uri="{BB962C8B-B14F-4D97-AF65-F5344CB8AC3E}">
        <p14:creationId xmlns:p14="http://schemas.microsoft.com/office/powerpoint/2010/main" val="1707716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00300" y="523875"/>
            <a:ext cx="5553075" cy="369332"/>
          </a:xfrm>
        </p:spPr>
        <p:txBody>
          <a:bodyPr/>
          <a:lstStyle/>
          <a:p>
            <a:pPr algn="ctr"/>
            <a:r>
              <a:rPr lang="ru-RU" sz="2400" dirty="0">
                <a:solidFill>
                  <a:schemeClr val="tx2">
                    <a:lumMod val="75000"/>
                  </a:schemeClr>
                </a:solidFill>
              </a:rPr>
              <a:t>Гарантийный механизм</a:t>
            </a:r>
          </a:p>
        </p:txBody>
      </p:sp>
      <p:graphicFrame>
        <p:nvGraphicFramePr>
          <p:cNvPr id="3" name="Схема 2"/>
          <p:cNvGraphicFramePr/>
          <p:nvPr>
            <p:extLst>
              <p:ext uri="{D42A27DB-BD31-4B8C-83A1-F6EECF244321}">
                <p14:modId xmlns:p14="http://schemas.microsoft.com/office/powerpoint/2010/main" val="707903228"/>
              </p:ext>
            </p:extLst>
          </p:nvPr>
        </p:nvGraphicFramePr>
        <p:xfrm>
          <a:off x="254000" y="1390650"/>
          <a:ext cx="9379520" cy="3982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Users\ГлавСпец\Desktop\Новый логотип.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66687"/>
            <a:ext cx="2400300"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95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00300" y="523875"/>
            <a:ext cx="5553075" cy="1107996"/>
          </a:xfrm>
        </p:spPr>
        <p:txBody>
          <a:bodyPr/>
          <a:lstStyle/>
          <a:p>
            <a:pPr algn="ctr"/>
            <a:r>
              <a:rPr lang="ru-RU" sz="2400" dirty="0">
                <a:solidFill>
                  <a:schemeClr val="tx2">
                    <a:lumMod val="75000"/>
                  </a:schemeClr>
                </a:solidFill>
              </a:rPr>
              <a:t>Гарантийный механизм с привлечением </a:t>
            </a:r>
            <a:r>
              <a:rPr lang="ru-RU" sz="2400" dirty="0" err="1">
                <a:solidFill>
                  <a:schemeClr val="tx2">
                    <a:lumMod val="75000"/>
                  </a:schemeClr>
                </a:solidFill>
              </a:rPr>
              <a:t>согарантии</a:t>
            </a:r>
            <a:r>
              <a:rPr lang="ru-RU" sz="2400" dirty="0">
                <a:solidFill>
                  <a:schemeClr val="tx2">
                    <a:lumMod val="75000"/>
                  </a:schemeClr>
                </a:solidFill>
              </a:rPr>
              <a:t>             АО Корпорации МСП/ АО МСП Банка </a:t>
            </a:r>
          </a:p>
        </p:txBody>
      </p:sp>
      <p:graphicFrame>
        <p:nvGraphicFramePr>
          <p:cNvPr id="3" name="Схема 2"/>
          <p:cNvGraphicFramePr/>
          <p:nvPr>
            <p:extLst>
              <p:ext uri="{D42A27DB-BD31-4B8C-83A1-F6EECF244321}">
                <p14:modId xmlns:p14="http://schemas.microsoft.com/office/powerpoint/2010/main" val="3727133031"/>
              </p:ext>
            </p:extLst>
          </p:nvPr>
        </p:nvGraphicFramePr>
        <p:xfrm>
          <a:off x="288955" y="1660611"/>
          <a:ext cx="9361040" cy="3976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C:\Users\ГлавСпец\Desktop\Новый логотип.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66687"/>
            <a:ext cx="2400300"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561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265570" y="249604"/>
            <a:ext cx="9240837" cy="369332"/>
          </a:xfrm>
        </p:spPr>
        <p:txBody>
          <a:bodyPr>
            <a:noAutofit/>
          </a:bodyPr>
          <a:lstStyle/>
          <a:p>
            <a:pPr algn="ctr"/>
            <a:r>
              <a:rPr lang="ru-RU" sz="3200" b="1" dirty="0">
                <a:solidFill>
                  <a:srgbClr val="002060"/>
                </a:solidFill>
              </a:rPr>
              <a:t>Московский областной гарантийный фонд</a:t>
            </a:r>
            <a:endParaRPr lang="en-US" sz="3200" b="1" dirty="0">
              <a:solidFill>
                <a:srgbClr val="002060"/>
              </a:solidFill>
              <a:latin typeface="Arial Narrow" pitchFamily="34" charset="0"/>
            </a:endParaRPr>
          </a:p>
        </p:txBody>
      </p:sp>
      <p:sp>
        <p:nvSpPr>
          <p:cNvPr id="8197" name="Text Box 20"/>
          <p:cNvSpPr txBox="1">
            <a:spLocks noChangeArrowheads="1"/>
          </p:cNvSpPr>
          <p:nvPr/>
        </p:nvSpPr>
        <p:spPr bwMode="auto">
          <a:xfrm>
            <a:off x="711201" y="1933577"/>
            <a:ext cx="2955925" cy="276999"/>
          </a:xfrm>
          <a:prstGeom prst="rect">
            <a:avLst/>
          </a:prstGeom>
          <a:noFill/>
          <a:ln w="9525">
            <a:noFill/>
            <a:miter lim="800000"/>
            <a:headEnd/>
            <a:tailEnd/>
          </a:ln>
        </p:spPr>
        <p:txBody>
          <a:bodyPr wrap="square"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220" name="Text Box 20"/>
          <p:cNvSpPr txBox="1">
            <a:spLocks noChangeArrowheads="1"/>
          </p:cNvSpPr>
          <p:nvPr/>
        </p:nvSpPr>
        <p:spPr bwMode="auto">
          <a:xfrm>
            <a:off x="711201" y="3860802"/>
            <a:ext cx="2965450" cy="277813"/>
          </a:xfrm>
          <a:prstGeom prst="rect">
            <a:avLst/>
          </a:prstGeom>
          <a:noFill/>
          <a:ln w="9525">
            <a:noFill/>
            <a:miter lim="800000"/>
            <a:headEnd/>
            <a:tailEnd/>
          </a:ln>
        </p:spPr>
        <p:txBody>
          <a:bodyPr lIns="0" tIns="0" rIns="0" bIns="0">
            <a:spAutoFit/>
          </a:bodyPr>
          <a:lstStyle/>
          <a:p>
            <a:pPr marL="174625" indent="-174625" defTabSz="977900">
              <a:buFont typeface="Arial" charset="0"/>
              <a:buChar char="•"/>
            </a:pPr>
            <a:endParaRPr kumimoji="1" lang="ru-RU" dirty="0">
              <a:solidFill>
                <a:schemeClr val="tx2"/>
              </a:solidFill>
              <a:ea typeface="ＭＳ Ｐゴシック"/>
              <a:cs typeface="ＭＳ Ｐゴシック"/>
            </a:endParaRPr>
          </a:p>
        </p:txBody>
      </p:sp>
      <p:sp>
        <p:nvSpPr>
          <p:cNvPr id="8" name="Прямоугольник 7"/>
          <p:cNvSpPr/>
          <p:nvPr/>
        </p:nvSpPr>
        <p:spPr>
          <a:xfrm>
            <a:off x="402671" y="767647"/>
            <a:ext cx="4806891" cy="5717043"/>
          </a:xfrm>
          <a:prstGeom prst="rect">
            <a:avLst/>
          </a:prstGeom>
          <a:solidFill>
            <a:schemeClr val="accent1">
              <a:lumMod val="20000"/>
              <a:lumOff val="80000"/>
            </a:schemeClr>
          </a:solidFill>
        </p:spPr>
        <p:txBody>
          <a:bodyPr wrap="square">
            <a:spAutoFit/>
          </a:bodyPr>
          <a:lstStyle/>
          <a:p>
            <a:pPr algn="ctr"/>
            <a:r>
              <a:rPr lang="ru-RU" sz="1600" b="1" dirty="0">
                <a:solidFill>
                  <a:srgbClr val="002060"/>
                </a:solidFill>
              </a:rPr>
              <a:t>Условия предоставления поручительств по кредитным договорам/договорам займа </a:t>
            </a:r>
            <a:r>
              <a:rPr lang="ru-RU" sz="1400" b="1" dirty="0">
                <a:solidFill>
                  <a:schemeClr val="tx2"/>
                </a:solidFill>
                <a:latin typeface="Arial" pitchFamily="34" charset="0"/>
                <a:cs typeface="Arial" pitchFamily="34" charset="0"/>
              </a:rPr>
              <a:t>:</a:t>
            </a:r>
            <a:endParaRPr lang="ru-RU" sz="1400" b="1" i="1" dirty="0">
              <a:solidFill>
                <a:schemeClr val="tx2"/>
              </a:solidFill>
              <a:latin typeface="Arial" pitchFamily="34" charset="0"/>
              <a:cs typeface="Arial" pitchFamily="34" charset="0"/>
            </a:endParaRPr>
          </a:p>
          <a:p>
            <a:pPr marL="108000" indent="-180975">
              <a:buFont typeface="Wingdings" pitchFamily="2" charset="2"/>
              <a:buChar char="§"/>
            </a:pPr>
            <a:r>
              <a:rPr lang="ru-RU" sz="1600" dirty="0">
                <a:solidFill>
                  <a:srgbClr val="002060"/>
                </a:solidFill>
              </a:rPr>
              <a:t>до 50% от суммы кредита; *</a:t>
            </a:r>
          </a:p>
          <a:p>
            <a:pPr marL="108000" indent="-180975">
              <a:buFont typeface="Wingdings" pitchFamily="2" charset="2"/>
              <a:buChar char="§"/>
            </a:pPr>
            <a:r>
              <a:rPr lang="ru-RU" sz="1600" dirty="0">
                <a:solidFill>
                  <a:srgbClr val="002060"/>
                </a:solidFill>
              </a:rPr>
              <a:t>на срок до 5 лет (</a:t>
            </a:r>
            <a:r>
              <a:rPr lang="ru-RU" sz="1200" dirty="0">
                <a:solidFill>
                  <a:srgbClr val="002060"/>
                </a:solidFill>
              </a:rPr>
              <a:t>торговля 18 мес</a:t>
            </a:r>
            <a:r>
              <a:rPr lang="ru-RU" sz="1600" dirty="0">
                <a:solidFill>
                  <a:srgbClr val="002060"/>
                </a:solidFill>
              </a:rPr>
              <a:t>.);</a:t>
            </a:r>
          </a:p>
          <a:p>
            <a:pPr marL="108000" indent="-180975">
              <a:buFont typeface="Wingdings" pitchFamily="2" charset="2"/>
              <a:buChar char="§"/>
            </a:pPr>
            <a:r>
              <a:rPr lang="ru-RU" sz="1600" dirty="0">
                <a:solidFill>
                  <a:srgbClr val="002060"/>
                </a:solidFill>
              </a:rPr>
              <a:t>максимальная сумма 42 млн. руб.;</a:t>
            </a:r>
          </a:p>
          <a:p>
            <a:pPr marL="108000" indent="-180975">
              <a:buFont typeface="Wingdings" pitchFamily="2" charset="2"/>
              <a:buChar char="§"/>
            </a:pPr>
            <a:r>
              <a:rPr lang="ru-RU" sz="1600" dirty="0">
                <a:solidFill>
                  <a:srgbClr val="002060"/>
                </a:solidFill>
              </a:rPr>
              <a:t>вознаграждение Фонда 1-2% годовых от суммы поручительства</a:t>
            </a:r>
          </a:p>
          <a:p>
            <a:pPr marL="108000" indent="-180975">
              <a:buFont typeface="Wingdings" pitchFamily="2" charset="2"/>
              <a:buChar char="§"/>
            </a:pPr>
            <a:endParaRPr lang="ru-RU" sz="1600" dirty="0">
              <a:solidFill>
                <a:srgbClr val="002060"/>
              </a:solidFill>
            </a:endParaRPr>
          </a:p>
          <a:p>
            <a:pPr algn="ctr"/>
            <a:r>
              <a:rPr lang="ru-RU" sz="1600" b="1" dirty="0">
                <a:solidFill>
                  <a:srgbClr val="002060"/>
                </a:solidFill>
              </a:rPr>
              <a:t>Условия предоставления поручительств по банковским гарантиям </a:t>
            </a:r>
            <a:r>
              <a:rPr lang="ru-RU" sz="1400" b="1" dirty="0">
                <a:solidFill>
                  <a:schemeClr val="tx2"/>
                </a:solidFill>
                <a:latin typeface="Arial" pitchFamily="34" charset="0"/>
                <a:cs typeface="Arial" pitchFamily="34" charset="0"/>
              </a:rPr>
              <a:t>:</a:t>
            </a:r>
            <a:endParaRPr lang="ru-RU" sz="1400" b="1" i="1" dirty="0">
              <a:solidFill>
                <a:schemeClr val="tx2"/>
              </a:solidFill>
              <a:latin typeface="Arial" pitchFamily="34" charset="0"/>
              <a:cs typeface="Arial" pitchFamily="34" charset="0"/>
            </a:endParaRPr>
          </a:p>
          <a:p>
            <a:pPr marL="108000" indent="-180975">
              <a:buFont typeface="Wingdings" pitchFamily="2" charset="2"/>
              <a:buChar char="§"/>
            </a:pPr>
            <a:r>
              <a:rPr lang="ru-RU" sz="1600" dirty="0">
                <a:solidFill>
                  <a:srgbClr val="002060"/>
                </a:solidFill>
              </a:rPr>
              <a:t>до 50% от суммы гарантии;</a:t>
            </a:r>
          </a:p>
          <a:p>
            <a:pPr marL="108000" indent="-180975">
              <a:buFont typeface="Wingdings" pitchFamily="2" charset="2"/>
              <a:buChar char="§"/>
            </a:pPr>
            <a:r>
              <a:rPr lang="ru-RU" sz="1600" dirty="0">
                <a:solidFill>
                  <a:srgbClr val="002060"/>
                </a:solidFill>
              </a:rPr>
              <a:t>на срок до 3 лет;</a:t>
            </a:r>
          </a:p>
          <a:p>
            <a:pPr marL="108000" indent="-180975">
              <a:buFont typeface="Wingdings" pitchFamily="2" charset="2"/>
              <a:buChar char="§"/>
            </a:pPr>
            <a:r>
              <a:rPr lang="ru-RU" sz="1600" dirty="0">
                <a:solidFill>
                  <a:srgbClr val="002060"/>
                </a:solidFill>
              </a:rPr>
              <a:t>максимальная сумма 30 млн. руб.;</a:t>
            </a:r>
          </a:p>
          <a:p>
            <a:pPr marL="108000" indent="-180975">
              <a:buFont typeface="Wingdings" pitchFamily="2" charset="2"/>
              <a:buChar char="§"/>
            </a:pPr>
            <a:r>
              <a:rPr lang="ru-RU" sz="1600" dirty="0">
                <a:solidFill>
                  <a:srgbClr val="002060"/>
                </a:solidFill>
              </a:rPr>
              <a:t>вознаграждение Фонда 1% годовых от суммы поручительства</a:t>
            </a:r>
          </a:p>
          <a:p>
            <a:pPr algn="ctr"/>
            <a:r>
              <a:rPr lang="ru-RU" sz="1600" b="1" dirty="0">
                <a:solidFill>
                  <a:srgbClr val="002060"/>
                </a:solidFill>
              </a:rPr>
              <a:t>Условия </a:t>
            </a:r>
            <a:r>
              <a:rPr lang="ru-RU" sz="1600" b="1" dirty="0" err="1">
                <a:solidFill>
                  <a:srgbClr val="002060"/>
                </a:solidFill>
              </a:rPr>
              <a:t>предосталения</a:t>
            </a:r>
            <a:r>
              <a:rPr lang="ru-RU" sz="1600" b="1" dirty="0">
                <a:solidFill>
                  <a:srgbClr val="002060"/>
                </a:solidFill>
              </a:rPr>
              <a:t> поручительств по договорам лизинга </a:t>
            </a:r>
            <a:r>
              <a:rPr lang="ru-RU" sz="1400" b="1" dirty="0">
                <a:solidFill>
                  <a:schemeClr val="tx2"/>
                </a:solidFill>
                <a:latin typeface="Arial" pitchFamily="34" charset="0"/>
                <a:cs typeface="Arial" pitchFamily="34" charset="0"/>
              </a:rPr>
              <a:t>:</a:t>
            </a:r>
            <a:endParaRPr lang="ru-RU" sz="1400" b="1" i="1" dirty="0">
              <a:solidFill>
                <a:schemeClr val="tx2"/>
              </a:solidFill>
              <a:latin typeface="Arial" pitchFamily="34" charset="0"/>
              <a:cs typeface="Arial" pitchFamily="34" charset="0"/>
            </a:endParaRPr>
          </a:p>
          <a:p>
            <a:pPr marL="108000" indent="-180975">
              <a:buFont typeface="Wingdings" pitchFamily="2" charset="2"/>
              <a:buChar char="§"/>
            </a:pPr>
            <a:r>
              <a:rPr lang="ru-RU" sz="1600" dirty="0">
                <a:solidFill>
                  <a:srgbClr val="002060"/>
                </a:solidFill>
              </a:rPr>
              <a:t>до 50% от суммы лизинга;</a:t>
            </a:r>
          </a:p>
          <a:p>
            <a:pPr marL="108000" indent="-180975">
              <a:buFont typeface="Wingdings" pitchFamily="2" charset="2"/>
              <a:buChar char="§"/>
            </a:pPr>
            <a:r>
              <a:rPr lang="ru-RU" sz="1600" dirty="0">
                <a:solidFill>
                  <a:srgbClr val="002060"/>
                </a:solidFill>
              </a:rPr>
              <a:t>на срок до 5 лет;</a:t>
            </a:r>
          </a:p>
          <a:p>
            <a:pPr marL="108000" indent="-180975">
              <a:buFont typeface="Wingdings" pitchFamily="2" charset="2"/>
              <a:buChar char="§"/>
            </a:pPr>
            <a:r>
              <a:rPr lang="ru-RU" sz="1600" dirty="0">
                <a:solidFill>
                  <a:srgbClr val="002060"/>
                </a:solidFill>
              </a:rPr>
              <a:t>максимальная сумма 42 млн. руб.;</a:t>
            </a:r>
          </a:p>
          <a:p>
            <a:pPr marL="108000" indent="-180975">
              <a:buFont typeface="Wingdings" pitchFamily="2" charset="2"/>
              <a:buChar char="§"/>
            </a:pPr>
            <a:r>
              <a:rPr lang="ru-RU" sz="1600" dirty="0">
                <a:solidFill>
                  <a:srgbClr val="002060"/>
                </a:solidFill>
              </a:rPr>
              <a:t>вознаграждение Фонда 0,75% годовых от суммы поручительства</a:t>
            </a:r>
          </a:p>
          <a:p>
            <a:endParaRPr lang="ru-RU" sz="1600" dirty="0">
              <a:solidFill>
                <a:srgbClr val="002060"/>
              </a:solidFill>
            </a:endParaRPr>
          </a:p>
        </p:txBody>
      </p:sp>
      <p:sp>
        <p:nvSpPr>
          <p:cNvPr id="11" name="Прямоугольник 10"/>
          <p:cNvSpPr/>
          <p:nvPr/>
        </p:nvSpPr>
        <p:spPr>
          <a:xfrm>
            <a:off x="5486399" y="1362077"/>
            <a:ext cx="4253219" cy="4524315"/>
          </a:xfrm>
          <a:prstGeom prst="rect">
            <a:avLst/>
          </a:prstGeom>
          <a:solidFill>
            <a:schemeClr val="accent1">
              <a:lumMod val="20000"/>
              <a:lumOff val="80000"/>
            </a:schemeClr>
          </a:solidFill>
        </p:spPr>
        <p:txBody>
          <a:bodyPr wrap="square">
            <a:spAutoFit/>
          </a:bodyPr>
          <a:lstStyle/>
          <a:p>
            <a:pPr algn="ctr"/>
            <a:r>
              <a:rPr lang="ru-RU" sz="1600" b="1" dirty="0">
                <a:solidFill>
                  <a:srgbClr val="002060"/>
                </a:solidFill>
              </a:rPr>
              <a:t>Требования к МСП:</a:t>
            </a:r>
          </a:p>
          <a:p>
            <a:pPr algn="ctr"/>
            <a:endParaRPr lang="ru-RU" sz="1600" dirty="0"/>
          </a:p>
          <a:p>
            <a:pPr marL="108000" indent="-180975">
              <a:buFont typeface="Wingdings" pitchFamily="2" charset="2"/>
              <a:buChar char="§"/>
            </a:pPr>
            <a:r>
              <a:rPr lang="ru-RU" sz="1600" dirty="0"/>
              <a:t> </a:t>
            </a:r>
            <a:r>
              <a:rPr lang="ru-RU" sz="1600" dirty="0">
                <a:solidFill>
                  <a:srgbClr val="002060"/>
                </a:solidFill>
              </a:rPr>
              <a:t>МСП Московской области старше  3-х </a:t>
            </a:r>
          </a:p>
          <a:p>
            <a:r>
              <a:rPr lang="ru-RU" sz="1600" dirty="0">
                <a:solidFill>
                  <a:srgbClr val="002060"/>
                </a:solidFill>
              </a:rPr>
              <a:t>     месяцев со дня регистрации;</a:t>
            </a:r>
          </a:p>
          <a:p>
            <a:endParaRPr lang="ru-RU" sz="1600" dirty="0">
              <a:solidFill>
                <a:srgbClr val="002060"/>
              </a:solidFill>
            </a:endParaRPr>
          </a:p>
          <a:p>
            <a:pPr marL="108000" indent="-180975">
              <a:buFont typeface="Wingdings" pitchFamily="2" charset="2"/>
              <a:buChar char="§"/>
            </a:pPr>
            <a:r>
              <a:rPr lang="ru-RU" sz="1600" dirty="0">
                <a:solidFill>
                  <a:srgbClr val="002060"/>
                </a:solidFill>
              </a:rPr>
              <a:t>Без долгов по налогам; </a:t>
            </a:r>
          </a:p>
          <a:p>
            <a:endParaRPr lang="ru-RU" sz="1600" dirty="0">
              <a:solidFill>
                <a:srgbClr val="002060"/>
              </a:solidFill>
            </a:endParaRPr>
          </a:p>
          <a:p>
            <a:pPr marL="108000" indent="-180975">
              <a:buFont typeface="Wingdings" pitchFamily="2" charset="2"/>
              <a:buChar char="§"/>
            </a:pPr>
            <a:r>
              <a:rPr lang="ru-RU" sz="1600" dirty="0">
                <a:solidFill>
                  <a:srgbClr val="002060"/>
                </a:solidFill>
              </a:rPr>
              <a:t>С собственным залоговым обеспечением в объеме не менее 50%</a:t>
            </a:r>
          </a:p>
          <a:p>
            <a:pPr marL="108000" indent="-180975">
              <a:buFont typeface="Wingdings" pitchFamily="2" charset="2"/>
              <a:buChar char="§"/>
            </a:pPr>
            <a:endParaRPr lang="ru-RU" sz="1600" dirty="0">
              <a:solidFill>
                <a:srgbClr val="002060"/>
              </a:solidFill>
            </a:endParaRPr>
          </a:p>
          <a:p>
            <a:pPr algn="ctr"/>
            <a:r>
              <a:rPr lang="ru-RU" sz="1600" b="1" dirty="0">
                <a:solidFill>
                  <a:srgbClr val="002060"/>
                </a:solidFill>
              </a:rPr>
              <a:t>Запрещенные виды деятельности: </a:t>
            </a:r>
          </a:p>
          <a:p>
            <a:pPr algn="ctr"/>
            <a:endParaRPr lang="ru-RU" sz="1600" b="1" dirty="0">
              <a:solidFill>
                <a:srgbClr val="002060"/>
              </a:solidFill>
            </a:endParaRPr>
          </a:p>
          <a:p>
            <a:pPr marL="108000" indent="-180975">
              <a:buFont typeface="Wingdings" pitchFamily="2" charset="2"/>
              <a:buChar char="§"/>
            </a:pPr>
            <a:r>
              <a:rPr lang="ru-RU" sz="1600" dirty="0">
                <a:solidFill>
                  <a:srgbClr val="002060"/>
                </a:solidFill>
              </a:rPr>
              <a:t>Производство и реализация подакцизных товаров;</a:t>
            </a:r>
          </a:p>
          <a:p>
            <a:pPr marL="108000" indent="-180975">
              <a:buFont typeface="Wingdings" pitchFamily="2" charset="2"/>
              <a:buChar char="§"/>
            </a:pPr>
            <a:r>
              <a:rPr lang="ru-RU" sz="1600" dirty="0">
                <a:solidFill>
                  <a:srgbClr val="002060"/>
                </a:solidFill>
              </a:rPr>
              <a:t>Игорный бизнес, ломбарды;</a:t>
            </a:r>
          </a:p>
          <a:p>
            <a:pPr marL="108000" indent="-180975">
              <a:buFont typeface="Wingdings" pitchFamily="2" charset="2"/>
              <a:buChar char="§"/>
            </a:pPr>
            <a:r>
              <a:rPr lang="ru-RU" sz="1600" dirty="0">
                <a:solidFill>
                  <a:srgbClr val="002060"/>
                </a:solidFill>
              </a:rPr>
              <a:t>Добыча и реализация полезных ископаемых</a:t>
            </a:r>
          </a:p>
          <a:p>
            <a:pPr algn="just"/>
            <a:r>
              <a:rPr lang="ru-RU" sz="1600" dirty="0">
                <a:solidFill>
                  <a:srgbClr val="002060"/>
                </a:solidFill>
              </a:rPr>
              <a:t> </a:t>
            </a:r>
          </a:p>
        </p:txBody>
      </p:sp>
    </p:spTree>
    <p:extLst>
      <p:ext uri="{BB962C8B-B14F-4D97-AF65-F5344CB8AC3E}">
        <p14:creationId xmlns:p14="http://schemas.microsoft.com/office/powerpoint/2010/main" val="978232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4938" y="2117725"/>
            <a:ext cx="9526587" cy="430887"/>
          </a:xfrm>
        </p:spPr>
        <p:txBody>
          <a:bodyPr/>
          <a:lstStyle/>
          <a:p>
            <a:pPr marL="0" indent="0">
              <a:buNone/>
            </a:pPr>
            <a:r>
              <a:rPr lang="ru-RU" b="1" dirty="0">
                <a:solidFill>
                  <a:schemeClr val="accent6">
                    <a:lumMod val="50000"/>
                  </a:schemeClr>
                </a:solidFill>
              </a:rPr>
              <a:t/>
            </a:r>
            <a:br>
              <a:rPr lang="ru-RU" b="1" dirty="0">
                <a:solidFill>
                  <a:schemeClr val="accent6">
                    <a:lumMod val="50000"/>
                  </a:schemeClr>
                </a:solidFill>
              </a:rPr>
            </a:br>
            <a:endParaRPr lang="ru-RU" dirty="0"/>
          </a:p>
        </p:txBody>
      </p:sp>
      <p:sp>
        <p:nvSpPr>
          <p:cNvPr id="4" name="Номер слайда 3"/>
          <p:cNvSpPr>
            <a:spLocks noGrp="1"/>
          </p:cNvSpPr>
          <p:nvPr>
            <p:ph type="sldNum" sz="quarter" idx="10"/>
          </p:nvPr>
        </p:nvSpPr>
        <p:spPr/>
        <p:txBody>
          <a:bodyPr/>
          <a:lstStyle/>
          <a:p>
            <a:pPr>
              <a:defRPr/>
            </a:pPr>
            <a:fld id="{35C6A0B1-8A38-4A9D-916C-09223C1737FE}" type="slidenum">
              <a:rPr lang="en-US" altLang="ru-RU" smtClean="0"/>
              <a:pPr>
                <a:defRPr/>
              </a:pPr>
              <a:t>5</a:t>
            </a:fld>
            <a:endParaRPr lang="en-US" altLang="ru-RU"/>
          </a:p>
        </p:txBody>
      </p:sp>
      <p:sp>
        <p:nvSpPr>
          <p:cNvPr id="5" name="Заголовок 1"/>
          <p:cNvSpPr>
            <a:spLocks noGrp="1"/>
          </p:cNvSpPr>
          <p:nvPr>
            <p:ph type="title"/>
          </p:nvPr>
        </p:nvSpPr>
        <p:spPr>
          <a:xfrm>
            <a:off x="2314575" y="-95250"/>
            <a:ext cx="7058025" cy="546100"/>
          </a:xfrm>
        </p:spPr>
        <p:txBody>
          <a:bodyPr>
            <a:normAutofit fontScale="90000"/>
          </a:bodyPr>
          <a:lstStyle/>
          <a:p>
            <a:pPr algn="ctr"/>
            <a:r>
              <a:rPr lang="ru-RU" b="1" dirty="0">
                <a:solidFill>
                  <a:schemeClr val="accent6">
                    <a:lumMod val="75000"/>
                  </a:schemeClr>
                </a:solidFill>
              </a:rPr>
              <a:t/>
            </a:r>
            <a:br>
              <a:rPr lang="ru-RU" b="1" dirty="0">
                <a:solidFill>
                  <a:schemeClr val="accent6">
                    <a:lumMod val="75000"/>
                  </a:schemeClr>
                </a:solidFill>
              </a:rPr>
            </a:br>
            <a:r>
              <a:rPr lang="ru-RU" sz="3600" dirty="0">
                <a:solidFill>
                  <a:srgbClr val="002060"/>
                </a:solidFill>
              </a:rPr>
              <a:t>Приоритетные направления </a:t>
            </a:r>
            <a:br>
              <a:rPr lang="ru-RU" sz="3600" dirty="0">
                <a:solidFill>
                  <a:srgbClr val="002060"/>
                </a:solidFill>
              </a:rPr>
            </a:br>
            <a:r>
              <a:rPr lang="ru-RU" sz="3600" dirty="0">
                <a:solidFill>
                  <a:srgbClr val="002060"/>
                </a:solidFill>
              </a:rPr>
              <a:t>деятельности МСП:</a:t>
            </a:r>
            <a:endParaRPr lang="ru-RU" dirty="0">
              <a:solidFill>
                <a:schemeClr val="accent6">
                  <a:lumMod val="75000"/>
                </a:schemeClr>
              </a:solidFill>
            </a:endParaRPr>
          </a:p>
        </p:txBody>
      </p:sp>
      <p:sp>
        <p:nvSpPr>
          <p:cNvPr id="6" name="TextBox 5"/>
          <p:cNvSpPr txBox="1"/>
          <p:nvPr/>
        </p:nvSpPr>
        <p:spPr>
          <a:xfrm>
            <a:off x="333375" y="1334531"/>
            <a:ext cx="9296399" cy="5601533"/>
          </a:xfrm>
          <a:prstGeom prst="rect">
            <a:avLst/>
          </a:prstGeom>
          <a:noFill/>
        </p:spPr>
        <p:txBody>
          <a:bodyPr wrap="square" rtlCol="0">
            <a:spAutoFit/>
          </a:bodyPr>
          <a:lstStyle/>
          <a:p>
            <a:pPr marL="285750" indent="-285750">
              <a:buFont typeface="Wingdings" panose="05000000000000000000" pitchFamily="2" charset="2"/>
              <a:buChar char="§"/>
            </a:pPr>
            <a:r>
              <a:rPr lang="ru-RU" sz="2000" dirty="0"/>
              <a:t>Научные исследования и разработки;</a:t>
            </a:r>
          </a:p>
          <a:p>
            <a:pPr marL="285750" indent="-285750"/>
            <a:endParaRPr lang="ru-RU" sz="2000" dirty="0"/>
          </a:p>
          <a:p>
            <a:pPr marL="285750" indent="-285750">
              <a:buFont typeface="Wingdings" panose="05000000000000000000" pitchFamily="2" charset="2"/>
              <a:buChar char="§"/>
            </a:pPr>
            <a:r>
              <a:rPr lang="ru-RU" sz="2000" dirty="0"/>
              <a:t>Деятельность, связанная с использованием вычислительной техники и информационных технологий;</a:t>
            </a:r>
          </a:p>
          <a:p>
            <a:endParaRPr lang="ru-RU" sz="2000" dirty="0"/>
          </a:p>
          <a:p>
            <a:pPr marL="285750" indent="-285750">
              <a:buFont typeface="Wingdings" panose="05000000000000000000" pitchFamily="2" charset="2"/>
              <a:buChar char="§"/>
            </a:pPr>
            <a:r>
              <a:rPr lang="ru-RU" sz="2000" dirty="0"/>
              <a:t>Обрабатывающие производства;</a:t>
            </a:r>
          </a:p>
          <a:p>
            <a:endParaRPr lang="ru-RU" sz="2000" dirty="0"/>
          </a:p>
          <a:p>
            <a:pPr marL="285750" indent="-285750">
              <a:buFont typeface="Wingdings" panose="05000000000000000000" pitchFamily="2" charset="2"/>
              <a:buChar char="§"/>
            </a:pPr>
            <a:r>
              <a:rPr lang="ru-RU" sz="2000" dirty="0"/>
              <a:t>Строительство;</a:t>
            </a:r>
          </a:p>
          <a:p>
            <a:endParaRPr lang="ru-RU" sz="2000" dirty="0"/>
          </a:p>
          <a:p>
            <a:pPr marL="285750" indent="-285750">
              <a:buFont typeface="Wingdings" panose="05000000000000000000" pitchFamily="2" charset="2"/>
              <a:buChar char="§"/>
            </a:pPr>
            <a:r>
              <a:rPr lang="ru-RU" sz="2000" dirty="0"/>
              <a:t>Сельское хозяйство, охота и предоставление услуг в этой области; лесное хозяйство, рыболовство, рыбоводство и предоставление услуг в этой области;</a:t>
            </a:r>
          </a:p>
          <a:p>
            <a:endParaRPr lang="ru-RU" sz="2000" dirty="0"/>
          </a:p>
          <a:p>
            <a:pPr marL="285750" indent="-285750">
              <a:buFont typeface="Wingdings" panose="05000000000000000000" pitchFamily="2" charset="2"/>
              <a:buChar char="§"/>
            </a:pPr>
            <a:r>
              <a:rPr lang="ru-RU" sz="2000" dirty="0"/>
              <a:t>Образование и здравоохранение, деятельность в области культуры, спорта, организации досуга и развлечений;</a:t>
            </a:r>
          </a:p>
          <a:p>
            <a:endParaRPr lang="ru-RU" sz="2000" dirty="0"/>
          </a:p>
          <a:p>
            <a:pPr marL="285750" indent="-285750">
              <a:buFont typeface="Wingdings" panose="05000000000000000000" pitchFamily="2" charset="2"/>
              <a:buChar char="§"/>
            </a:pPr>
            <a:r>
              <a:rPr lang="ru-RU" sz="2000" dirty="0"/>
              <a:t>Деятельность по предоставлению прочих персональных услуг</a:t>
            </a:r>
          </a:p>
          <a:p>
            <a:pPr marL="285750" indent="-285750">
              <a:buFont typeface="Wingdings" panose="05000000000000000000" pitchFamily="2" charset="2"/>
              <a:buChar char="§"/>
            </a:pPr>
            <a:endParaRPr lang="ru-RU" dirty="0"/>
          </a:p>
        </p:txBody>
      </p:sp>
      <p:pic>
        <p:nvPicPr>
          <p:cNvPr id="7" name="Picture 2" descr="C:\Users\ГлавСпец\Desktop\Новый логотип.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6687"/>
            <a:ext cx="2400300"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01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5750"/>
            <a:ext cx="7086600" cy="470218"/>
          </a:xfrm>
        </p:spPr>
        <p:txBody>
          <a:bodyPr/>
          <a:lstStyle/>
          <a:p>
            <a:pPr algn="ctr"/>
            <a:r>
              <a:rPr lang="ru-RU" sz="3200" dirty="0">
                <a:solidFill>
                  <a:srgbClr val="002060"/>
                </a:solidFill>
              </a:rPr>
              <a:t>Как получить поручительство Фонда</a:t>
            </a:r>
          </a:p>
        </p:txBody>
      </p:sp>
      <p:graphicFrame>
        <p:nvGraphicFramePr>
          <p:cNvPr id="4" name="Схема 3"/>
          <p:cNvGraphicFramePr/>
          <p:nvPr>
            <p:extLst>
              <p:ext uri="{D42A27DB-BD31-4B8C-83A1-F6EECF244321}">
                <p14:modId xmlns:p14="http://schemas.microsoft.com/office/powerpoint/2010/main" val="3433105319"/>
              </p:ext>
            </p:extLst>
          </p:nvPr>
        </p:nvGraphicFramePr>
        <p:xfrm>
          <a:off x="581025" y="1666875"/>
          <a:ext cx="8867775"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ГлавСпец\Desktop\Новый логотип.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38112"/>
            <a:ext cx="2400300"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3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52600" y="228601"/>
            <a:ext cx="7620000" cy="984885"/>
          </a:xfrm>
        </p:spPr>
        <p:txBody>
          <a:bodyPr/>
          <a:lstStyle/>
          <a:p>
            <a:pPr algn="ctr"/>
            <a:r>
              <a:rPr lang="ru-RU" sz="3200" dirty="0">
                <a:solidFill>
                  <a:srgbClr val="002060"/>
                </a:solidFill>
              </a:rPr>
              <a:t>Преимущества работы с </a:t>
            </a:r>
            <a:br>
              <a:rPr lang="ru-RU" sz="3200" dirty="0">
                <a:solidFill>
                  <a:srgbClr val="002060"/>
                </a:solidFill>
              </a:rPr>
            </a:br>
            <a:r>
              <a:rPr lang="ru-RU" sz="3200" dirty="0">
                <a:solidFill>
                  <a:srgbClr val="002060"/>
                </a:solidFill>
              </a:rPr>
              <a:t>Фондом:</a:t>
            </a:r>
          </a:p>
        </p:txBody>
      </p:sp>
      <p:sp>
        <p:nvSpPr>
          <p:cNvPr id="4" name="Прямоугольник 3"/>
          <p:cNvSpPr/>
          <p:nvPr/>
        </p:nvSpPr>
        <p:spPr>
          <a:xfrm>
            <a:off x="571499" y="1242775"/>
            <a:ext cx="8734425" cy="5078313"/>
          </a:xfrm>
          <a:prstGeom prst="rect">
            <a:avLst/>
          </a:prstGeom>
          <a:solidFill>
            <a:schemeClr val="accent1">
              <a:lumMod val="20000"/>
              <a:lumOff val="80000"/>
            </a:schemeClr>
          </a:solidFill>
        </p:spPr>
        <p:txBody>
          <a:bodyPr wrap="square">
            <a:spAutoFit/>
          </a:bodyPr>
          <a:lstStyle/>
          <a:p>
            <a:pPr marL="285750" indent="-285750" algn="just">
              <a:buFont typeface="Wingdings" panose="05000000000000000000" pitchFamily="2" charset="2"/>
              <a:buChar char="q"/>
            </a:pPr>
            <a:r>
              <a:rPr lang="ru-RU" b="1" dirty="0">
                <a:solidFill>
                  <a:schemeClr val="tx2">
                    <a:lumMod val="75000"/>
                  </a:schemeClr>
                </a:solidFill>
              </a:rPr>
              <a:t>Возможность получения кредита/ займа/ банковской гарантии/ лизинга при отсутствии 100% собственного обеспечения (достаточно иметь от 30% до 50%);</a:t>
            </a:r>
          </a:p>
          <a:p>
            <a:pPr marL="285750" indent="-285750" algn="just"/>
            <a:endParaRPr lang="ru-RU" b="1" dirty="0">
              <a:solidFill>
                <a:schemeClr val="tx2">
                  <a:lumMod val="75000"/>
                </a:schemeClr>
              </a:solidFill>
            </a:endParaRPr>
          </a:p>
          <a:p>
            <a:pPr marL="285750" lvl="0" indent="-285750" algn="just">
              <a:buFont typeface="Wingdings" panose="05000000000000000000" pitchFamily="2" charset="2"/>
              <a:buChar char="q"/>
            </a:pPr>
            <a:r>
              <a:rPr lang="ru-RU" b="1" dirty="0">
                <a:solidFill>
                  <a:schemeClr val="tx2">
                    <a:lumMod val="75000"/>
                  </a:schemeClr>
                </a:solidFill>
              </a:rPr>
              <a:t>Сэкономить на страховании залога и оценки стоимости залога;</a:t>
            </a:r>
          </a:p>
          <a:p>
            <a:pPr algn="just"/>
            <a:endParaRPr lang="ru-RU" b="1" dirty="0">
              <a:solidFill>
                <a:schemeClr val="tx2">
                  <a:lumMod val="75000"/>
                </a:schemeClr>
              </a:solidFill>
            </a:endParaRPr>
          </a:p>
          <a:p>
            <a:pPr marL="285750" indent="-285750" algn="just">
              <a:buFont typeface="Wingdings" panose="05000000000000000000" pitchFamily="2" charset="2"/>
              <a:buChar char="q"/>
            </a:pPr>
            <a:r>
              <a:rPr lang="ru-RU" b="1" dirty="0">
                <a:solidFill>
                  <a:schemeClr val="tx2">
                    <a:lumMod val="75000"/>
                  </a:schemeClr>
                </a:solidFill>
              </a:rPr>
              <a:t> Простота схемы получения поручительства (не требуется специального предварительного обращения в Фонд за получением поручительства);</a:t>
            </a:r>
          </a:p>
          <a:p>
            <a:pPr algn="just"/>
            <a:endParaRPr lang="ru-RU" b="1" dirty="0">
              <a:solidFill>
                <a:schemeClr val="tx2">
                  <a:lumMod val="75000"/>
                </a:schemeClr>
              </a:solidFill>
            </a:endParaRPr>
          </a:p>
          <a:p>
            <a:pPr marL="285750" indent="-285750" algn="just">
              <a:buFont typeface="Wingdings" panose="05000000000000000000" pitchFamily="2" charset="2"/>
              <a:buChar char="q"/>
            </a:pPr>
            <a:r>
              <a:rPr lang="ru-RU" b="1" dirty="0">
                <a:solidFill>
                  <a:schemeClr val="tx2">
                    <a:lumMod val="75000"/>
                  </a:schemeClr>
                </a:solidFill>
              </a:rPr>
              <a:t>Отсутствие необходимости сбора документов специально для Фонда; </a:t>
            </a:r>
          </a:p>
          <a:p>
            <a:pPr algn="just"/>
            <a:endParaRPr lang="ru-RU" b="1" dirty="0">
              <a:solidFill>
                <a:schemeClr val="tx2">
                  <a:lumMod val="75000"/>
                </a:schemeClr>
              </a:solidFill>
            </a:endParaRPr>
          </a:p>
          <a:p>
            <a:pPr marL="285750" indent="-285750" algn="just">
              <a:buFont typeface="Wingdings" panose="05000000000000000000" pitchFamily="2" charset="2"/>
              <a:buChar char="q"/>
            </a:pPr>
            <a:r>
              <a:rPr lang="ru-RU" b="1" dirty="0">
                <a:solidFill>
                  <a:schemeClr val="tx2">
                    <a:lumMod val="75000"/>
                  </a:schemeClr>
                </a:solidFill>
              </a:rPr>
              <a:t>Быстрота принятия решения о предоставлении поручительства</a:t>
            </a:r>
          </a:p>
          <a:p>
            <a:pPr algn="just"/>
            <a:r>
              <a:rPr lang="ru-RU" b="1" dirty="0">
                <a:solidFill>
                  <a:schemeClr val="tx2">
                    <a:lumMod val="75000"/>
                  </a:schemeClr>
                </a:solidFill>
              </a:rPr>
              <a:t>    ( в срок до 10рабочих дней);</a:t>
            </a:r>
          </a:p>
          <a:p>
            <a:pPr algn="just"/>
            <a:endParaRPr lang="ru-RU" b="1" dirty="0">
              <a:solidFill>
                <a:schemeClr val="tx2">
                  <a:lumMod val="75000"/>
                </a:schemeClr>
              </a:solidFill>
            </a:endParaRPr>
          </a:p>
          <a:p>
            <a:pPr marL="285750" indent="-285750" algn="just">
              <a:buFont typeface="Wingdings" panose="05000000000000000000" pitchFamily="2" charset="2"/>
              <a:buChar char="q"/>
            </a:pPr>
            <a:r>
              <a:rPr lang="ru-RU" b="1" dirty="0">
                <a:solidFill>
                  <a:schemeClr val="tx2">
                    <a:lumMod val="75000"/>
                  </a:schemeClr>
                </a:solidFill>
              </a:rPr>
              <a:t>Критерии предоставления поручительства Фондом являются простыми и понятными (размещены на сайте Фонда) и соответствуют критериям выдачи кредита/банковской гарантии Партнерами</a:t>
            </a:r>
          </a:p>
        </p:txBody>
      </p:sp>
      <p:pic>
        <p:nvPicPr>
          <p:cNvPr id="5" name="Picture 2" descr="C:\Users\ГлавСпец\Desktop\Новый логотип.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66687"/>
            <a:ext cx="2400300"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818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pPr>
              <a:defRPr/>
            </a:pPr>
            <a:fld id="{A75F70F0-0F10-43DB-B21C-44BBECAE22B0}" type="slidenum">
              <a:rPr lang="en-US" altLang="ru-RU" smtClean="0"/>
              <a:pPr>
                <a:defRPr/>
              </a:pPr>
              <a:t>8</a:t>
            </a:fld>
            <a:endParaRPr lang="en-US" altLang="ru-RU"/>
          </a:p>
        </p:txBody>
      </p:sp>
      <p:graphicFrame>
        <p:nvGraphicFramePr>
          <p:cNvPr id="5" name="Таблица 4"/>
          <p:cNvGraphicFramePr>
            <a:graphicFrameLocks noGrp="1"/>
          </p:cNvGraphicFramePr>
          <p:nvPr>
            <p:extLst>
              <p:ext uri="{D42A27DB-BD31-4B8C-83A1-F6EECF244321}">
                <p14:modId xmlns:p14="http://schemas.microsoft.com/office/powerpoint/2010/main" val="2003039715"/>
              </p:ext>
            </p:extLst>
          </p:nvPr>
        </p:nvGraphicFramePr>
        <p:xfrm>
          <a:off x="762000" y="1529425"/>
          <a:ext cx="8674101" cy="2604426"/>
        </p:xfrm>
        <a:graphic>
          <a:graphicData uri="http://schemas.openxmlformats.org/drawingml/2006/table">
            <a:tbl>
              <a:tblPr bandRow="1">
                <a:tableStyleId>{5C22544A-7EE6-4342-B048-85BDC9FD1C3A}</a:tableStyleId>
              </a:tblPr>
              <a:tblGrid>
                <a:gridCol w="4981327">
                  <a:extLst>
                    <a:ext uri="{9D8B030D-6E8A-4147-A177-3AD203B41FA5}">
                      <a16:colId xmlns:a16="http://schemas.microsoft.com/office/drawing/2014/main" xmlns="" val="20000"/>
                    </a:ext>
                  </a:extLst>
                </a:gridCol>
                <a:gridCol w="1846387">
                  <a:extLst>
                    <a:ext uri="{9D8B030D-6E8A-4147-A177-3AD203B41FA5}">
                      <a16:colId xmlns:a16="http://schemas.microsoft.com/office/drawing/2014/main" xmlns="" val="20001"/>
                    </a:ext>
                  </a:extLst>
                </a:gridCol>
                <a:gridCol w="1846387">
                  <a:extLst>
                    <a:ext uri="{9D8B030D-6E8A-4147-A177-3AD203B41FA5}">
                      <a16:colId xmlns:a16="http://schemas.microsoft.com/office/drawing/2014/main" xmlns="" val="20002"/>
                    </a:ext>
                  </a:extLst>
                </a:gridCol>
              </a:tblGrid>
              <a:tr h="507630">
                <a:tc>
                  <a:txBody>
                    <a:bodyPr/>
                    <a:lstStyle/>
                    <a:p>
                      <a:pPr algn="ctr"/>
                      <a:r>
                        <a:rPr lang="ru-RU" sz="1600" b="0" dirty="0">
                          <a:solidFill>
                            <a:schemeClr val="tx1"/>
                          </a:solidFill>
                          <a:latin typeface="+mn-lt"/>
                        </a:rPr>
                        <a:t>Показатели</a:t>
                      </a:r>
                    </a:p>
                  </a:txBody>
                  <a:tcPr anchor="ctr">
                    <a:solidFill>
                      <a:schemeClr val="accent6">
                        <a:lumMod val="40000"/>
                        <a:lumOff val="60000"/>
                      </a:schemeClr>
                    </a:solidFill>
                  </a:tcPr>
                </a:tc>
                <a:tc>
                  <a:txBody>
                    <a:bodyPr/>
                    <a:lstStyle/>
                    <a:p>
                      <a:pPr algn="ctr"/>
                      <a:r>
                        <a:rPr lang="ru-RU" sz="1600" b="0" dirty="0">
                          <a:solidFill>
                            <a:schemeClr val="tx1"/>
                          </a:solidFill>
                          <a:latin typeface="+mn-lt"/>
                        </a:rPr>
                        <a:t>Всего</a:t>
                      </a:r>
                    </a:p>
                  </a:txBody>
                  <a:tcPr anchor="ctr">
                    <a:solidFill>
                      <a:schemeClr val="accent6">
                        <a:lumMod val="40000"/>
                        <a:lumOff val="60000"/>
                      </a:schemeClr>
                    </a:solidFill>
                  </a:tcPr>
                </a:tc>
                <a:tc>
                  <a:txBody>
                    <a:bodyPr/>
                    <a:lstStyle/>
                    <a:p>
                      <a:pPr algn="ctr"/>
                      <a:r>
                        <a:rPr lang="ru-RU" sz="1600" b="0" i="1" dirty="0">
                          <a:solidFill>
                            <a:schemeClr val="tx1"/>
                          </a:solidFill>
                          <a:latin typeface="+mn-lt"/>
                        </a:rPr>
                        <a:t>в т.ч. </a:t>
                      </a:r>
                      <a:r>
                        <a:rPr lang="ru-RU" sz="1600" b="0" dirty="0">
                          <a:solidFill>
                            <a:schemeClr val="tx1"/>
                          </a:solidFill>
                          <a:latin typeface="+mn-lt"/>
                        </a:rPr>
                        <a:t>2018г.</a:t>
                      </a:r>
                    </a:p>
                  </a:txBody>
                  <a:tcPr anchor="ctr">
                    <a:solidFill>
                      <a:schemeClr val="accent6">
                        <a:lumMod val="40000"/>
                        <a:lumOff val="60000"/>
                      </a:schemeClr>
                    </a:solidFill>
                  </a:tcPr>
                </a:tc>
                <a:extLst>
                  <a:ext uri="{0D108BD9-81ED-4DB2-BD59-A6C34878D82A}">
                    <a16:rowId xmlns:a16="http://schemas.microsoft.com/office/drawing/2014/main" xmlns="" val="10000"/>
                  </a:ext>
                </a:extLst>
              </a:tr>
              <a:tr h="557110">
                <a:tc>
                  <a:txBody>
                    <a:bodyPr/>
                    <a:lstStyle/>
                    <a:p>
                      <a:r>
                        <a:rPr lang="ru-RU" sz="1400" b="0" dirty="0">
                          <a:latin typeface="+mn-lt"/>
                        </a:rPr>
                        <a:t>Выдано поручительств </a:t>
                      </a:r>
                      <a:r>
                        <a:rPr lang="ru-RU" sz="1400" b="0" baseline="0" dirty="0">
                          <a:latin typeface="+mn-lt"/>
                        </a:rPr>
                        <a:t>(</a:t>
                      </a:r>
                      <a:r>
                        <a:rPr lang="ru-RU" sz="1400" b="0" dirty="0">
                          <a:latin typeface="+mn-lt"/>
                        </a:rPr>
                        <a:t>шт.)</a:t>
                      </a:r>
                    </a:p>
                  </a:txBody>
                  <a:tcPr anchor="ctr"/>
                </a:tc>
                <a:tc>
                  <a:txBody>
                    <a:bodyPr/>
                    <a:lstStyle/>
                    <a:p>
                      <a:pPr algn="ctr"/>
                      <a:r>
                        <a:rPr lang="ru-RU" sz="1600" b="0" dirty="0">
                          <a:solidFill>
                            <a:schemeClr val="tx1"/>
                          </a:solidFill>
                          <a:latin typeface="+mn-lt"/>
                        </a:rPr>
                        <a:t>913</a:t>
                      </a:r>
                    </a:p>
                  </a:txBody>
                  <a:tcPr anchor="ctr"/>
                </a:tc>
                <a:tc>
                  <a:txBody>
                    <a:bodyPr/>
                    <a:lstStyle/>
                    <a:p>
                      <a:pPr algn="ctr"/>
                      <a:r>
                        <a:rPr lang="ru-RU" sz="1600" b="0" dirty="0">
                          <a:solidFill>
                            <a:srgbClr val="FF0000"/>
                          </a:solidFill>
                          <a:latin typeface="+mn-lt"/>
                        </a:rPr>
                        <a:t>133</a:t>
                      </a:r>
                    </a:p>
                  </a:txBody>
                  <a:tcPr anchor="ctr"/>
                </a:tc>
                <a:extLst>
                  <a:ext uri="{0D108BD9-81ED-4DB2-BD59-A6C34878D82A}">
                    <a16:rowId xmlns:a16="http://schemas.microsoft.com/office/drawing/2014/main" xmlns="" val="10001"/>
                  </a:ext>
                </a:extLst>
              </a:tr>
              <a:tr h="769843">
                <a:tc>
                  <a:txBody>
                    <a:bodyPr/>
                    <a:lstStyle/>
                    <a:p>
                      <a:pPr algn="l"/>
                      <a:r>
                        <a:rPr lang="ru-RU" sz="1400" b="0" dirty="0">
                          <a:latin typeface="+mn-lt"/>
                        </a:rPr>
                        <a:t>Сумма поручительств (млн. руб.)</a:t>
                      </a:r>
                    </a:p>
                  </a:txBody>
                  <a:tcPr anchor="ctr"/>
                </a:tc>
                <a:tc>
                  <a:txBody>
                    <a:bodyPr/>
                    <a:lstStyle/>
                    <a:p>
                      <a:pPr algn="ctr"/>
                      <a:r>
                        <a:rPr lang="ru-RU" sz="1600" b="0" dirty="0">
                          <a:solidFill>
                            <a:schemeClr val="tx1"/>
                          </a:solidFill>
                          <a:latin typeface="+mn-lt"/>
                        </a:rPr>
                        <a:t>5 885,3</a:t>
                      </a:r>
                    </a:p>
                  </a:txBody>
                  <a:tcPr anchor="ctr"/>
                </a:tc>
                <a:tc>
                  <a:txBody>
                    <a:bodyPr/>
                    <a:lstStyle/>
                    <a:p>
                      <a:pPr algn="ctr"/>
                      <a:r>
                        <a:rPr lang="ru-RU" sz="1600" b="0" dirty="0">
                          <a:solidFill>
                            <a:srgbClr val="FF0000"/>
                          </a:solidFill>
                          <a:latin typeface="+mn-lt"/>
                        </a:rPr>
                        <a:t>1 337,5</a:t>
                      </a:r>
                    </a:p>
                  </a:txBody>
                  <a:tcPr anchor="ctr"/>
                </a:tc>
                <a:extLst>
                  <a:ext uri="{0D108BD9-81ED-4DB2-BD59-A6C34878D82A}">
                    <a16:rowId xmlns:a16="http://schemas.microsoft.com/office/drawing/2014/main" xmlns="" val="10002"/>
                  </a:ext>
                </a:extLst>
              </a:tr>
              <a:tr h="769843">
                <a:tc>
                  <a:txBody>
                    <a:bodyPr/>
                    <a:lstStyle/>
                    <a:p>
                      <a:r>
                        <a:rPr lang="ru-RU" sz="1400" b="0" dirty="0">
                          <a:latin typeface="+mn-lt"/>
                        </a:rPr>
                        <a:t>Сумма кредитов, выданных под поручительства </a:t>
                      </a:r>
                      <a:r>
                        <a:rPr lang="ru-RU" sz="1400" b="0" baseline="0" dirty="0">
                          <a:latin typeface="+mn-lt"/>
                        </a:rPr>
                        <a:t>(млн. руб.)</a:t>
                      </a:r>
                      <a:endParaRPr lang="ru-RU" sz="1400" b="0" dirty="0">
                        <a:latin typeface="+mn-lt"/>
                      </a:endParaRPr>
                    </a:p>
                  </a:txBody>
                  <a:tcPr anchor="ctr"/>
                </a:tc>
                <a:tc>
                  <a:txBody>
                    <a:bodyPr/>
                    <a:lstStyle/>
                    <a:p>
                      <a:pPr algn="ctr"/>
                      <a:r>
                        <a:rPr lang="ru-RU" sz="1600" b="0" dirty="0">
                          <a:solidFill>
                            <a:schemeClr val="tx1"/>
                          </a:solidFill>
                          <a:latin typeface="+mn-lt"/>
                        </a:rPr>
                        <a:t>24 184,,0</a:t>
                      </a:r>
                    </a:p>
                  </a:txBody>
                  <a:tcPr anchor="ctr"/>
                </a:tc>
                <a:tc>
                  <a:txBody>
                    <a:bodyPr/>
                    <a:lstStyle/>
                    <a:p>
                      <a:pPr algn="ctr"/>
                      <a:r>
                        <a:rPr lang="ru-RU" sz="1600" b="0" dirty="0">
                          <a:solidFill>
                            <a:srgbClr val="FF0000"/>
                          </a:solidFill>
                          <a:latin typeface="+mn-lt"/>
                        </a:rPr>
                        <a:t>6 337,5</a:t>
                      </a:r>
                    </a:p>
                  </a:txBody>
                  <a:tcPr anchor="ctr"/>
                </a:tc>
                <a:extLst>
                  <a:ext uri="{0D108BD9-81ED-4DB2-BD59-A6C34878D82A}">
                    <a16:rowId xmlns:a16="http://schemas.microsoft.com/office/drawing/2014/main" xmlns="" val="10003"/>
                  </a:ext>
                </a:extLst>
              </a:tr>
            </a:tbl>
          </a:graphicData>
        </a:graphic>
      </p:graphicFrame>
      <p:sp>
        <p:nvSpPr>
          <p:cNvPr id="2" name="TextBox 1">
            <a:extLst>
              <a:ext uri="{FF2B5EF4-FFF2-40B4-BE49-F238E27FC236}">
                <a16:creationId xmlns:a16="http://schemas.microsoft.com/office/drawing/2014/main" xmlns="" id="{A4B2ABAA-BB3C-4BB8-8FD3-DBD4047288D8}"/>
              </a:ext>
            </a:extLst>
          </p:cNvPr>
          <p:cNvSpPr txBox="1"/>
          <p:nvPr/>
        </p:nvSpPr>
        <p:spPr>
          <a:xfrm>
            <a:off x="190500" y="365349"/>
            <a:ext cx="9874250" cy="523220"/>
          </a:xfrm>
          <a:prstGeom prst="rect">
            <a:avLst/>
          </a:prstGeom>
          <a:noFill/>
        </p:spPr>
        <p:txBody>
          <a:bodyPr wrap="square" rtlCol="0">
            <a:spAutoFit/>
          </a:bodyPr>
          <a:lstStyle/>
          <a:p>
            <a:pPr algn="ctr"/>
            <a:r>
              <a:rPr lang="ru-RU" sz="2800" b="1" dirty="0"/>
              <a:t>   Итоги работы </a:t>
            </a:r>
          </a:p>
        </p:txBody>
      </p:sp>
      <p:sp>
        <p:nvSpPr>
          <p:cNvPr id="4" name="TextBox 3">
            <a:extLst>
              <a:ext uri="{FF2B5EF4-FFF2-40B4-BE49-F238E27FC236}">
                <a16:creationId xmlns:a16="http://schemas.microsoft.com/office/drawing/2014/main" xmlns="" id="{D17C3D82-1873-491E-98BE-4B02D38A67F4}"/>
              </a:ext>
            </a:extLst>
          </p:cNvPr>
          <p:cNvSpPr txBox="1"/>
          <p:nvPr/>
        </p:nvSpPr>
        <p:spPr>
          <a:xfrm>
            <a:off x="593726" y="4691107"/>
            <a:ext cx="8410574" cy="1469644"/>
          </a:xfrm>
          <a:prstGeom prst="rect">
            <a:avLst/>
          </a:prstGeom>
          <a:noFill/>
        </p:spPr>
        <p:txBody>
          <a:bodyPr wrap="square" rtlCol="0">
            <a:spAutoFit/>
          </a:bodyPr>
          <a:lstStyle/>
          <a:p>
            <a:pPr algn="ctr"/>
            <a:r>
              <a:rPr lang="ru-RU" dirty="0">
                <a:solidFill>
                  <a:srgbClr val="FF0000"/>
                </a:solidFill>
              </a:rPr>
              <a:t>Эффективность работы МОГФ</a:t>
            </a:r>
          </a:p>
          <a:p>
            <a:pPr algn="ctr"/>
            <a:endParaRPr lang="ru-RU" dirty="0"/>
          </a:p>
          <a:p>
            <a:endParaRPr lang="ru-RU" b="1" dirty="0"/>
          </a:p>
          <a:p>
            <a:endParaRPr lang="ru-RU" b="1" dirty="0"/>
          </a:p>
          <a:p>
            <a:r>
              <a:rPr lang="ru-RU" dirty="0"/>
              <a:t> </a:t>
            </a:r>
          </a:p>
        </p:txBody>
      </p:sp>
      <p:sp>
        <p:nvSpPr>
          <p:cNvPr id="7" name="Прямоугольник 6">
            <a:extLst>
              <a:ext uri="{FF2B5EF4-FFF2-40B4-BE49-F238E27FC236}">
                <a16:creationId xmlns:a16="http://schemas.microsoft.com/office/drawing/2014/main" xmlns="" id="{8F8B4307-A0F3-4BD2-8FD5-154AE01D515F}"/>
              </a:ext>
            </a:extLst>
          </p:cNvPr>
          <p:cNvSpPr/>
          <p:nvPr/>
        </p:nvSpPr>
        <p:spPr bwMode="auto">
          <a:xfrm>
            <a:off x="28574" y="5232400"/>
            <a:ext cx="9877426" cy="141128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a:r>
              <a:rPr lang="ru-RU" sz="1600" b="1" i="1" dirty="0"/>
              <a:t>На 1  рубль капитала Фонда</a:t>
            </a:r>
          </a:p>
          <a:p>
            <a:pPr algn="ctr" defTabSz="914400"/>
            <a:r>
              <a:rPr lang="ru-RU" sz="1600" b="1" i="1" dirty="0"/>
              <a:t> привлечено </a:t>
            </a:r>
          </a:p>
          <a:p>
            <a:pPr algn="ctr" defTabSz="914400"/>
            <a:r>
              <a:rPr lang="ru-RU" sz="1600" b="1" i="1" dirty="0"/>
              <a:t> 20,6 рублей финансирования МСП Московской области</a:t>
            </a:r>
          </a:p>
          <a:p>
            <a:pPr algn="ctr" defTabSz="914400"/>
            <a:endParaRPr lang="ru-RU" sz="1600" b="1" i="1" dirty="0"/>
          </a:p>
          <a:p>
            <a:pPr algn="ctr" defTabSz="914400"/>
            <a:endParaRPr kumimoji="0" lang="ru-RU" sz="1600" b="1" i="1" u="none" strike="noStrike" cap="none" normalizeH="0" baseline="0" dirty="0">
              <a:ln>
                <a:noFill/>
              </a:ln>
              <a:solidFill>
                <a:schemeClr val="tx1"/>
              </a:solidFill>
              <a:effectLst/>
              <a:latin typeface="Arial" charset="0"/>
            </a:endParaRPr>
          </a:p>
        </p:txBody>
      </p:sp>
      <p:pic>
        <p:nvPicPr>
          <p:cNvPr id="11" name="Рисунок 10">
            <a:extLst>
              <a:ext uri="{FF2B5EF4-FFF2-40B4-BE49-F238E27FC236}">
                <a16:creationId xmlns:a16="http://schemas.microsoft.com/office/drawing/2014/main" xmlns="" id="{790A3436-8E9F-4310-A33A-BA0E0DA688A3}"/>
              </a:ext>
            </a:extLst>
          </p:cNvPr>
          <p:cNvPicPr>
            <a:picLocks noChangeAspect="1"/>
          </p:cNvPicPr>
          <p:nvPr/>
        </p:nvPicPr>
        <p:blipFill>
          <a:blip r:embed="rId2" cstate="print"/>
          <a:stretch>
            <a:fillRect/>
          </a:stretch>
        </p:blipFill>
        <p:spPr>
          <a:xfrm>
            <a:off x="866775" y="4675145"/>
            <a:ext cx="1130300" cy="928351"/>
          </a:xfrm>
          <a:prstGeom prst="rect">
            <a:avLst/>
          </a:prstGeom>
        </p:spPr>
      </p:pic>
      <p:pic>
        <p:nvPicPr>
          <p:cNvPr id="14" name="Рисунок 13">
            <a:extLst>
              <a:ext uri="{FF2B5EF4-FFF2-40B4-BE49-F238E27FC236}">
                <a16:creationId xmlns:a16="http://schemas.microsoft.com/office/drawing/2014/main" xmlns="" id="{6F6D09EE-783E-4224-BD48-7856087DF065}"/>
              </a:ext>
            </a:extLst>
          </p:cNvPr>
          <p:cNvPicPr>
            <a:picLocks noChangeAspect="1"/>
          </p:cNvPicPr>
          <p:nvPr/>
        </p:nvPicPr>
        <p:blipFill>
          <a:blip r:embed="rId3" cstate="print"/>
          <a:stretch>
            <a:fillRect/>
          </a:stretch>
        </p:blipFill>
        <p:spPr>
          <a:xfrm>
            <a:off x="190500" y="263675"/>
            <a:ext cx="1664352" cy="1249788"/>
          </a:xfrm>
          <a:prstGeom prst="rect">
            <a:avLst/>
          </a:prstGeom>
        </p:spPr>
      </p:pic>
    </p:spTree>
    <p:extLst>
      <p:ext uri="{BB962C8B-B14F-4D97-AF65-F5344CB8AC3E}">
        <p14:creationId xmlns:p14="http://schemas.microsoft.com/office/powerpoint/2010/main" val="15480578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RB8.lYDeEWTPepbkWFX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dxK.04qETE2UHBnEjQVcNw"/>
</p:tagLst>
</file>

<file path=ppt/tags/tag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heme/theme1.xml><?xml version="1.0" encoding="utf-8"?>
<a:theme xmlns:a="http://schemas.openxmlformats.org/drawingml/2006/main" name="5_Universal Template_RU">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Universal Template_RU">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1" u="none" strike="noStrike" cap="none" normalizeH="0" baseline="0" smtClean="0">
            <a:ln>
              <a:noFill/>
            </a:ln>
            <a:solidFill>
              <a:schemeClr val="tx1"/>
            </a:solidFill>
            <a:effectLst/>
            <a:latin typeface="Arial" charset="0"/>
          </a:defRPr>
        </a:defPPr>
      </a:lstStyle>
    </a:lnDef>
  </a:objectDefaults>
  <a:extraClrSchemeLst>
    <a:extraClrScheme>
      <a:clrScheme name="1_Universal Template_RU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niversal Template_RU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niversal Template_RU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niversal Template_RU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niversal Template_RU 11">
        <a:dk1>
          <a:srgbClr val="000000"/>
        </a:dk1>
        <a:lt1>
          <a:srgbClr val="FFFFFF"/>
        </a:lt1>
        <a:dk2>
          <a:srgbClr val="002960"/>
        </a:dk2>
        <a:lt2>
          <a:srgbClr val="FFFFFF"/>
        </a:lt2>
        <a:accent1>
          <a:srgbClr val="C7E0FB"/>
        </a:accent1>
        <a:accent2>
          <a:srgbClr val="F8C090"/>
        </a:accent2>
        <a:accent3>
          <a:srgbClr val="FFFFFF"/>
        </a:accent3>
        <a:accent4>
          <a:srgbClr val="000000"/>
        </a:accent4>
        <a:accent5>
          <a:srgbClr val="E0EDFD"/>
        </a:accent5>
        <a:accent6>
          <a:srgbClr val="E1AE82"/>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niversal Template_RU 12">
        <a:dk1>
          <a:srgbClr val="000000"/>
        </a:dk1>
        <a:lt1>
          <a:srgbClr val="FFFFFF"/>
        </a:lt1>
        <a:dk2>
          <a:srgbClr val="015289"/>
        </a:dk2>
        <a:lt2>
          <a:srgbClr val="FFFFFF"/>
        </a:lt2>
        <a:accent1>
          <a:srgbClr val="F3F4F4"/>
        </a:accent1>
        <a:accent2>
          <a:srgbClr val="00B5CB"/>
        </a:accent2>
        <a:accent3>
          <a:srgbClr val="FFFFFF"/>
        </a:accent3>
        <a:accent4>
          <a:srgbClr val="000000"/>
        </a:accent4>
        <a:accent5>
          <a:srgbClr val="F8F8F8"/>
        </a:accent5>
        <a:accent6>
          <a:srgbClr val="00A4B8"/>
        </a:accent6>
        <a:hlink>
          <a:srgbClr val="004E8E"/>
        </a:hlink>
        <a:folHlink>
          <a:srgbClr val="4F4C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13208</TotalTime>
  <Words>603</Words>
  <Application>Microsoft Office PowerPoint</Application>
  <PresentationFormat>Лист A4 (210x297 мм)</PresentationFormat>
  <Paragraphs>137</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5_Universal Template_RU</vt:lpstr>
      <vt:lpstr>Презентация PowerPoint</vt:lpstr>
      <vt:lpstr> </vt:lpstr>
      <vt:lpstr>Гарантийный механизм</vt:lpstr>
      <vt:lpstr>Гарантийный механизм с привлечением согарантии             АО Корпорации МСП/ АО МСП Банка </vt:lpstr>
      <vt:lpstr>Московский областной гарантийный фонд</vt:lpstr>
      <vt:lpstr> Приоритетные направления  деятельности МСП:</vt:lpstr>
      <vt:lpstr>Как получить поручительство Фонда</vt:lpstr>
      <vt:lpstr>Преимущества работы с  Фондом:</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Поведская Нина</dc:creator>
  <cp:lastModifiedBy>Куликова Юлия Георгиевна</cp:lastModifiedBy>
  <cp:revision>1406</cp:revision>
  <cp:lastPrinted>2017-06-20T08:52:37Z</cp:lastPrinted>
  <dcterms:created xsi:type="dcterms:W3CDTF">2014-02-04T07:17:20Z</dcterms:created>
  <dcterms:modified xsi:type="dcterms:W3CDTF">2019-03-01T08:25:02Z</dcterms:modified>
</cp:coreProperties>
</file>